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1076" autoAdjust="0"/>
  </p:normalViewPr>
  <p:slideViewPr>
    <p:cSldViewPr snapToGrid="0">
      <p:cViewPr>
        <p:scale>
          <a:sx n="88" d="100"/>
          <a:sy n="88" d="100"/>
        </p:scale>
        <p:origin x="-237" y="-2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6B87B-68A7-465E-9649-686FC0EF5961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FE53-AEE5-4D3D-8183-364771B6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2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FE53-AEE5-4D3D-8183-364771B668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5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Neil Armstrong’s footpath; map-projected</a:t>
            </a:r>
            <a:r>
              <a:rPr lang="en-US" baseline="0" dirty="0" smtClean="0"/>
              <a:t> LROC NAC frame accessed through Lunaserv WMS online interface.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FE53-AEE5-4D3D-8183-364771B668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6FB7D68-55E3-4148-816B-5AE9F7EC3416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7426-57AB-4814-A8DE-1C2606B02553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A16D-508B-45AE-BE87-CB8A2D7EEB2C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C747-C142-4E29-824A-89E8E8613386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2FA8-2DE7-45BD-88B0-CA81D8BCBEB3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71A0-D507-4358-B3DB-D6CBFEB51C27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8EB4-6F97-4863-AE8C-86D01404ACA5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F41D-6496-422D-A1E7-A7E2CBDF757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8B5E-DC09-41F9-B92D-DE05631AD453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019A-887E-40D4-8D9B-D74ECAB564FE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0819-8BA9-4AF9-82F4-14CACAAEAC34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442C-74C7-46C0-862F-40E16A0F7572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EBB-B939-4E29-B981-ABEA99EBB0D1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CAE-8B35-46C5-991C-616F6912DAEB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1D46-5DAD-4130-97A8-0E9D4A45116A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013F-4A4A-4722-A910-7FD9ECD2C21F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FF-A649-4AEE-A6B2-2E24D977A2EC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7C4D03-3DD6-4DA0-9C3B-60098A6CB0A1}" type="datetime1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2293" y="491898"/>
            <a:ext cx="7197726" cy="26783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Lato" panose="020F0502020204030203" pitchFamily="34" charset="0"/>
              </a:rPr>
              <a:t>LUNASERV: </a:t>
            </a:r>
            <a:br>
              <a:rPr lang="en-US" dirty="0" smtClean="0">
                <a:latin typeface="Lato" panose="020F0502020204030203" pitchFamily="34" charset="0"/>
              </a:rPr>
            </a:br>
            <a:r>
              <a:rPr lang="en-US" dirty="0" smtClean="0">
                <a:latin typeface="Lato" panose="020F0502020204030203" pitchFamily="34" charset="0"/>
              </a:rPr>
              <a:t>Adding a geospatial FRAMEWORK to Apollo </a:t>
            </a:r>
            <a:r>
              <a:rPr lang="en-US" dirty="0" err="1" smtClean="0">
                <a:latin typeface="Lato" panose="020F0502020204030203" pitchFamily="34" charset="0"/>
              </a:rPr>
              <a:t>sampleS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368" y="4147457"/>
            <a:ext cx="7369289" cy="246493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dR.</a:t>
            </a:r>
            <a:r>
              <a:rPr lang="en-US" sz="2000" b="1" dirty="0" smtClean="0"/>
              <a:t> Samuel Lawrence</a:t>
            </a:r>
          </a:p>
          <a:p>
            <a:pPr algn="l"/>
            <a:r>
              <a:rPr lang="en-US" dirty="0" smtClean="0"/>
              <a:t>   </a:t>
            </a:r>
            <a:r>
              <a:rPr lang="en-US" dirty="0" err="1" smtClean="0"/>
              <a:t>sESE</a:t>
            </a:r>
            <a:r>
              <a:rPr lang="en-US" dirty="0" smtClean="0"/>
              <a:t>, ASU</a:t>
            </a:r>
          </a:p>
          <a:p>
            <a:pPr algn="l"/>
            <a:r>
              <a:rPr lang="en-US" sz="2000" b="1" dirty="0" smtClean="0"/>
              <a:t>Nick Estes</a:t>
            </a:r>
          </a:p>
          <a:p>
            <a:pPr algn="l"/>
            <a:r>
              <a:rPr lang="en-US" dirty="0" smtClean="0"/>
              <a:t>   SENIOR SYSTEMS ANALYST, LROC SOC, Arizona State University</a:t>
            </a:r>
          </a:p>
          <a:p>
            <a:pPr algn="l"/>
            <a:r>
              <a:rPr lang="en-US" sz="2000" b="1" dirty="0" smtClean="0"/>
              <a:t>ERNEST CISNEROS</a:t>
            </a:r>
          </a:p>
          <a:p>
            <a:pPr algn="l"/>
            <a:r>
              <a:rPr lang="en-US" dirty="0" smtClean="0"/>
              <a:t>   OPERATIONS MANAGER, LROC SOC, ARIZONA STATE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4993" cy="4024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472" y="4024993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eosansLight-NMS" panose="02000603020000020003" pitchFamily="2" charset="0"/>
              </a:rPr>
              <a:t>LUNASERV</a:t>
            </a:r>
          </a:p>
          <a:p>
            <a:pPr algn="ctr"/>
            <a:r>
              <a:rPr lang="en-US" dirty="0" smtClean="0">
                <a:latin typeface="GeosansLight-NMS" panose="02000603020000020003" pitchFamily="2" charset="0"/>
              </a:rPr>
              <a:t>Your data, your way</a:t>
            </a:r>
            <a:endParaRPr lang="en-US" dirty="0">
              <a:latin typeface="GeosansLight-NMS" panose="02000603020000020003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0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0"/>
            <a:ext cx="10131425" cy="1052115"/>
          </a:xfrm>
        </p:spPr>
        <p:txBody>
          <a:bodyPr/>
          <a:lstStyle/>
          <a:p>
            <a:r>
              <a:rPr lang="en-US" dirty="0" smtClean="0"/>
              <a:t>What is Lunaserv?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857250"/>
            <a:ext cx="11208543" cy="54455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Lunaserv is a custom-built Web Map Service with native support for planetary IAU projections</a:t>
            </a:r>
          </a:p>
          <a:p>
            <a:pPr lvl="1"/>
            <a:r>
              <a:rPr lang="en-US" sz="1900" i="1" u="sng" dirty="0" smtClean="0"/>
              <a:t>Not a data portal </a:t>
            </a:r>
            <a:r>
              <a:rPr lang="en-US" sz="1900" dirty="0" smtClean="0"/>
              <a:t>– Lunaserv is a WMS geospatial content delivery system service</a:t>
            </a:r>
          </a:p>
          <a:p>
            <a:r>
              <a:rPr lang="en-US" sz="2400" dirty="0" smtClean="0"/>
              <a:t>Key part of infrastructure for LROC Science Operations </a:t>
            </a:r>
          </a:p>
          <a:p>
            <a:pPr lvl="1"/>
            <a:r>
              <a:rPr lang="en-US" sz="1900" dirty="0" smtClean="0"/>
              <a:t>LROC SOC is a PDS Data Node and </a:t>
            </a:r>
            <a:r>
              <a:rPr lang="en-US" sz="1900" dirty="0" err="1" smtClean="0"/>
              <a:t>Lunaserv</a:t>
            </a:r>
            <a:r>
              <a:rPr lang="en-US" sz="1900" dirty="0" smtClean="0"/>
              <a:t> is the public-facing geospatial data delivery system</a:t>
            </a:r>
          </a:p>
          <a:p>
            <a:pPr lvl="2"/>
            <a:r>
              <a:rPr lang="en-US" sz="1700" dirty="0" smtClean="0"/>
              <a:t>Also used for internal targeting operations and science team research</a:t>
            </a:r>
          </a:p>
          <a:p>
            <a:pPr lvl="1"/>
            <a:r>
              <a:rPr lang="en-US" sz="1900" dirty="0"/>
              <a:t>E</a:t>
            </a:r>
            <a:r>
              <a:rPr lang="en-US" sz="1900" dirty="0" smtClean="0"/>
              <a:t>ase of use provides flexibility  for time-critical mission operation tasks and was a major design focus of the </a:t>
            </a:r>
            <a:r>
              <a:rPr lang="en-US" sz="1900" dirty="0" err="1" smtClean="0"/>
              <a:t>Lunaserv</a:t>
            </a:r>
            <a:r>
              <a:rPr lang="en-US" sz="1900" dirty="0" smtClean="0"/>
              <a:t> platform</a:t>
            </a:r>
          </a:p>
          <a:p>
            <a:pPr lvl="1"/>
            <a:r>
              <a:rPr lang="en-US" sz="1900" dirty="0" smtClean="0"/>
              <a:t>Compatible with JMARS desktop software, QGIS, </a:t>
            </a:r>
            <a:r>
              <a:rPr lang="en-US" sz="1900" dirty="0" err="1" smtClean="0"/>
              <a:t>ArcMAP</a:t>
            </a:r>
            <a:r>
              <a:rPr lang="en-US" sz="1900" dirty="0" smtClean="0"/>
              <a:t>, etc. – any desktop client that can access the WMS standard</a:t>
            </a:r>
          </a:p>
          <a:p>
            <a:pPr lvl="1"/>
            <a:r>
              <a:rPr lang="en-US" sz="1900" dirty="0" smtClean="0"/>
              <a:t>Free and Open Source </a:t>
            </a:r>
          </a:p>
          <a:p>
            <a:r>
              <a:rPr lang="en-US" sz="2400" dirty="0" smtClean="0"/>
              <a:t>Also used by the ISS Earth Observing team to serve Crew Earth Observations and other ISS remote sensing data in a geospatial framework</a:t>
            </a:r>
          </a:p>
          <a:p>
            <a:pPr lvl="1"/>
            <a:r>
              <a:rPr lang="en-US" sz="1800" dirty="0"/>
              <a:t>http://</a:t>
            </a:r>
            <a:r>
              <a:rPr lang="en-US" sz="1800" dirty="0" smtClean="0"/>
              <a:t>issearthserv.jsc.nasa.gov/i4.html</a:t>
            </a:r>
            <a:endParaRPr lang="en-US" sz="1900" dirty="0"/>
          </a:p>
          <a:p>
            <a:r>
              <a:rPr lang="en-US" sz="2600" dirty="0" smtClean="0"/>
              <a:t>For more information, visit</a:t>
            </a:r>
            <a:r>
              <a:rPr lang="en-US" sz="2600" dirty="0"/>
              <a:t>: </a:t>
            </a:r>
            <a:r>
              <a:rPr lang="en-US" sz="2600" dirty="0" smtClean="0"/>
              <a:t>http</a:t>
            </a:r>
            <a:r>
              <a:rPr lang="en-US" sz="2600" dirty="0"/>
              <a:t>://lunaserv.lroc.asu.edu/</a:t>
            </a:r>
            <a:endParaRPr lang="en-US" sz="2600" dirty="0" smtClean="0"/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7971" y="5927271"/>
            <a:ext cx="2918774" cy="930729"/>
            <a:chOff x="97971" y="5927271"/>
            <a:chExt cx="2918774" cy="9307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1" y="5927271"/>
              <a:ext cx="930729" cy="9307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8700" y="6090557"/>
              <a:ext cx="1988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sansLight-NMS" panose="02000603020000020003" pitchFamily="2" charset="0"/>
                </a:rPr>
                <a:t>LUNASERV</a:t>
              </a:r>
            </a:p>
            <a:p>
              <a:r>
                <a:rPr lang="en-US" dirty="0" smtClean="0">
                  <a:latin typeface="GeosansLight-NMS" panose="02000603020000020003" pitchFamily="2" charset="0"/>
                </a:rPr>
                <a:t>Your data, your way</a:t>
              </a:r>
              <a:endParaRPr lang="en-US" dirty="0">
                <a:latin typeface="GeosansLight-NMS" panose="02000603020000020003" pitchFamily="2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62" y="952464"/>
            <a:ext cx="3680885" cy="1371600"/>
          </a:xfrm>
        </p:spPr>
        <p:txBody>
          <a:bodyPr/>
          <a:lstStyle/>
          <a:p>
            <a:r>
              <a:rPr lang="en-US" dirty="0" smtClean="0"/>
              <a:t>Service Tiers: Definitions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364929"/>
            <a:ext cx="5048249" cy="1828800"/>
          </a:xfrm>
        </p:spPr>
        <p:txBody>
          <a:bodyPr/>
          <a:lstStyle/>
          <a:p>
            <a:r>
              <a:rPr lang="en-US" dirty="0" smtClean="0"/>
              <a:t>Open Geospatial Consortium (OGC)</a:t>
            </a:r>
          </a:p>
          <a:p>
            <a:r>
              <a:rPr lang="en-US" dirty="0" smtClean="0"/>
              <a:t>OGC Web Services (OWS) Architecture</a:t>
            </a:r>
          </a:p>
          <a:p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portal.opengeospatial.org</a:t>
            </a:r>
            <a:r>
              <a:rPr lang="en-US" dirty="0"/>
              <a:t>/files/?</a:t>
            </a:r>
            <a:r>
              <a:rPr lang="en-US" dirty="0" err="1"/>
              <a:t>artifact_id</a:t>
            </a:r>
            <a:r>
              <a:rPr lang="en-US" dirty="0"/>
              <a:t>=13140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6961" y="628513"/>
            <a:ext cx="3600323" cy="824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</a:t>
            </a:r>
          </a:p>
          <a:p>
            <a:pPr algn="ctr"/>
            <a:r>
              <a:rPr lang="en-US" dirty="0" smtClean="0"/>
              <a:t>(Arc/Map, QGIS, JMARS)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2255" y="2168881"/>
            <a:ext cx="3600323" cy="824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Services</a:t>
            </a:r>
          </a:p>
          <a:p>
            <a:pPr algn="ctr"/>
            <a:r>
              <a:rPr lang="en-US" dirty="0" smtClean="0"/>
              <a:t>(HTTP GET/PUT, SOAP)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67550" y="3800906"/>
            <a:ext cx="3600323" cy="824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 Services</a:t>
            </a:r>
          </a:p>
          <a:p>
            <a:pPr algn="ctr"/>
            <a:r>
              <a:rPr lang="en-US" dirty="0" smtClean="0"/>
              <a:t>(WTD, W3DS, WCTS, WICS, CPS)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49754" y="5393651"/>
            <a:ext cx="3600323" cy="824925"/>
          </a:xfrm>
          <a:prstGeom prst="rect">
            <a:avLst/>
          </a:prstGeom>
          <a:gradFill>
            <a:gsLst>
              <a:gs pos="65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tint val="98000"/>
                  <a:lumMod val="100000"/>
                </a:schemeClr>
              </a:gs>
              <a:gs pos="100000">
                <a:schemeClr val="accent1">
                  <a:shade val="88000"/>
                  <a:lumMod val="8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 Management Services</a:t>
            </a:r>
          </a:p>
          <a:p>
            <a:pPr algn="ctr"/>
            <a:r>
              <a:rPr lang="en-US" sz="1100" b="1" i="1" dirty="0" smtClean="0"/>
              <a:t>Example:</a:t>
            </a:r>
            <a:r>
              <a:rPr lang="en-US" sz="2400" b="1" i="1" dirty="0" smtClean="0"/>
              <a:t> LUNASERV</a:t>
            </a:r>
          </a:p>
          <a:p>
            <a:pPr algn="ctr"/>
            <a:r>
              <a:rPr lang="en-US" dirty="0" smtClean="0"/>
              <a:t>(WMS, WFS, CSW, UDDI)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1"/>
            <a:endCxn id="7" idx="1"/>
          </p:cNvCxnSpPr>
          <p:nvPr/>
        </p:nvCxnSpPr>
        <p:spPr>
          <a:xfrm rot="10800000" flipV="1">
            <a:off x="6667551" y="1040975"/>
            <a:ext cx="9411" cy="3172393"/>
          </a:xfrm>
          <a:prstGeom prst="bentConnector3">
            <a:avLst>
              <a:gd name="adj1" fmla="val 4198449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3"/>
            <a:endCxn id="8" idx="3"/>
          </p:cNvCxnSpPr>
          <p:nvPr/>
        </p:nvCxnSpPr>
        <p:spPr>
          <a:xfrm flipH="1">
            <a:off x="10250077" y="2581344"/>
            <a:ext cx="22501" cy="3224770"/>
          </a:xfrm>
          <a:prstGeom prst="bentConnector3">
            <a:avLst>
              <a:gd name="adj1" fmla="val -3983365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1"/>
            <a:endCxn id="8" idx="1"/>
          </p:cNvCxnSpPr>
          <p:nvPr/>
        </p:nvCxnSpPr>
        <p:spPr>
          <a:xfrm rot="10800000" flipV="1">
            <a:off x="6649755" y="1040976"/>
            <a:ext cx="27207" cy="4765138"/>
          </a:xfrm>
          <a:prstGeom prst="bentConnector3">
            <a:avLst>
              <a:gd name="adj1" fmla="val 2961275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2"/>
            <a:endCxn id="6" idx="0"/>
          </p:cNvCxnSpPr>
          <p:nvPr/>
        </p:nvCxnSpPr>
        <p:spPr>
          <a:xfrm flipH="1">
            <a:off x="8472417" y="1453438"/>
            <a:ext cx="4705" cy="71544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" idx="2"/>
            <a:endCxn id="7" idx="0"/>
          </p:cNvCxnSpPr>
          <p:nvPr/>
        </p:nvCxnSpPr>
        <p:spPr>
          <a:xfrm flipH="1">
            <a:off x="8467712" y="2993806"/>
            <a:ext cx="4705" cy="8071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" idx="2"/>
            <a:endCxn id="8" idx="0"/>
          </p:cNvCxnSpPr>
          <p:nvPr/>
        </p:nvCxnSpPr>
        <p:spPr>
          <a:xfrm flipH="1">
            <a:off x="8449916" y="4625831"/>
            <a:ext cx="17796" cy="76782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rved Left Arrow 56"/>
          <p:cNvSpPr/>
          <p:nvPr/>
        </p:nvSpPr>
        <p:spPr>
          <a:xfrm>
            <a:off x="10277284" y="3888928"/>
            <a:ext cx="713232" cy="708540"/>
          </a:xfrm>
          <a:prstGeom prst="curvedLeftArrow">
            <a:avLst/>
          </a:prstGeom>
          <a:ln w="63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 cmpd="sng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971" y="5927271"/>
            <a:ext cx="2918774" cy="930729"/>
            <a:chOff x="97971" y="5927271"/>
            <a:chExt cx="2918774" cy="93072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1" y="5927271"/>
              <a:ext cx="930729" cy="93072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28700" y="6090557"/>
              <a:ext cx="1988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sansLight-NMS" panose="02000603020000020003" pitchFamily="2" charset="0"/>
                </a:rPr>
                <a:t>LUNASERV</a:t>
              </a:r>
            </a:p>
            <a:p>
              <a:r>
                <a:rPr lang="en-US" dirty="0" smtClean="0">
                  <a:latin typeface="GeosansLight-NMS" panose="02000603020000020003" pitchFamily="2" charset="0"/>
                </a:rPr>
                <a:t>Your data, your way</a:t>
              </a:r>
              <a:endParaRPr lang="en-US" dirty="0">
                <a:latin typeface="GeosansLight-NMS" panose="02000603020000020003" pitchFamily="2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9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" y="113624"/>
            <a:ext cx="10410032" cy="988809"/>
          </a:xfrm>
        </p:spPr>
        <p:txBody>
          <a:bodyPr/>
          <a:lstStyle/>
          <a:p>
            <a:r>
              <a:rPr lang="en-US" b="1" dirty="0" smtClean="0"/>
              <a:t>PROTOTYPE APOLLO SAMPLE GEOSPATIAL FRAMEWORK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89" y="771142"/>
            <a:ext cx="11291208" cy="5748026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Goal is to place Apollo samples into a contextualized geospatial framework </a:t>
            </a:r>
          </a:p>
          <a:p>
            <a:pPr lvl="1"/>
            <a:r>
              <a:rPr lang="en-US" sz="3600" dirty="0" smtClean="0"/>
              <a:t>WMS compatible data service is platform independent, simplifies interface, broadens possible tools</a:t>
            </a:r>
          </a:p>
          <a:p>
            <a:r>
              <a:rPr lang="en-US" sz="4000" dirty="0" smtClean="0"/>
              <a:t>New paradigm for extraterrestrial sample context</a:t>
            </a:r>
          </a:p>
          <a:p>
            <a:pPr lvl="1"/>
            <a:r>
              <a:rPr lang="en-US" sz="3600" dirty="0" smtClean="0"/>
              <a:t>Flexible</a:t>
            </a:r>
          </a:p>
          <a:p>
            <a:pPr lvl="1"/>
            <a:r>
              <a:rPr lang="en-US" sz="3600" dirty="0" smtClean="0"/>
              <a:t>Easy to </a:t>
            </a:r>
            <a:r>
              <a:rPr lang="en-US" sz="3600" dirty="0"/>
              <a:t>u</a:t>
            </a:r>
            <a:r>
              <a:rPr lang="en-US" sz="3600" dirty="0" smtClean="0"/>
              <a:t>pdate</a:t>
            </a:r>
          </a:p>
          <a:p>
            <a:pPr lvl="1"/>
            <a:r>
              <a:rPr lang="en-US" sz="3600" dirty="0" smtClean="0"/>
              <a:t>Scalable for future growth</a:t>
            </a:r>
          </a:p>
          <a:p>
            <a:r>
              <a:rPr lang="en-US" sz="4000" dirty="0" smtClean="0"/>
              <a:t>Building on </a:t>
            </a:r>
            <a:r>
              <a:rPr lang="en-US" sz="4000" dirty="0" err="1" smtClean="0"/>
              <a:t>Lunaserv</a:t>
            </a:r>
            <a:r>
              <a:rPr lang="en-US" sz="4000" dirty="0" smtClean="0"/>
              <a:t> platform, requires &lt;1 workday (8 person-hours) of effort</a:t>
            </a:r>
          </a:p>
          <a:p>
            <a:r>
              <a:rPr lang="en-US" sz="4000" dirty="0" smtClean="0"/>
              <a:t>Data used for this Proof of Concept:</a:t>
            </a:r>
          </a:p>
          <a:p>
            <a:pPr lvl="1"/>
            <a:r>
              <a:rPr lang="en-US" sz="3600" dirty="0" smtClean="0"/>
              <a:t>ASU Apollo Digital Petrographic Slide Collection (Howard Wilshire, USGS)</a:t>
            </a:r>
          </a:p>
          <a:p>
            <a:pPr lvl="2"/>
            <a:r>
              <a:rPr lang="en-US" sz="3600" dirty="0" smtClean="0"/>
              <a:t>See http</a:t>
            </a:r>
            <a:r>
              <a:rPr lang="en-US" sz="3600" dirty="0"/>
              <a:t>://ser.sese.asu.edu/DPSC/about.html</a:t>
            </a:r>
            <a:endParaRPr lang="en-US" sz="3600" dirty="0" smtClean="0"/>
          </a:p>
          <a:p>
            <a:pPr lvl="1"/>
            <a:r>
              <a:rPr lang="en-US" sz="3600" dirty="0" smtClean="0"/>
              <a:t>LROC PDS-released data (LRO NAC and WAC) – global to m-scale data from Moon through last PDS release</a:t>
            </a:r>
          </a:p>
          <a:p>
            <a:r>
              <a:rPr lang="en-US" sz="4000" dirty="0" smtClean="0"/>
              <a:t>Ultimate goal is to seamlessly combine the km-scale global images with the micron-scale petrology to enhance science and exploration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97971" y="5927271"/>
            <a:ext cx="2945319" cy="930729"/>
            <a:chOff x="97971" y="5927271"/>
            <a:chExt cx="2945319" cy="9307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1" y="5927271"/>
              <a:ext cx="930729" cy="9307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8700" y="6204188"/>
              <a:ext cx="20145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GeosansLight-NMS" panose="02000603020000020003" pitchFamily="2" charset="0"/>
                </a:rPr>
                <a:t>LUNASERV</a:t>
              </a:r>
            </a:p>
            <a:p>
              <a:r>
                <a:rPr lang="en-US" sz="1600" dirty="0" smtClean="0">
                  <a:latin typeface="GeosansLight-NMS" panose="02000603020000020003" pitchFamily="2" charset="0"/>
                </a:rPr>
                <a:t>Your data, your way</a:t>
              </a:r>
              <a:endParaRPr lang="en-US" sz="1600" dirty="0">
                <a:latin typeface="GeosansLight-NMS" panose="02000603020000020003" pitchFamily="2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2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3" y="-173389"/>
            <a:ext cx="10131425" cy="955221"/>
          </a:xfrm>
        </p:spPr>
        <p:txBody>
          <a:bodyPr/>
          <a:lstStyle/>
          <a:p>
            <a:r>
              <a:rPr lang="en-US" dirty="0" smtClean="0"/>
              <a:t>User Interface Tour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2337" y="569560"/>
            <a:ext cx="1017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ASU DPSC slide has been assigned to station number and mission locations for each Apollo landing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Location “eyeballed” – full-scale effort would require manual control and historical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activates DPSC query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" y="1492891"/>
            <a:ext cx="10231670" cy="5243998"/>
          </a:xfrm>
        </p:spPr>
      </p:pic>
      <p:sp>
        <p:nvSpPr>
          <p:cNvPr id="9" name="TextBox 8"/>
          <p:cNvSpPr txBox="1"/>
          <p:nvPr/>
        </p:nvSpPr>
        <p:spPr>
          <a:xfrm>
            <a:off x="8389948" y="5529155"/>
            <a:ext cx="2051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Note positions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of Apollo landing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sites – user queries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with mouse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2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657"/>
            <a:ext cx="10131425" cy="1456267"/>
          </a:xfrm>
        </p:spPr>
        <p:txBody>
          <a:bodyPr/>
          <a:lstStyle/>
          <a:p>
            <a:r>
              <a:rPr lang="en-US" dirty="0" smtClean="0"/>
              <a:t>Example: Apollo 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54" b="7507"/>
          <a:stretch/>
        </p:blipFill>
        <p:spPr>
          <a:xfrm>
            <a:off x="172522" y="723856"/>
            <a:ext cx="11364588" cy="5543551"/>
          </a:xfrm>
        </p:spPr>
      </p:pic>
      <p:sp>
        <p:nvSpPr>
          <p:cNvPr id="6" name="TextBox 5"/>
          <p:cNvSpPr txBox="1"/>
          <p:nvPr/>
        </p:nvSpPr>
        <p:spPr>
          <a:xfrm>
            <a:off x="887505" y="6293223"/>
            <a:ext cx="974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Result of user query for samples collected near lunar module on Apollo 11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158" b="36787"/>
          <a:stretch/>
        </p:blipFill>
        <p:spPr>
          <a:xfrm>
            <a:off x="4531558" y="1528936"/>
            <a:ext cx="7359491" cy="3216727"/>
          </a:xfrm>
        </p:spPr>
      </p:pic>
      <p:sp>
        <p:nvSpPr>
          <p:cNvPr id="3" name="TextBox 2"/>
          <p:cNvSpPr txBox="1"/>
          <p:nvPr/>
        </p:nvSpPr>
        <p:spPr>
          <a:xfrm>
            <a:off x="282280" y="1613806"/>
            <a:ext cx="4142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DPSC layer, user can access images and data</a:t>
            </a:r>
            <a:r>
              <a:rPr lang="en-US" sz="3200" dirty="0"/>
              <a:t> </a:t>
            </a:r>
            <a:r>
              <a:rPr lang="en-US" sz="3200" dirty="0" smtClean="0"/>
              <a:t>about a given sample straight from the geospatial framework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97971" y="5927271"/>
            <a:ext cx="2918774" cy="930729"/>
            <a:chOff x="97971" y="5927271"/>
            <a:chExt cx="2918774" cy="930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1" y="5927271"/>
              <a:ext cx="930729" cy="9307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28700" y="6090557"/>
              <a:ext cx="1988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sansLight-NMS" panose="02000603020000020003" pitchFamily="2" charset="0"/>
                </a:rPr>
                <a:t>LUNASERV</a:t>
              </a:r>
            </a:p>
            <a:p>
              <a:r>
                <a:rPr lang="en-US" dirty="0" smtClean="0">
                  <a:latin typeface="GeosansLight-NMS" panose="02000603020000020003" pitchFamily="2" charset="0"/>
                </a:rPr>
                <a:t>Your data, your way</a:t>
              </a:r>
              <a:endParaRPr lang="en-US" dirty="0">
                <a:latin typeface="GeosansLight-NMS" panose="02000603020000020003" pitchFamily="2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0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971" y="5927271"/>
            <a:ext cx="2918774" cy="930729"/>
            <a:chOff x="97971" y="5927271"/>
            <a:chExt cx="2918774" cy="9307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71" y="5927271"/>
              <a:ext cx="930729" cy="9307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28700" y="6090557"/>
              <a:ext cx="1988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eosansLight-NMS" panose="02000603020000020003" pitchFamily="2" charset="0"/>
                </a:rPr>
                <a:t>LUNASERV</a:t>
              </a:r>
            </a:p>
            <a:p>
              <a:r>
                <a:rPr lang="en-US" dirty="0" smtClean="0">
                  <a:latin typeface="GeosansLight-NMS" panose="02000603020000020003" pitchFamily="2" charset="0"/>
                </a:rPr>
                <a:t>Your data, your way</a:t>
              </a:r>
              <a:endParaRPr lang="en-US" dirty="0">
                <a:latin typeface="GeosansLight-NMS" panose="02000603020000020003" pitchFamily="2" charset="0"/>
              </a:endParaRPr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8456" y="925286"/>
            <a:ext cx="11103430" cy="51652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err="1" smtClean="0"/>
              <a:t>Lunaserv</a:t>
            </a:r>
            <a:r>
              <a:rPr lang="en-US" sz="3200" dirty="0" smtClean="0"/>
              <a:t> platform enables seamless integration of km-scale imagery and mm-scale Apollo sample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This proof-of-concept built on existing technology framework is functioning </a:t>
            </a:r>
            <a:r>
              <a:rPr lang="en-US" sz="3200" i="1" dirty="0" smtClean="0">
                <a:solidFill>
                  <a:srgbClr val="FFFF00"/>
                </a:solidFill>
              </a:rPr>
              <a:t>right now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JSC </a:t>
            </a:r>
            <a:r>
              <a:rPr lang="en-US" sz="3200" dirty="0" err="1" smtClean="0"/>
              <a:t>Astromaterials</a:t>
            </a:r>
            <a:r>
              <a:rPr lang="en-US" sz="3200" dirty="0" smtClean="0"/>
              <a:t> Research and Exploration Science is interested in using this tool to provide access to extraterrestrial sample data (e.g., in the Apollo Sample Compendium)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PDART </a:t>
            </a:r>
            <a:r>
              <a:rPr lang="en-US" sz="3200" dirty="0" err="1" smtClean="0"/>
              <a:t>MoonDB</a:t>
            </a:r>
            <a:r>
              <a:rPr lang="en-US" sz="3200" dirty="0" smtClean="0"/>
              <a:t> </a:t>
            </a:r>
            <a:r>
              <a:rPr lang="en-US" sz="3200" dirty="0" smtClean="0"/>
              <a:t>project (K. </a:t>
            </a:r>
            <a:r>
              <a:rPr lang="en-US" sz="3200" dirty="0" err="1" smtClean="0"/>
              <a:t>Lehnert</a:t>
            </a:r>
            <a:r>
              <a:rPr lang="en-US" sz="3200" dirty="0" smtClean="0"/>
              <a:t>, Columbia Univ.) </a:t>
            </a:r>
            <a:r>
              <a:rPr lang="en-US" sz="3200" dirty="0" smtClean="0"/>
              <a:t>is working with ARES to provide access to sample compositional data from laboratory </a:t>
            </a:r>
            <a:r>
              <a:rPr lang="en-US" sz="3200" dirty="0" smtClean="0"/>
              <a:t>PIs</a:t>
            </a: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This effort links sample compositional information with surface </a:t>
            </a:r>
            <a:r>
              <a:rPr lang="en-US" sz="3200" dirty="0" smtClean="0"/>
              <a:t>&amp; subsurface </a:t>
            </a:r>
            <a:r>
              <a:rPr lang="en-US" sz="3200" dirty="0" smtClean="0"/>
              <a:t>geospatial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With addition of PDS data formatting, labels and documentation, access to the Apollo sample data will be </a:t>
            </a:r>
            <a:r>
              <a:rPr lang="en-US" sz="3200" i="1" dirty="0" smtClean="0">
                <a:solidFill>
                  <a:srgbClr val="FFFF00"/>
                </a:solidFill>
              </a:rPr>
              <a:t>significantly enhanced and more usable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6316" y="141514"/>
            <a:ext cx="10131425" cy="116235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77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145</TotalTime>
  <Words>634</Words>
  <Application>Microsoft Office PowerPoint</Application>
  <PresentationFormat>Custom</PresentationFormat>
  <Paragraphs>88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Celestial</vt:lpstr>
      <vt:lpstr>LUNASERV:  Adding a geospatial FRAMEWORK to Apollo sampleS</vt:lpstr>
      <vt:lpstr>What is Lunaserv?</vt:lpstr>
      <vt:lpstr>Service Tiers: Definitions</vt:lpstr>
      <vt:lpstr>PROTOTYPE APOLLO SAMPLE GEOSPATIAL FRAMEWORK </vt:lpstr>
      <vt:lpstr>User Interface Tour</vt:lpstr>
      <vt:lpstr>Example: Apollo 11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LUNASERV: Apollo sample geospatial information system Proof of concept</dc:title>
  <dc:creator>Samuel Lawrence</dc:creator>
  <cp:lastModifiedBy>lgaddis</cp:lastModifiedBy>
  <cp:revision>16</cp:revision>
  <dcterms:created xsi:type="dcterms:W3CDTF">2016-02-02T02:17:20Z</dcterms:created>
  <dcterms:modified xsi:type="dcterms:W3CDTF">2016-02-04T17:24:18Z</dcterms:modified>
</cp:coreProperties>
</file>