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00" r:id="rId2"/>
    <p:sldId id="671" r:id="rId3"/>
    <p:sldId id="698" r:id="rId4"/>
    <p:sldId id="699" r:id="rId5"/>
    <p:sldId id="700" r:id="rId6"/>
    <p:sldId id="701" r:id="rId7"/>
    <p:sldId id="703" r:id="rId8"/>
    <p:sldId id="702" r:id="rId9"/>
    <p:sldId id="692" r:id="rId10"/>
    <p:sldId id="676" r:id="rId11"/>
    <p:sldId id="693" r:id="rId12"/>
    <p:sldId id="694" r:id="rId13"/>
  </p:sldIdLst>
  <p:sldSz cx="9601200" cy="6858000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279F"/>
    <a:srgbClr val="474747"/>
    <a:srgbClr val="FE9B03"/>
    <a:srgbClr val="CECECE"/>
    <a:srgbClr val="DADADA"/>
    <a:srgbClr val="FCFEB9"/>
    <a:srgbClr val="C8FEC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15" autoAdjust="0"/>
  </p:normalViewPr>
  <p:slideViewPr>
    <p:cSldViewPr snapToGrid="0">
      <p:cViewPr>
        <p:scale>
          <a:sx n="100" d="100"/>
          <a:sy n="100" d="100"/>
        </p:scale>
        <p:origin x="-684" y="-105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87688" y="8777288"/>
            <a:ext cx="76041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131" tIns="44868" rIns="88131" bIns="44868">
            <a:spAutoFit/>
          </a:bodyPr>
          <a:lstStyle>
            <a:lvl1pPr defTabSz="876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39738" defTabSz="8763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76300" defTabSz="8763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316038" defTabSz="8763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754188" defTabSz="8763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2113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6685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1257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5829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dirty="0">
                <a:latin typeface="Arial" charset="0"/>
              </a:rPr>
              <a:t>Page </a:t>
            </a:r>
            <a:fld id="{C3F262BE-D8B9-4C72-ACD5-9A2B5C9881C1}" type="slidenum">
              <a:rPr lang="en-US" altLang="en-US" sz="1200">
                <a:latin typeface="Arial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82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86100" y="8777288"/>
            <a:ext cx="7604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131" tIns="44868" rIns="88131" bIns="44868">
            <a:spAutoFit/>
          </a:bodyPr>
          <a:lstStyle>
            <a:lvl1pPr defTabSz="8763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439738" defTabSz="8763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76300" defTabSz="8763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316038" defTabSz="8763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754188" defTabSz="8763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2113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6685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1257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582988" defTabSz="876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dirty="0">
                <a:latin typeface="Arial" charset="0"/>
              </a:rPr>
              <a:t>Page </a:t>
            </a:r>
            <a:fld id="{D69438D8-00E2-4C6C-A753-A3CFE114473C}" type="slidenum">
              <a:rPr lang="en-US" altLang="en-US" sz="1200">
                <a:latin typeface="Arial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dirty="0">
              <a:latin typeface="Arial" charset="0"/>
            </a:endParaRP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3425" y="468313"/>
            <a:ext cx="5467350" cy="3905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8325"/>
            <a:ext cx="5083175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36" tIns="44868" rIns="91336" bIns="44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2956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788" y="336550"/>
            <a:ext cx="5260975" cy="60483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6100" y="1304925"/>
            <a:ext cx="8497888" cy="45497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6310312"/>
            <a:ext cx="9601200" cy="5547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680960" y="0"/>
            <a:ext cx="192024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0060" y="274638"/>
            <a:ext cx="784098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784098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22" y="158764"/>
            <a:ext cx="17986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3329" y="6465263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Feb</a:t>
            </a:r>
            <a:r>
              <a:rPr lang="en-US" sz="1600" baseline="0" dirty="0" smtClean="0">
                <a:latin typeface="+mn-lt"/>
              </a:rPr>
              <a:t> 5, 2016</a:t>
            </a:r>
            <a:endParaRPr lang="en-US" sz="1600" dirty="0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7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362" y="1940310"/>
            <a:ext cx="7099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B0F0"/>
                </a:solidFill>
                <a:latin typeface="+mn-lt"/>
              </a:rPr>
              <a:t>Europa Mission</a:t>
            </a:r>
            <a:endParaRPr lang="en-US" sz="5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9540" y="3922160"/>
            <a:ext cx="6480048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endParaRPr lang="en-US" sz="1800" dirty="0" smtClean="0"/>
          </a:p>
          <a:p>
            <a:pPr marL="36576" indent="0" algn="r" fontAlgn="auto">
              <a:spcAft>
                <a:spcPts val="0"/>
              </a:spcAft>
              <a:buNone/>
            </a:pPr>
            <a:endParaRPr lang="en-US" sz="1800" dirty="0" smtClean="0"/>
          </a:p>
          <a:p>
            <a:pPr marL="36576" indent="0" algn="r" fontAlgn="auto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Lisa Gaddis (USGS, Astrogeology)</a:t>
            </a:r>
          </a:p>
          <a:p>
            <a:pPr marL="36576" indent="0" algn="r" fontAlgn="auto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PDS Cartography and Imaging Sciences Node</a:t>
            </a:r>
          </a:p>
          <a:p>
            <a:pPr marL="36576" indent="0" algn="r" fontAlgn="auto">
              <a:spcAft>
                <a:spcPts val="0"/>
              </a:spcAft>
              <a:buNone/>
            </a:pPr>
            <a:r>
              <a:rPr lang="en-US" sz="1800" b="1" i="1" dirty="0" smtClean="0"/>
              <a:t>(You can still call us “Imaging” or PDS-IMG or IMG)</a:t>
            </a:r>
            <a:endParaRPr lang="en-US" sz="1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0689" y="133349"/>
            <a:ext cx="1265396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93666"/>
            <a:ext cx="6657975" cy="60483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Mission: </a:t>
            </a:r>
            <a:r>
              <a:rPr lang="en-US" altLang="en-US" b="1" dirty="0" smtClean="0"/>
              <a:t>Proposed Archiving Schedule</a:t>
            </a:r>
            <a:endParaRPr lang="en-US" altLang="en-US" b="1" dirty="0"/>
          </a:p>
        </p:txBody>
      </p:sp>
      <p:graphicFrame>
        <p:nvGraphicFramePr>
          <p:cNvPr id="729188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70819560"/>
              </p:ext>
            </p:extLst>
          </p:nvPr>
        </p:nvGraphicFramePr>
        <p:xfrm>
          <a:off x="476250" y="938195"/>
          <a:ext cx="8497887" cy="5466081"/>
        </p:xfrm>
        <a:graphic>
          <a:graphicData uri="http://schemas.openxmlformats.org/drawingml/2006/table">
            <a:tbl>
              <a:tblPr/>
              <a:tblGrid>
                <a:gridCol w="2719387"/>
                <a:gridCol w="5778500"/>
              </a:tblGrid>
              <a:tr h="765810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Now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(Current date)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DAWG meetings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draft of Archive Plan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drafts of ICDs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Mission PDR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(Date, ~1.5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Preliminary DMAP (Archive Plan) completed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Draft ICD for each instrument completed</a:t>
                      </a:r>
                    </a:p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E2E Peer Review??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Mission CDR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(Date, ~1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Archive Plan completed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ICDs completed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Draft SIS documents completed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Start peer reviews of instrument data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Launch minus 6 months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(Date, ~2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SIS documents completed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Peer reviews complete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Launch (Date, ~2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yrs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later)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 data acquisition period – 30 days or 3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First data release – end of data acquisition + 3 months (Meets Level 1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reqt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archive data in &lt;6 months after receipt)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0113">
                        <a:spcAft>
                          <a:spcPct val="25000"/>
                        </a:spcAft>
                        <a:buSzPct val="100000"/>
                        <a:defRPr sz="16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49263" defTabSz="900113">
                        <a:spcAft>
                          <a:spcPct val="25000"/>
                        </a:spcAft>
                        <a:buSzPct val="100000"/>
                        <a:defRPr sz="1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844550" defTabSz="900113">
                        <a:spcBef>
                          <a:spcPct val="20000"/>
                        </a:spcBef>
                        <a:buSzPct val="100000"/>
                        <a:defRPr sz="1300" b="1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265238" defTabSz="900113">
                        <a:spcBef>
                          <a:spcPct val="20000"/>
                        </a:spcBef>
                        <a:buSzPct val="100000"/>
                        <a:defRPr sz="1100" b="1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687513" defTabSz="900113">
                        <a:spcBef>
                          <a:spcPct val="20000"/>
                        </a:spcBef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1447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6019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0591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516313" defTabSz="9001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 sz="1000" b="1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001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Subsequent releases – every 3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166508"/>
            <a:ext cx="7840980" cy="6498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PDS Archive Process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8038"/>
            <a:ext cx="8686800" cy="55657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085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6045"/>
            <a:ext cx="7840980" cy="6498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PDS Archive Process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0514"/>
            <a:ext cx="8686800" cy="5211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12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" y="207963"/>
            <a:ext cx="7840980" cy="11430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Europa Mission Interface</a:t>
            </a:r>
            <a:endParaRPr lang="en-US" altLang="en-US" b="1" dirty="0">
              <a:solidFill>
                <a:srgbClr val="00B0F0"/>
              </a:solidFill>
            </a:endParaRP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xfrm>
            <a:off x="1393825" y="1304925"/>
            <a:ext cx="7650163" cy="454977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Mission Status</a:t>
            </a:r>
          </a:p>
          <a:p>
            <a:r>
              <a:rPr lang="en-US" altLang="en-US" dirty="0" smtClean="0"/>
              <a:t>Instruments</a:t>
            </a:r>
          </a:p>
          <a:p>
            <a:r>
              <a:rPr lang="en-US" altLang="en-US" dirty="0" smtClean="0"/>
              <a:t>PDS Current Status:</a:t>
            </a:r>
          </a:p>
          <a:p>
            <a:pPr lvl="1"/>
            <a:r>
              <a:rPr lang="en-US" altLang="en-US" dirty="0" smtClean="0"/>
              <a:t>Node Assignments</a:t>
            </a:r>
          </a:p>
          <a:p>
            <a:pPr lvl="2"/>
            <a:r>
              <a:rPr lang="en-US" altLang="en-US" dirty="0" smtClean="0"/>
              <a:t>Identify Lead Node, Instrument Support Nodes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162424"/>
            <a:ext cx="4905375" cy="202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810" y="188913"/>
            <a:ext cx="7840980" cy="11430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00B0F0"/>
                </a:solidFill>
              </a:rPr>
              <a:t>Europa Mission</a:t>
            </a:r>
            <a:endParaRPr lang="en-US" altLang="en-US" b="1" dirty="0">
              <a:solidFill>
                <a:srgbClr val="00B0F0"/>
              </a:solidFill>
            </a:endParaRP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xfrm>
            <a:off x="374650" y="1257300"/>
            <a:ext cx="7311285" cy="51149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Now called “Europa Multiple Flyby Mission”</a:t>
            </a:r>
          </a:p>
          <a:p>
            <a:r>
              <a:rPr lang="en-US" altLang="en-US" dirty="0" smtClean="0"/>
              <a:t>Europa Clipper Orbiter </a:t>
            </a:r>
            <a:r>
              <a:rPr lang="en-US" altLang="en-US" i="1" dirty="0" smtClean="0">
                <a:solidFill>
                  <a:srgbClr val="FFFF00"/>
                </a:solidFill>
              </a:rPr>
              <a:t>and a Lander</a:t>
            </a:r>
          </a:p>
          <a:p>
            <a:r>
              <a:rPr lang="en-US" altLang="en-US" dirty="0" smtClean="0"/>
              <a:t>Explores potential for subsurface ocean &amp; habitability on Jupiter’s moon Europa</a:t>
            </a:r>
          </a:p>
          <a:p>
            <a:pPr lvl="1"/>
            <a:r>
              <a:rPr lang="en-US" altLang="en-US" dirty="0" smtClean="0"/>
              <a:t>Ice shell and ocean, composition, geology</a:t>
            </a:r>
          </a:p>
          <a:p>
            <a:r>
              <a:rPr lang="en-US" altLang="en-US" dirty="0" smtClean="0"/>
              <a:t>Performs </a:t>
            </a:r>
            <a:r>
              <a:rPr lang="en-US" altLang="en-US" i="1" dirty="0" smtClean="0">
                <a:solidFill>
                  <a:srgbClr val="FFFF00"/>
                </a:solidFill>
              </a:rPr>
              <a:t>45</a:t>
            </a:r>
            <a:r>
              <a:rPr lang="en-US" altLang="en-US" dirty="0" smtClean="0"/>
              <a:t> close flybys of Europa from orbit around Jupiter</a:t>
            </a:r>
          </a:p>
          <a:p>
            <a:pPr lvl="1"/>
            <a:r>
              <a:rPr lang="en-US" altLang="en-US" dirty="0" smtClean="0"/>
              <a:t>Topographic survey, ice thickness, plumes?</a:t>
            </a:r>
          </a:p>
          <a:p>
            <a:pPr lvl="1"/>
            <a:r>
              <a:rPr lang="en-US" altLang="en-US" dirty="0" smtClean="0"/>
              <a:t>7 to 10 days to transmit data between flybys</a:t>
            </a:r>
          </a:p>
          <a:p>
            <a:r>
              <a:rPr lang="en-US" altLang="en-US" dirty="0" smtClean="0"/>
              <a:t>Solar powered</a:t>
            </a:r>
          </a:p>
          <a:p>
            <a:r>
              <a:rPr lang="en-US" altLang="en-US" dirty="0" smtClean="0"/>
              <a:t>Joint investigation between JPL &amp; APL</a:t>
            </a:r>
          </a:p>
          <a:p>
            <a:r>
              <a:rPr lang="en-US" altLang="en-US" dirty="0" smtClean="0"/>
              <a:t>Nine instruments on orbiter</a:t>
            </a:r>
          </a:p>
          <a:p>
            <a:r>
              <a:rPr lang="en-US" altLang="en-US" dirty="0" smtClean="0"/>
              <a:t>Nanosatellites for plume samples?</a:t>
            </a:r>
          </a:p>
          <a:p>
            <a:r>
              <a:rPr lang="en-US" altLang="en-US" dirty="0" smtClean="0"/>
              <a:t>Lander configuration is TBD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21" y="4343399"/>
            <a:ext cx="3335229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693" y="2686050"/>
            <a:ext cx="1607857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5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218" y="119055"/>
            <a:ext cx="7282815" cy="912813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B0F0"/>
                </a:solidFill>
              </a:rPr>
              <a:t>Europa Clipper Orbital Instruments </a:t>
            </a:r>
            <a:endParaRPr lang="en-US" altLang="en-US" sz="3600" b="1" dirty="0">
              <a:solidFill>
                <a:srgbClr val="00B0F0"/>
              </a:solidFill>
            </a:endParaRP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xfrm>
            <a:off x="346074" y="1038225"/>
            <a:ext cx="8493125" cy="5124450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 smtClean="0">
                <a:solidFill>
                  <a:srgbClr val="00B0F0"/>
                </a:solidFill>
              </a:rPr>
              <a:t>PIMS: </a:t>
            </a:r>
            <a:r>
              <a:rPr lang="en-US" altLang="en-US" dirty="0" smtClean="0"/>
              <a:t>Plasma Instrument for Magnetic Sounding</a:t>
            </a:r>
          </a:p>
          <a:p>
            <a:pPr lvl="1"/>
            <a:r>
              <a:rPr lang="en-US" altLang="en-US" i="1" dirty="0" smtClean="0">
                <a:solidFill>
                  <a:srgbClr val="FFFF00"/>
                </a:solidFill>
              </a:rPr>
              <a:t>PI: Joseph Westlake, APL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ICEMAG: </a:t>
            </a:r>
            <a:r>
              <a:rPr lang="en-US" altLang="en-US" dirty="0" smtClean="0"/>
              <a:t>Interior Characterization of Europa using </a:t>
            </a:r>
            <a:r>
              <a:rPr lang="en-US" altLang="en-US" dirty="0" err="1" smtClean="0"/>
              <a:t>Magnetometry</a:t>
            </a:r>
            <a:endParaRPr lang="en-US" altLang="en-US" dirty="0" smtClean="0"/>
          </a:p>
          <a:p>
            <a:pPr lvl="1"/>
            <a:r>
              <a:rPr lang="en-US" altLang="en-US" i="1" dirty="0" smtClean="0">
                <a:solidFill>
                  <a:srgbClr val="FFFF00"/>
                </a:solidFill>
              </a:rPr>
              <a:t>PI: Carol Raymond, JPL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MISE: </a:t>
            </a:r>
            <a:r>
              <a:rPr lang="en-US" altLang="en-US" dirty="0" smtClean="0"/>
              <a:t>Mapping Imaging Spectrometer for Europa</a:t>
            </a:r>
          </a:p>
          <a:p>
            <a:pPr lvl="1"/>
            <a:r>
              <a:rPr lang="en-US" altLang="en-US" i="1" dirty="0" smtClean="0">
                <a:solidFill>
                  <a:srgbClr val="FFFF00"/>
                </a:solidFill>
              </a:rPr>
              <a:t>PI: Diana </a:t>
            </a:r>
            <a:r>
              <a:rPr lang="en-US" altLang="en-US" i="1" dirty="0" err="1" smtClean="0">
                <a:solidFill>
                  <a:srgbClr val="FFFF00"/>
                </a:solidFill>
              </a:rPr>
              <a:t>Blaney</a:t>
            </a:r>
            <a:r>
              <a:rPr lang="en-US" altLang="en-US" i="1" dirty="0" smtClean="0">
                <a:solidFill>
                  <a:srgbClr val="FFFF00"/>
                </a:solidFill>
              </a:rPr>
              <a:t>, JPL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EIS</a:t>
            </a:r>
            <a:r>
              <a:rPr lang="en-US" altLang="en-US" dirty="0" smtClean="0"/>
              <a:t>: Europa Imaging System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PI: Elizabeth Turtle, APL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REASON</a:t>
            </a:r>
            <a:r>
              <a:rPr lang="en-US" altLang="en-US" dirty="0" smtClean="0"/>
              <a:t>: Radar for Europa Assessment and Sounding: Ocean to Near-Surface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PI: Donald Blankenship, Univ. Texas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E-THEMIS</a:t>
            </a:r>
            <a:r>
              <a:rPr lang="en-US" altLang="en-US" dirty="0" smtClean="0"/>
              <a:t>: Europa Thermal Emission Imaging System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PI: Philip Christensen, Arizona State Univ.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MASPEX</a:t>
            </a:r>
            <a:r>
              <a:rPr lang="en-US" altLang="en-US" dirty="0" smtClean="0"/>
              <a:t>: Mass Spectrometer for Planetary Exploration/Europa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PI: Jack Waite, Southwest Research Institute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UVS</a:t>
            </a:r>
            <a:r>
              <a:rPr lang="en-US" altLang="en-US" dirty="0" smtClean="0"/>
              <a:t>: Ultraviolet Spectrograph/Europa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PI: Kurt </a:t>
            </a:r>
            <a:r>
              <a:rPr lang="en-US" altLang="en-US" dirty="0" err="1" smtClean="0">
                <a:solidFill>
                  <a:srgbClr val="FFFF00"/>
                </a:solidFill>
              </a:rPr>
              <a:t>Retherford</a:t>
            </a:r>
            <a:r>
              <a:rPr lang="en-US" altLang="en-US" dirty="0" smtClean="0">
                <a:solidFill>
                  <a:srgbClr val="FFFF00"/>
                </a:solidFill>
              </a:rPr>
              <a:t>, SWRI</a:t>
            </a:r>
          </a:p>
          <a:p>
            <a:r>
              <a:rPr lang="en-US" altLang="en-US" dirty="0" smtClean="0">
                <a:solidFill>
                  <a:srgbClr val="00B0F0"/>
                </a:solidFill>
              </a:rPr>
              <a:t>SUDA</a:t>
            </a:r>
            <a:r>
              <a:rPr lang="en-US" altLang="en-US" dirty="0" smtClean="0"/>
              <a:t>: Surface Dust Mass Analyzer</a:t>
            </a:r>
          </a:p>
          <a:p>
            <a:pPr lvl="1"/>
            <a:r>
              <a:rPr lang="en-US" altLang="en-US" dirty="0" smtClean="0">
                <a:solidFill>
                  <a:srgbClr val="FFFF00"/>
                </a:solidFill>
              </a:rPr>
              <a:t>PI: </a:t>
            </a:r>
            <a:r>
              <a:rPr lang="en-US" altLang="en-US" dirty="0" err="1" smtClean="0">
                <a:solidFill>
                  <a:srgbClr val="FFFF00"/>
                </a:solidFill>
              </a:rPr>
              <a:t>Sascha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</a:rPr>
              <a:t>Kempf</a:t>
            </a:r>
            <a:r>
              <a:rPr lang="en-US" altLang="en-US" dirty="0" smtClean="0">
                <a:solidFill>
                  <a:srgbClr val="FFFF00"/>
                </a:solidFill>
              </a:rPr>
              <a:t>, Univ. Colorado, Boulder</a:t>
            </a:r>
            <a:endParaRPr lang="en-US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85" y="180974"/>
            <a:ext cx="7282815" cy="912813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B0F0"/>
                </a:solidFill>
              </a:rPr>
              <a:t>EMF Mission: Lander</a:t>
            </a:r>
            <a:endParaRPr lang="en-US" altLang="en-US" sz="3600" b="1" dirty="0">
              <a:solidFill>
                <a:srgbClr val="00B0F0"/>
              </a:solidFill>
            </a:endParaRP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xfrm>
            <a:off x="698499" y="1095375"/>
            <a:ext cx="8493125" cy="51244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Still under development</a:t>
            </a:r>
          </a:p>
          <a:p>
            <a:r>
              <a:rPr lang="en-US" altLang="en-US" dirty="0" smtClean="0"/>
              <a:t>Europa Clipper Orbiter would image the surface over 3 years (95% coverage, 50 m/pixel) to help identify a landing site</a:t>
            </a:r>
          </a:p>
          <a:p>
            <a:r>
              <a:rPr lang="en-US" altLang="en-US" dirty="0" smtClean="0"/>
              <a:t>1-Meter in diameter, 230 kg, 30 kg for instruments</a:t>
            </a:r>
          </a:p>
          <a:p>
            <a:r>
              <a:rPr lang="en-US" altLang="en-US" dirty="0" smtClean="0"/>
              <a:t>Possible instruments:</a:t>
            </a:r>
          </a:p>
          <a:p>
            <a:pPr lvl="1"/>
            <a:r>
              <a:rPr lang="en-US" altLang="en-US" dirty="0" smtClean="0"/>
              <a:t>Mass spectrometer</a:t>
            </a:r>
          </a:p>
          <a:p>
            <a:pPr lvl="1"/>
            <a:r>
              <a:rPr lang="en-US" altLang="en-US" dirty="0" smtClean="0"/>
              <a:t>Raman spectrometer</a:t>
            </a:r>
          </a:p>
          <a:p>
            <a:r>
              <a:rPr lang="en-US" altLang="en-US" dirty="0" smtClean="0"/>
              <a:t>Sky crane landing system?</a:t>
            </a:r>
          </a:p>
          <a:p>
            <a:r>
              <a:rPr lang="en-US" altLang="en-US" dirty="0" smtClean="0"/>
              <a:t>10 days of surface operations (battery power)</a:t>
            </a:r>
          </a:p>
          <a:p>
            <a:pPr lvl="1"/>
            <a:r>
              <a:rPr lang="en-US" altLang="en-US" dirty="0" smtClean="0"/>
              <a:t>Active crevasse site?</a:t>
            </a:r>
          </a:p>
        </p:txBody>
      </p:sp>
    </p:spTree>
    <p:extLst>
      <p:ext uri="{BB962C8B-B14F-4D97-AF65-F5344CB8AC3E}">
        <p14:creationId xmlns:p14="http://schemas.microsoft.com/office/powerpoint/2010/main" val="8983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85" y="180974"/>
            <a:ext cx="7282815" cy="912813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B0F0"/>
                </a:solidFill>
              </a:rPr>
              <a:t>EMF Mission: Notional Timeline (?)</a:t>
            </a:r>
            <a:endParaRPr lang="en-US" altLang="en-US" sz="3600" b="1" dirty="0">
              <a:solidFill>
                <a:srgbClr val="00B0F0"/>
              </a:solidFill>
            </a:endParaRP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xfrm>
            <a:off x="698499" y="1095375"/>
            <a:ext cx="8493125" cy="512445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Still under assessment</a:t>
            </a:r>
          </a:p>
          <a:p>
            <a:pPr lvl="1"/>
            <a:r>
              <a:rPr lang="en-US" altLang="en-US" dirty="0" smtClean="0"/>
              <a:t>Atlas V 551 rocket &gt;&gt; 6 years transit time</a:t>
            </a:r>
          </a:p>
          <a:p>
            <a:pPr lvl="1"/>
            <a:r>
              <a:rPr lang="en-US" altLang="en-US" dirty="0" smtClean="0"/>
              <a:t>Space Launch System (SLS) &gt;&gt; 3 years transit time</a:t>
            </a:r>
          </a:p>
          <a:p>
            <a:r>
              <a:rPr lang="en-US" altLang="en-US" dirty="0" smtClean="0"/>
              <a:t>Launch 2022 to 2025 (in ~6 to 9 years)</a:t>
            </a:r>
          </a:p>
          <a:p>
            <a:r>
              <a:rPr lang="en-US" altLang="en-US" dirty="0" smtClean="0"/>
              <a:t>Mission duration: 3 to 5 years?</a:t>
            </a:r>
          </a:p>
        </p:txBody>
      </p:sp>
    </p:spTree>
    <p:extLst>
      <p:ext uri="{BB962C8B-B14F-4D97-AF65-F5344CB8AC3E}">
        <p14:creationId xmlns:p14="http://schemas.microsoft.com/office/powerpoint/2010/main" val="18067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85" y="180974"/>
            <a:ext cx="7282815" cy="912813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B0F0"/>
                </a:solidFill>
              </a:rPr>
              <a:t>EMF Mission: TBD for PDS</a:t>
            </a:r>
            <a:endParaRPr lang="en-US" altLang="en-US" sz="3600" b="1" dirty="0">
              <a:solidFill>
                <a:srgbClr val="00B0F0"/>
              </a:solidFill>
            </a:endParaRPr>
          </a:p>
        </p:txBody>
      </p:sp>
      <p:sp>
        <p:nvSpPr>
          <p:cNvPr id="723971" name="Rectangle 3"/>
          <p:cNvSpPr>
            <a:spLocks noGrp="1" noChangeArrowheads="1"/>
          </p:cNvSpPr>
          <p:nvPr>
            <p:ph idx="1"/>
          </p:nvPr>
        </p:nvSpPr>
        <p:spPr>
          <a:xfrm>
            <a:off x="698499" y="1095375"/>
            <a:ext cx="8493125" cy="512445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Identify Lead Node</a:t>
            </a:r>
          </a:p>
          <a:p>
            <a:r>
              <a:rPr lang="en-US" altLang="en-US" dirty="0" smtClean="0"/>
              <a:t>Assign Instrument Nodes</a:t>
            </a:r>
          </a:p>
          <a:p>
            <a:r>
              <a:rPr lang="en-US" altLang="en-US" dirty="0" smtClean="0"/>
              <a:t>Draft schedule, contact </a:t>
            </a:r>
            <a:r>
              <a:rPr lang="en-US" altLang="en-US" dirty="0" err="1" smtClean="0"/>
              <a:t>Pappalardo</a:t>
            </a:r>
            <a:r>
              <a:rPr lang="en-US" altLang="en-US" dirty="0" smtClean="0"/>
              <a:t> (JPL)</a:t>
            </a:r>
          </a:p>
          <a:p>
            <a:r>
              <a:rPr lang="en-US" altLang="en-US" dirty="0" smtClean="0"/>
              <a:t>Establish DAWG, move into archive operations</a:t>
            </a:r>
          </a:p>
        </p:txBody>
      </p:sp>
    </p:spTree>
    <p:extLst>
      <p:ext uri="{BB962C8B-B14F-4D97-AF65-F5344CB8AC3E}">
        <p14:creationId xmlns:p14="http://schemas.microsoft.com/office/powerpoint/2010/main" val="32846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85" y="180974"/>
            <a:ext cx="7282815" cy="912813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00B0F0"/>
                </a:solidFill>
              </a:rPr>
              <a:t>EMF Instruments &amp; PDS Nodes</a:t>
            </a:r>
            <a:endParaRPr lang="en-US" altLang="en-US" sz="3600" b="1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4" y="1190617"/>
            <a:ext cx="7546731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2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ssion_Lifetime_v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"/>
          <a:stretch/>
        </p:blipFill>
        <p:spPr>
          <a:xfrm>
            <a:off x="439948" y="822937"/>
            <a:ext cx="8790579" cy="560242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94" y="160948"/>
            <a:ext cx="7461041" cy="604838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Typical Mission &amp; PDS Timeline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31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1120</TotalTime>
  <Pages>1</Pages>
  <Words>508</Words>
  <Application>Microsoft Office PowerPoint</Application>
  <PresentationFormat>Custom</PresentationFormat>
  <Paragraphs>86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Technic</vt:lpstr>
      <vt:lpstr>PowerPoint Presentation</vt:lpstr>
      <vt:lpstr>Europa Mission Interface</vt:lpstr>
      <vt:lpstr>Europa Mission</vt:lpstr>
      <vt:lpstr>Europa Clipper Orbital Instruments </vt:lpstr>
      <vt:lpstr>EMF Mission: Lander</vt:lpstr>
      <vt:lpstr>EMF Mission: Notional Timeline (?)</vt:lpstr>
      <vt:lpstr>EMF Mission: TBD for PDS</vt:lpstr>
      <vt:lpstr>EMF Instruments &amp; PDS Nodes</vt:lpstr>
      <vt:lpstr>Typical Mission &amp; PDS Timeline</vt:lpstr>
      <vt:lpstr>Mission: Proposed Archiving Schedule</vt:lpstr>
      <vt:lpstr>PDS Archive Process</vt:lpstr>
      <vt:lpstr>PDS Archive Process</vt:lpstr>
    </vt:vector>
  </TitlesOfParts>
  <Company>Washington University in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Gaddis</dc:creator>
  <dc:description>New Color Logo</dc:description>
  <cp:lastModifiedBy>lgaddis</cp:lastModifiedBy>
  <cp:revision>77</cp:revision>
  <cp:lastPrinted>2002-01-02T16:47:42Z</cp:lastPrinted>
  <dcterms:created xsi:type="dcterms:W3CDTF">2005-07-14T16:29:51Z</dcterms:created>
  <dcterms:modified xsi:type="dcterms:W3CDTF">2016-02-05T15:56:18Z</dcterms:modified>
</cp:coreProperties>
</file>