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684" r:id="rId2"/>
    <p:sldId id="695" r:id="rId3"/>
    <p:sldId id="696" r:id="rId4"/>
    <p:sldId id="685" r:id="rId5"/>
  </p:sldIdLst>
  <p:sldSz cx="9601200" cy="6858000"/>
  <p:notesSz cx="6985000" cy="92821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9900"/>
    <a:srgbClr val="FFCC00"/>
    <a:srgbClr val="CC6600"/>
    <a:srgbClr val="00279F"/>
    <a:srgbClr val="474747"/>
    <a:srgbClr val="FE9B03"/>
    <a:srgbClr val="CE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59" autoAdjust="0"/>
    <p:restoredTop sz="94632" autoAdjust="0"/>
  </p:normalViewPr>
  <p:slideViewPr>
    <p:cSldViewPr snapToGrid="0">
      <p:cViewPr varScale="1">
        <p:scale>
          <a:sx n="95" d="100"/>
          <a:sy n="95" d="100"/>
        </p:scale>
        <p:origin x="84" y="293"/>
      </p:cViewPr>
      <p:guideLst>
        <p:guide orient="horz" pos="216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109913" y="8836025"/>
            <a:ext cx="765175" cy="269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8752" tIns="45184" rIns="88752" bIns="45184">
            <a:spAutoFit/>
          </a:bodyPr>
          <a:lstStyle>
            <a:lvl1pPr defTabSz="8826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8826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8826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8826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8826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8826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8826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8826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8826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200">
                <a:latin typeface="Arial" panose="020B0604020202020204" pitchFamily="34" charset="0"/>
              </a:rPr>
              <a:t>Page </a:t>
            </a:r>
            <a:fld id="{2887D347-402B-4B9B-B94A-EC049B7B1E73}" type="slidenum">
              <a:rPr lang="en-US" altLang="en-US" sz="1200">
                <a:latin typeface="Arial" panose="020B0604020202020204" pitchFamily="34" charset="0"/>
              </a:rPr>
              <a:pPr algn="ctr">
                <a:lnSpc>
                  <a:spcPct val="90000"/>
                </a:lnSpc>
              </a:pPr>
              <a:t>‹#›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671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113088" y="8836025"/>
            <a:ext cx="757237" cy="257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8752" tIns="45184" rIns="88752" bIns="45184">
            <a:spAutoFit/>
          </a:bodyPr>
          <a:lstStyle>
            <a:lvl1pPr defTabSz="8826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8826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8826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8826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8826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8826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8826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8826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8826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200">
                <a:latin typeface="Arial" panose="020B0604020202020204" pitchFamily="34" charset="0"/>
              </a:rPr>
              <a:t>Page </a:t>
            </a:r>
            <a:fld id="{B58FE45E-9846-4BC6-8922-76694011A8C2}" type="slidenum">
              <a:rPr lang="en-US" altLang="en-US" sz="1200">
                <a:latin typeface="Arial" panose="020B0604020202020204" pitchFamily="34" charset="0"/>
              </a:rPr>
              <a:pPr algn="ctr">
                <a:lnSpc>
                  <a:spcPct val="90000"/>
                </a:lnSpc>
              </a:pPr>
              <a:t>‹#›</a:t>
            </a:fld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717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41363" y="471488"/>
            <a:ext cx="5502275" cy="3930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1275" cy="417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980" tIns="45184" rIns="91980" bIns="451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7878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015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46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725" y="2130425"/>
            <a:ext cx="81597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9863" y="3886200"/>
            <a:ext cx="672147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Februrary 05, 2016</a:t>
            </a:r>
            <a:endParaRPr lang="en-US" dirty="0"/>
          </a:p>
        </p:txBody>
      </p:sp>
      <p:sp>
        <p:nvSpPr>
          <p:cNvPr id="5" name="Rectangle 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67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Februrary 05, 2016</a:t>
            </a:r>
            <a:endParaRPr lang="en-US"/>
          </a:p>
        </p:txBody>
      </p:sp>
      <p:sp>
        <p:nvSpPr>
          <p:cNvPr id="5" name="Rectangle 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53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9913" y="336550"/>
            <a:ext cx="2124075" cy="55181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6100" y="336550"/>
            <a:ext cx="6221413" cy="55181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Februrary 05, 2016</a:t>
            </a:r>
            <a:endParaRPr lang="en-US"/>
          </a:p>
        </p:txBody>
      </p:sp>
      <p:sp>
        <p:nvSpPr>
          <p:cNvPr id="5" name="Rectangle 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98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spcBef>
                <a:spcPts val="200"/>
              </a:spcBef>
              <a:spcAft>
                <a:spcPts val="300"/>
              </a:spcAft>
              <a:defRPr sz="1600"/>
            </a:lvl3pPr>
            <a:lvl4pPr>
              <a:spcBef>
                <a:spcPts val="200"/>
              </a:spcBef>
              <a:spcAft>
                <a:spcPts val="300"/>
              </a:spcAft>
              <a:defRPr sz="1400"/>
            </a:lvl4pPr>
            <a:lvl5pPr>
              <a:spcBef>
                <a:spcPts val="200"/>
              </a:spcBef>
              <a:spcAft>
                <a:spcPts val="300"/>
              </a:spcAft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3"/>
          <p:cNvSpPr>
            <a:spLocks noGrp="1" noChangeArrowheads="1"/>
          </p:cNvSpPr>
          <p:nvPr>
            <p:ph type="dt" sz="half" idx="10"/>
          </p:nvPr>
        </p:nvSpPr>
        <p:spPr>
          <a:xfrm>
            <a:off x="427038" y="6324602"/>
            <a:ext cx="3870325" cy="222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Februrary 05,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670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825" y="4406900"/>
            <a:ext cx="816133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825" y="2906713"/>
            <a:ext cx="8161338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Februrary 05, 2016</a:t>
            </a:r>
            <a:endParaRPr lang="en-US" dirty="0"/>
          </a:p>
        </p:txBody>
      </p:sp>
      <p:sp>
        <p:nvSpPr>
          <p:cNvPr id="5" name="Rectangle 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427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6100" y="1304925"/>
            <a:ext cx="4171950" cy="4549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0450" y="1304925"/>
            <a:ext cx="4173538" cy="4549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Februrary 05, 2016</a:t>
            </a:r>
            <a:endParaRPr lang="en-US" dirty="0"/>
          </a:p>
        </p:txBody>
      </p:sp>
      <p:sp>
        <p:nvSpPr>
          <p:cNvPr id="6" name="Rectangle 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76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74638"/>
            <a:ext cx="864235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425" y="1535113"/>
            <a:ext cx="4243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425" y="2174875"/>
            <a:ext cx="4243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535113"/>
            <a:ext cx="42449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174875"/>
            <a:ext cx="42449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Februrary 05, 2016</a:t>
            </a:r>
            <a:endParaRPr lang="en-US"/>
          </a:p>
        </p:txBody>
      </p:sp>
      <p:sp>
        <p:nvSpPr>
          <p:cNvPr id="8" name="Rectangle 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46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Februrary 05, 2016</a:t>
            </a:r>
            <a:endParaRPr lang="en-US"/>
          </a:p>
        </p:txBody>
      </p:sp>
      <p:sp>
        <p:nvSpPr>
          <p:cNvPr id="4" name="Rectangle 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3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Februrary 05, 2016</a:t>
            </a:r>
            <a:endParaRPr lang="en-US"/>
          </a:p>
        </p:txBody>
      </p:sp>
      <p:sp>
        <p:nvSpPr>
          <p:cNvPr id="3" name="Rectangle 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08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273050"/>
            <a:ext cx="315912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438" y="273050"/>
            <a:ext cx="53673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425" y="1435100"/>
            <a:ext cx="315912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Februrary 05, 2016</a:t>
            </a:r>
            <a:endParaRPr lang="en-US"/>
          </a:p>
        </p:txBody>
      </p:sp>
      <p:sp>
        <p:nvSpPr>
          <p:cNvPr id="6" name="Rectangle 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0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188" y="4800600"/>
            <a:ext cx="576103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188" y="612775"/>
            <a:ext cx="576103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188" y="5367338"/>
            <a:ext cx="576103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Februrary 05, 2016</a:t>
            </a:r>
            <a:endParaRPr lang="en-US"/>
          </a:p>
        </p:txBody>
      </p:sp>
      <p:sp>
        <p:nvSpPr>
          <p:cNvPr id="6" name="Rectangle 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717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6100" y="1304925"/>
            <a:ext cx="8497888" cy="454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3520" tIns="41027" rIns="83520" bIns="41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109788" y="336550"/>
            <a:ext cx="5260975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3520" tIns="41027" rIns="83520" bIns="41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61" name="Line 37"/>
          <p:cNvSpPr>
            <a:spLocks noChangeShapeType="1"/>
          </p:cNvSpPr>
          <p:nvPr/>
        </p:nvSpPr>
        <p:spPr bwMode="auto">
          <a:xfrm>
            <a:off x="527050" y="1130300"/>
            <a:ext cx="8564563" cy="0"/>
          </a:xfrm>
          <a:prstGeom prst="line">
            <a:avLst/>
          </a:prstGeom>
          <a:noFill/>
          <a:ln w="57150" cmpd="thickThin">
            <a:solidFill>
              <a:srgbClr val="063D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</a:endParaRPr>
          </a:p>
        </p:txBody>
      </p:sp>
      <p:grpSp>
        <p:nvGrpSpPr>
          <p:cNvPr id="1029" name="Group 38"/>
          <p:cNvGrpSpPr>
            <a:grpSpLocks/>
          </p:cNvGrpSpPr>
          <p:nvPr/>
        </p:nvGrpSpPr>
        <p:grpSpPr bwMode="auto">
          <a:xfrm>
            <a:off x="550863" y="5959475"/>
            <a:ext cx="8462962" cy="381000"/>
            <a:chOff x="80" y="3752"/>
            <a:chExt cx="5584" cy="272"/>
          </a:xfrm>
        </p:grpSpPr>
        <p:sp>
          <p:nvSpPr>
            <p:cNvPr id="1063" name="Line 39"/>
            <p:cNvSpPr>
              <a:spLocks noChangeShapeType="1"/>
            </p:cNvSpPr>
            <p:nvPr/>
          </p:nvSpPr>
          <p:spPr bwMode="auto">
            <a:xfrm>
              <a:off x="80" y="3889"/>
              <a:ext cx="5584" cy="0"/>
            </a:xfrm>
            <a:prstGeom prst="line">
              <a:avLst/>
            </a:prstGeom>
            <a:noFill/>
            <a:ln w="57150" cmpd="thinThick">
              <a:solidFill>
                <a:srgbClr val="063DE8"/>
              </a:solidFill>
              <a:round/>
              <a:headEnd/>
              <a:tailEnd/>
            </a:ln>
            <a:effectLst/>
          </p:spPr>
          <p:txBody>
            <a:bodyPr wrap="none" lIns="90846" tIns="45423" rIns="90846" bIns="45423">
              <a:spAutoFit/>
            </a:bodyPr>
            <a:lstStyle/>
            <a:p>
              <a:pPr>
                <a:defRPr/>
              </a:pPr>
              <a:endParaRPr lang="en-US">
                <a:latin typeface="Times" charset="0"/>
              </a:endParaRPr>
            </a:p>
          </p:txBody>
        </p:sp>
        <p:sp>
          <p:nvSpPr>
            <p:cNvPr id="1064" name="Rectangle 40"/>
            <p:cNvSpPr>
              <a:spLocks noChangeArrowheads="1"/>
            </p:cNvSpPr>
            <p:nvPr/>
          </p:nvSpPr>
          <p:spPr bwMode="auto">
            <a:xfrm>
              <a:off x="3486" y="3752"/>
              <a:ext cx="1684" cy="27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lIns="90846" tIns="45423" rIns="90846" bIns="45423">
              <a:spAutoFit/>
            </a:bodyPr>
            <a:lstStyle/>
            <a:p>
              <a:pPr algn="r" defTabSz="903288">
                <a:defRPr/>
              </a:pPr>
              <a:r>
                <a:rPr lang="en-US" sz="1900" b="1" i="1">
                  <a:solidFill>
                    <a:srgbClr val="063DE8"/>
                  </a:solidFill>
                  <a:latin typeface="Times New Roman" pitchFamily="18" charset="0"/>
                </a:rPr>
                <a:t> PDS Geosciences Node</a:t>
              </a:r>
            </a:p>
          </p:txBody>
        </p:sp>
      </p:grpSp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8296275" y="6305550"/>
            <a:ext cx="803275" cy="247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3520" tIns="41027" rIns="83520" bIns="41027">
            <a:spAutoFit/>
          </a:bodyPr>
          <a:lstStyle>
            <a:lvl1pPr defTabSz="8445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8445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8445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8445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8445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844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844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844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844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lnSpc>
                <a:spcPct val="90000"/>
              </a:lnSpc>
            </a:pPr>
            <a:r>
              <a:rPr lang="en-US" altLang="en-US" sz="1200" b="1">
                <a:latin typeface="Arial" panose="020B0604020202020204" pitchFamily="34" charset="0"/>
              </a:rPr>
              <a:t>Page  </a:t>
            </a:r>
            <a:fld id="{1419977F-6BC4-476E-816F-2028907F00B0}" type="slidenum">
              <a:rPr lang="en-US" altLang="en-US" sz="1200" b="1">
                <a:latin typeface="Arial" panose="020B0604020202020204" pitchFamily="34" charset="0"/>
              </a:rPr>
              <a:pPr algn="r">
                <a:lnSpc>
                  <a:spcPct val="90000"/>
                </a:lnSpc>
              </a:pPr>
              <a:t>‹#›</a:t>
            </a:fld>
            <a:endParaRPr lang="en-US" altLang="en-US" sz="1200" b="1">
              <a:latin typeface="Arial" panose="020B0604020202020204" pitchFamily="34" charset="0"/>
            </a:endParaRPr>
          </a:p>
        </p:txBody>
      </p:sp>
      <p:pic>
        <p:nvPicPr>
          <p:cNvPr id="1031" name="Picture 52" descr="wulogo_gree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88" y="403225"/>
            <a:ext cx="153511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7" name="Rectangle 5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27038" y="6381750"/>
            <a:ext cx="3870325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22860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Februrary 05, 2016</a:t>
            </a:r>
            <a:endParaRPr lang="en-US"/>
          </a:p>
        </p:txBody>
      </p:sp>
      <p:sp>
        <p:nvSpPr>
          <p:cNvPr id="1078" name="Rectangle 5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7038" y="6199188"/>
            <a:ext cx="3865562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22860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00113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900113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ctr" defTabSz="900113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ctr" defTabSz="900113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ctr" defTabSz="900113" rtl="0" eaLnBrk="0" fontAlgn="base" hangingPunct="0">
        <a:lnSpc>
          <a:spcPct val="88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57200" algn="ctr" defTabSz="90011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ctr" defTabSz="90011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ctr" defTabSz="90011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ctr" defTabSz="900113" rtl="0" eaLnBrk="1" fontAlgn="base" hangingPunct="1">
        <a:lnSpc>
          <a:spcPct val="88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279400" indent="-279400" algn="l" defTabSz="900113" rtl="0" eaLnBrk="0" fontAlgn="base" hangingPunct="0">
        <a:spcBef>
          <a:spcPct val="0"/>
        </a:spcBef>
        <a:spcAft>
          <a:spcPct val="2500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674688" indent="-225425" algn="l" defTabSz="900113" rtl="0" eaLnBrk="0" fontAlgn="base" hangingPunct="0">
        <a:spcBef>
          <a:spcPct val="0"/>
        </a:spcBef>
        <a:spcAft>
          <a:spcPct val="25000"/>
        </a:spcAft>
        <a:buSzPct val="100000"/>
        <a:buChar char="–"/>
        <a:defRPr sz="1600" b="1">
          <a:solidFill>
            <a:schemeClr val="tx1"/>
          </a:solidFill>
          <a:latin typeface="+mn-lt"/>
        </a:defRPr>
      </a:lvl2pPr>
      <a:lvl3pPr marL="1055688" indent="-211138" algn="l" defTabSz="900113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500" b="1">
          <a:solidFill>
            <a:schemeClr val="tx1"/>
          </a:solidFill>
          <a:latin typeface="+mn-lt"/>
        </a:defRPr>
      </a:lvl3pPr>
      <a:lvl4pPr marL="1476375" indent="-211138" algn="l" defTabSz="900113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1300" b="1">
          <a:solidFill>
            <a:schemeClr val="tx1"/>
          </a:solidFill>
          <a:latin typeface="+mn-lt"/>
        </a:defRPr>
      </a:lvl4pPr>
      <a:lvl5pPr marL="1898650" indent="-211138" algn="l" defTabSz="900113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100" b="1">
          <a:solidFill>
            <a:schemeClr val="tx1"/>
          </a:solidFill>
          <a:latin typeface="+mn-lt"/>
        </a:defRPr>
      </a:lvl5pPr>
      <a:lvl6pPr marL="2355850" indent="-211138" algn="l" defTabSz="900113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1100" b="1">
          <a:solidFill>
            <a:schemeClr val="tx1"/>
          </a:solidFill>
          <a:latin typeface="+mn-lt"/>
        </a:defRPr>
      </a:lvl6pPr>
      <a:lvl7pPr marL="2813050" indent="-211138" algn="l" defTabSz="900113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1100" b="1">
          <a:solidFill>
            <a:schemeClr val="tx1"/>
          </a:solidFill>
          <a:latin typeface="+mn-lt"/>
        </a:defRPr>
      </a:lvl7pPr>
      <a:lvl8pPr marL="3270250" indent="-211138" algn="l" defTabSz="900113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1100" b="1">
          <a:solidFill>
            <a:schemeClr val="tx1"/>
          </a:solidFill>
          <a:latin typeface="+mn-lt"/>
        </a:defRPr>
      </a:lvl8pPr>
      <a:lvl9pPr marL="3727450" indent="-211138" algn="l" defTabSz="900113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11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PDS Geosciences Node Report</a:t>
            </a:r>
            <a:br>
              <a:rPr lang="en-US" altLang="en-US" sz="2800" dirty="0" smtClean="0"/>
            </a:b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 smtClean="0"/>
              <a:t>Management Council Face-to-Face Meeting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439863" y="4245428"/>
            <a:ext cx="6721475" cy="1393371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Ray Arvidson, Ed Guinness, Tom Stein, Susan Slavney</a:t>
            </a:r>
          </a:p>
          <a:p>
            <a:pPr eaLnBrk="1" hangingPunct="1"/>
            <a:r>
              <a:rPr lang="en-US" altLang="en-US" dirty="0" smtClean="0"/>
              <a:t>PDS Geosciences Node</a:t>
            </a:r>
          </a:p>
          <a:p>
            <a:pPr eaLnBrk="1" hangingPunct="1"/>
            <a:r>
              <a:rPr lang="en-US" altLang="en-US" dirty="0" smtClean="0"/>
              <a:t>February 5, 2016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9788" y="336550"/>
            <a:ext cx="5434012" cy="604838"/>
          </a:xfrm>
        </p:spPr>
        <p:txBody>
          <a:bodyPr/>
          <a:lstStyle/>
          <a:p>
            <a:r>
              <a:rPr lang="en-US" dirty="0" smtClean="0"/>
              <a:t>Mars 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100" y="1304925"/>
            <a:ext cx="8497888" cy="4712698"/>
          </a:xfrm>
        </p:spPr>
        <p:txBody>
          <a:bodyPr/>
          <a:lstStyle/>
          <a:p>
            <a:r>
              <a:rPr lang="en-US" sz="1800" dirty="0" smtClean="0"/>
              <a:t>A draft Archive Plan is ready to be presented at the Project PDR this week.</a:t>
            </a:r>
          </a:p>
          <a:p>
            <a:pPr lvl="1"/>
            <a:r>
              <a:rPr lang="en-US" sz="1600" dirty="0" smtClean="0"/>
              <a:t>We will follow up with results of this review on any archiving issues.</a:t>
            </a:r>
          </a:p>
          <a:p>
            <a:pPr lvl="1"/>
            <a:r>
              <a:rPr lang="en-US" sz="1600" dirty="0" smtClean="0"/>
              <a:t>Project CDR is currently planned for November, but no archiving deliverables are needed for that review. </a:t>
            </a:r>
          </a:p>
          <a:p>
            <a:r>
              <a:rPr lang="en-US" sz="1800" dirty="0" smtClean="0"/>
              <a:t>The MOU between Mars 2020 and PDS has been signed.</a:t>
            </a:r>
          </a:p>
          <a:p>
            <a:r>
              <a:rPr lang="en-US" sz="1800" dirty="0" smtClean="0"/>
              <a:t>ICDs </a:t>
            </a:r>
            <a:r>
              <a:rPr lang="en-US" sz="1800" dirty="0"/>
              <a:t>exist in at least draft form for all instrument teams, including Returned Sample </a:t>
            </a:r>
            <a:r>
              <a:rPr lang="en-US" sz="1800" dirty="0" smtClean="0"/>
              <a:t>Science (i.e., sample caching).</a:t>
            </a:r>
          </a:p>
          <a:p>
            <a:pPr lvl="1"/>
            <a:r>
              <a:rPr lang="en-US" sz="1600" dirty="0" smtClean="0"/>
              <a:t>Most teams have had discussions with and decided on the role of MIPL in helping to produce archives.</a:t>
            </a:r>
            <a:endParaRPr lang="en-US" sz="1600" dirty="0"/>
          </a:p>
          <a:p>
            <a:r>
              <a:rPr lang="en-US" sz="1800" dirty="0" smtClean="0"/>
              <a:t>The </a:t>
            </a:r>
            <a:r>
              <a:rPr lang="en-US" sz="1800" dirty="0"/>
              <a:t>next DAWG meeting is May 5. There is not much to do right now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Februrary 05,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68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9788" y="336550"/>
            <a:ext cx="5425220" cy="604838"/>
          </a:xfrm>
        </p:spPr>
        <p:txBody>
          <a:bodyPr/>
          <a:lstStyle/>
          <a:p>
            <a:r>
              <a:rPr lang="en-US" dirty="0" smtClean="0"/>
              <a:t>Mars 2020 Sample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Mars 2020 will collect drill cores, place them in caches, and drop them in designated locations for retrieval by a later mission.</a:t>
            </a:r>
          </a:p>
          <a:p>
            <a:r>
              <a:rPr lang="en-US" sz="1800" dirty="0"/>
              <a:t>Documentation of sample collection and cache placement to include:</a:t>
            </a:r>
          </a:p>
          <a:p>
            <a:pPr lvl="1"/>
            <a:r>
              <a:rPr lang="en-US" sz="1600" dirty="0"/>
              <a:t>Unique identifier and description of drill core</a:t>
            </a:r>
          </a:p>
          <a:p>
            <a:pPr lvl="1"/>
            <a:r>
              <a:rPr lang="en-US" sz="1600" dirty="0"/>
              <a:t>Location of drilling </a:t>
            </a:r>
            <a:r>
              <a:rPr lang="en-US" sz="1600" dirty="0" smtClean="0"/>
              <a:t>event,</a:t>
            </a:r>
            <a:endParaRPr lang="en-US" sz="1600" dirty="0"/>
          </a:p>
          <a:p>
            <a:pPr lvl="1"/>
            <a:r>
              <a:rPr lang="en-US" sz="1600" dirty="0"/>
              <a:t>Date and time of drilling </a:t>
            </a:r>
            <a:r>
              <a:rPr lang="en-US" sz="1600" dirty="0" smtClean="0"/>
              <a:t>event,</a:t>
            </a:r>
            <a:endParaRPr lang="en-US" sz="1600" dirty="0"/>
          </a:p>
          <a:p>
            <a:pPr lvl="1"/>
            <a:r>
              <a:rPr lang="en-US" sz="1600" dirty="0"/>
              <a:t>Location of cache in which sample was </a:t>
            </a:r>
            <a:r>
              <a:rPr lang="en-US" sz="1600" dirty="0" smtClean="0"/>
              <a:t>deposited,</a:t>
            </a:r>
            <a:endParaRPr lang="en-US" sz="1600" dirty="0"/>
          </a:p>
          <a:p>
            <a:pPr lvl="1"/>
            <a:r>
              <a:rPr lang="en-US" sz="1600" dirty="0"/>
              <a:t>List of observations related to drilling </a:t>
            </a:r>
            <a:r>
              <a:rPr lang="en-US" sz="1600" dirty="0" smtClean="0"/>
              <a:t>event,</a:t>
            </a:r>
            <a:endParaRPr lang="en-US" sz="1600" dirty="0"/>
          </a:p>
          <a:p>
            <a:pPr lvl="1"/>
            <a:r>
              <a:rPr lang="en-US" sz="1600" dirty="0" smtClean="0"/>
              <a:t>End-to-end </a:t>
            </a:r>
            <a:r>
              <a:rPr lang="en-US" sz="1600" dirty="0"/>
              <a:t>tracking of drills from plans to uplinked sequences to </a:t>
            </a:r>
            <a:r>
              <a:rPr lang="en-US" sz="1600"/>
              <a:t>data </a:t>
            </a:r>
            <a:r>
              <a:rPr lang="en-US" sz="1600" smtClean="0"/>
              <a:t>products.</a:t>
            </a:r>
            <a:endParaRPr lang="en-US" sz="1600" dirty="0"/>
          </a:p>
          <a:p>
            <a:r>
              <a:rPr lang="en-US" sz="1800" dirty="0"/>
              <a:t>Project has designated Returned Sample Science archive </a:t>
            </a:r>
            <a:r>
              <a:rPr lang="en-US" sz="1800" dirty="0" smtClean="0"/>
              <a:t>representative (</a:t>
            </a:r>
            <a:r>
              <a:rPr lang="en-US" sz="1800" dirty="0" err="1" smtClean="0"/>
              <a:t>Yulia</a:t>
            </a:r>
            <a:r>
              <a:rPr lang="en-US" sz="1800" dirty="0" smtClean="0"/>
              <a:t> </a:t>
            </a:r>
            <a:r>
              <a:rPr lang="en-US" sz="1800" dirty="0" err="1" smtClean="0"/>
              <a:t>Goreva</a:t>
            </a:r>
            <a:r>
              <a:rPr lang="en-US" sz="1800" dirty="0" smtClean="0"/>
              <a:t>).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Februrary 05,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89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109788" y="336549"/>
            <a:ext cx="5451597" cy="665161"/>
          </a:xfrm>
        </p:spPr>
        <p:txBody>
          <a:bodyPr/>
          <a:lstStyle/>
          <a:p>
            <a:pPr eaLnBrk="1" hangingPunct="1"/>
            <a:r>
              <a:rPr lang="en-US" altLang="en-US" dirty="0" err="1" smtClean="0"/>
              <a:t>InSight</a:t>
            </a:r>
            <a:r>
              <a:rPr lang="en-US" altLang="en-US" dirty="0" smtClean="0"/>
              <a:t> Status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546100" y="1160463"/>
            <a:ext cx="8497888" cy="5005387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InSight</a:t>
            </a:r>
            <a:r>
              <a:rPr lang="en-US" dirty="0"/>
              <a:t> launch scheduled for March 8, 2016, has been delayed due to a hardware problem with the SEIS instrument. </a:t>
            </a:r>
            <a:endParaRPr lang="en-US" dirty="0" smtClean="0"/>
          </a:p>
          <a:p>
            <a:r>
              <a:rPr lang="en-US" dirty="0" smtClean="0"/>
              <a:t>Archive </a:t>
            </a:r>
            <a:r>
              <a:rPr lang="en-US" dirty="0"/>
              <a:t>work is on hold until new schedule is in place following </a:t>
            </a:r>
            <a:r>
              <a:rPr lang="en-US" dirty="0" err="1"/>
              <a:t>InSight</a:t>
            </a:r>
            <a:r>
              <a:rPr lang="en-US" dirty="0"/>
              <a:t> management meeting at HQ in March.</a:t>
            </a:r>
          </a:p>
          <a:p>
            <a:r>
              <a:rPr lang="en-US" dirty="0" smtClean="0"/>
              <a:t>At </a:t>
            </a:r>
            <a:r>
              <a:rPr lang="en-US" dirty="0"/>
              <a:t>the time of the delay </a:t>
            </a:r>
            <a:r>
              <a:rPr lang="en-US" dirty="0" smtClean="0"/>
              <a:t>announcement:</a:t>
            </a:r>
          </a:p>
          <a:p>
            <a:pPr lvl="1"/>
            <a:r>
              <a:rPr lang="en-US" dirty="0" smtClean="0"/>
              <a:t>HP3 </a:t>
            </a:r>
            <a:r>
              <a:rPr lang="en-US" dirty="0"/>
              <a:t>peer review had been completed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RISE </a:t>
            </a:r>
            <a:r>
              <a:rPr lang="en-US" dirty="0"/>
              <a:t>review was in lien resolution, </a:t>
            </a:r>
            <a:endParaRPr lang="en-US" dirty="0" smtClean="0"/>
          </a:p>
          <a:p>
            <a:pPr lvl="1"/>
            <a:r>
              <a:rPr lang="en-US" dirty="0" smtClean="0"/>
              <a:t>Camera </a:t>
            </a:r>
            <a:r>
              <a:rPr lang="en-US" dirty="0"/>
              <a:t>review was in progress, </a:t>
            </a:r>
            <a:endParaRPr lang="en-US" dirty="0" smtClean="0"/>
          </a:p>
          <a:p>
            <a:pPr lvl="1"/>
            <a:r>
              <a:rPr lang="en-US" dirty="0" smtClean="0"/>
              <a:t>SEIS </a:t>
            </a:r>
            <a:r>
              <a:rPr lang="en-US" dirty="0"/>
              <a:t>review was about to </a:t>
            </a:r>
            <a:r>
              <a:rPr lang="en-US" dirty="0" smtClean="0"/>
              <a:t>begin,</a:t>
            </a:r>
          </a:p>
          <a:p>
            <a:pPr lvl="1"/>
            <a:r>
              <a:rPr lang="en-US" dirty="0" smtClean="0"/>
              <a:t>IDA</a:t>
            </a:r>
            <a:r>
              <a:rPr lang="en-US" dirty="0"/>
              <a:t>, APSS, and Magnetometer reviews had not begun and were behind schedule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Februrary 05,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untitled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untitled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</Template>
  <TotalTime>1532</TotalTime>
  <Pages>1</Pages>
  <Words>348</Words>
  <Application>Microsoft Office PowerPoint</Application>
  <PresentationFormat>Custom</PresentationFormat>
  <Paragraphs>34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</vt:lpstr>
      <vt:lpstr>Times New Roman</vt:lpstr>
      <vt:lpstr>ed</vt:lpstr>
      <vt:lpstr>PDS Geosciences Node Report  Management Council Face-to-Face Meeting</vt:lpstr>
      <vt:lpstr>Mars 2020</vt:lpstr>
      <vt:lpstr>Mars 2020 Sample Cache</vt:lpstr>
      <vt:lpstr>InSight Status</vt:lpstr>
    </vt:vector>
  </TitlesOfParts>
  <Company>Washington University in St. Louis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 Node Report September 29, 2015</dc:title>
  <dc:subject/>
  <dc:creator>Susan Slavney</dc:creator>
  <cp:keywords/>
  <dc:description>New Color Logo</dc:description>
  <cp:lastModifiedBy>Ed Guinness</cp:lastModifiedBy>
  <cp:revision>124</cp:revision>
  <cp:lastPrinted>2002-01-02T16:47:42Z</cp:lastPrinted>
  <dcterms:created xsi:type="dcterms:W3CDTF">2008-07-01T14:11:47Z</dcterms:created>
  <dcterms:modified xsi:type="dcterms:W3CDTF">2016-02-04T15:29:24Z</dcterms:modified>
</cp:coreProperties>
</file>