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1" r:id="rId3"/>
    <p:sldId id="284" r:id="rId4"/>
    <p:sldId id="286" r:id="rId5"/>
    <p:sldId id="292" r:id="rId6"/>
    <p:sldId id="264" r:id="rId7"/>
    <p:sldId id="290" r:id="rId8"/>
    <p:sldId id="288" r:id="rId9"/>
    <p:sldId id="287" r:id="rId10"/>
    <p:sldId id="289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94" autoAdjust="0"/>
  </p:normalViewPr>
  <p:slideViewPr>
    <p:cSldViewPr snapToGrid="0" snapToObjects="1">
      <p:cViewPr>
        <p:scale>
          <a:sx n="95" d="100"/>
          <a:sy n="95" d="100"/>
        </p:scale>
        <p:origin x="-1168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22C74-1B17-6A4B-9684-B6E9F22129E4}" type="datetimeFigureOut">
              <a:rPr lang="en-US" smtClean="0"/>
              <a:t>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BFC39-9499-7C4D-87A4-B1FE01183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99290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C0F12-693A-6B4B-82EE-09519EE62E17}" type="datetimeFigureOut">
              <a:rPr lang="en-US" smtClean="0"/>
              <a:pPr/>
              <a:t>2/5/16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E8936-6886-B844-BBFC-06502930D58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9777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we think it is useful to release, possibly with the HAMO reviews, then final installment with the EOM reviews.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60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9253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271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271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baseline="0" dirty="0" smtClean="0"/>
              <a:t> have suggested this schedule in the DAWG.  No official acceptance but in general they are working toward it.</a:t>
            </a:r>
          </a:p>
          <a:p>
            <a:endParaRPr lang="en-US" baseline="0" dirty="0" smtClean="0"/>
          </a:p>
          <a:p>
            <a:r>
              <a:rPr lang="en-US" baseline="0" dirty="0" err="1" smtClean="0"/>
              <a:t>GRaND</a:t>
            </a:r>
            <a:r>
              <a:rPr lang="en-US" baseline="0" dirty="0" smtClean="0"/>
              <a:t> to be reviewed when we think it is useful to release, possibly with the HAMO reviews, then final installment with the EOM reviews.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6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271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69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293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E8936-6886-B844-BBFC-06502930D58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27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E9562-CED5-7448-A6B4-068B0E511AF6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9EC55-6F21-7043-91DD-F67C8443EA46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C41FC-B90C-A647-84E7-591053E41ED5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F87CD-F26B-E744-BB74-D641A170CB89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FD90A-3CE7-5E48-AF40-432883B882DC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E4076-4E88-724D-9AB3-C578E32E57E8}" type="datetime1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C8FF4-D51C-A04C-97E8-A751CF39FC80}" type="datetime1">
              <a:rPr lang="en-US" smtClean="0"/>
              <a:t>2/5/16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003AE-A718-124B-965C-68214753005B}" type="datetime1">
              <a:rPr lang="en-US" smtClean="0"/>
              <a:t>2/5/16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3182A-1540-4649-8925-8D1E0F0FF711}" type="datetime1">
              <a:rPr lang="en-US" smtClean="0"/>
              <a:t>2/5/16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B5A67-BF2D-0144-9E87-621C020906A7}" type="datetime1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532CF-763D-CB4A-AE52-21757B6E298D}" type="datetime1">
              <a:rPr lang="en-US" smtClean="0"/>
              <a:t>2/5/16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5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118943"/>
            <a:ext cx="8229600" cy="5973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16334"/>
            <a:ext cx="8229600" cy="44098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15418" y="6356350"/>
            <a:ext cx="1494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B15154-2C46-C445-837A-B525AD4D4385}" type="datetime1">
              <a:rPr lang="en-US" smtClean="0"/>
              <a:t>2/5/16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323084" y="6356350"/>
            <a:ext cx="10847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89EDB-3362-6345-835D-3821A9BE988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PDS Bar.pn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18943" y="0"/>
            <a:ext cx="8025057" cy="1118943"/>
          </a:xfrm>
          <a:prstGeom prst="rect">
            <a:avLst/>
          </a:prstGeom>
        </p:spPr>
      </p:pic>
      <p:pic>
        <p:nvPicPr>
          <p:cNvPr id="8" name="Picture 7" descr="SBN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118943" cy="1118943"/>
          </a:xfrm>
          <a:prstGeom prst="rect">
            <a:avLst/>
          </a:prstGeom>
        </p:spPr>
      </p:pic>
      <p:pic>
        <p:nvPicPr>
          <p:cNvPr id="12" name="Picture 11" descr="PSI_Logo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7920" y="5140210"/>
            <a:ext cx="1717790" cy="17177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Dawn Archiving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Carol Neese</a:t>
            </a:r>
          </a:p>
          <a:p>
            <a:r>
              <a:rPr lang="en-US" dirty="0" smtClean="0"/>
              <a:t>Eric Palmer</a:t>
            </a:r>
          </a:p>
          <a:p>
            <a:r>
              <a:rPr lang="en-US" dirty="0" smtClean="0"/>
              <a:t>Small Bodies Node</a:t>
            </a:r>
          </a:p>
          <a:p>
            <a:r>
              <a:rPr lang="en-US" dirty="0" smtClean="0"/>
              <a:t>PDS MC Face-to-Face</a:t>
            </a:r>
          </a:p>
          <a:p>
            <a:r>
              <a:rPr lang="en-US" dirty="0" smtClean="0"/>
              <a:t>Feb. 4-5, 2015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91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Archive Status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90023"/>
            <a:ext cx="8229600" cy="412962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“Archived” – archiving is complete.</a:t>
            </a:r>
          </a:p>
          <a:p>
            <a:r>
              <a:rPr lang="en-US" dirty="0" smtClean="0"/>
              <a:t>“Certified” – Data are still in liens resolution, but publicly released with minor liens.</a:t>
            </a:r>
          </a:p>
          <a:p>
            <a:r>
              <a:rPr lang="en-US" dirty="0" smtClean="0"/>
              <a:t>“Liens Resolution” – Data have been reviewed and liens are being resolved by the mission.</a:t>
            </a:r>
          </a:p>
          <a:p>
            <a:r>
              <a:rPr lang="en-US" dirty="0" smtClean="0"/>
              <a:t>“In Review” – Data are currently in review at SBN.</a:t>
            </a:r>
          </a:p>
          <a:p>
            <a:r>
              <a:rPr lang="en-US" dirty="0" smtClean="0"/>
              <a:t>“Not yet submitted” to SBN for review.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Items in red need attention.  </a:t>
            </a:r>
            <a:r>
              <a:rPr lang="en-US" dirty="0" smtClean="0"/>
              <a:t>Others completed, nearly done, or making good progress.</a:t>
            </a:r>
          </a:p>
        </p:txBody>
      </p:sp>
    </p:spTree>
    <p:extLst>
      <p:ext uri="{BB962C8B-B14F-4D97-AF65-F5344CB8AC3E}">
        <p14:creationId xmlns:p14="http://schemas.microsoft.com/office/powerpoint/2010/main" val="408938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804738"/>
            <a:ext cx="8686801" cy="481263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Developed PDS3to4 Migration Tool</a:t>
            </a:r>
          </a:p>
          <a:p>
            <a:pPr lvl="2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Can use PDS3to4 and OLAF to archive PDS 4</a:t>
            </a:r>
          </a:p>
          <a:p>
            <a:pPr lvl="2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Supports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PDS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1.4</a:t>
            </a:r>
          </a:p>
          <a:p>
            <a:pPr lvl="3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Including images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R&amp;A, especially DAPs, will be producing many small data sets.  Mostly simple tables and images</a:t>
            </a:r>
          </a:p>
          <a:p>
            <a:pPr lvl="2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This route of migration allows building PDS4 data sets easily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We invite nodes for a F2F with our software team to share ideas and learn how to use OLAF/PDS3to4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Ferret – Deployed basic search and summary view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8943"/>
            <a:ext cx="8229600" cy="685794"/>
          </a:xfrm>
        </p:spPr>
        <p:txBody>
          <a:bodyPr/>
          <a:lstStyle/>
          <a:p>
            <a:r>
              <a:rPr lang="en-US" dirty="0" smtClean="0"/>
              <a:t>Miscellaneous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0489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8942"/>
            <a:ext cx="8229600" cy="1177569"/>
          </a:xfrm>
        </p:spPr>
        <p:txBody>
          <a:bodyPr/>
          <a:lstStyle/>
          <a:p>
            <a:r>
              <a:rPr lang="en-US" dirty="0" smtClean="0"/>
              <a:t>Dawn Archiving for Ceres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0474" y="2029142"/>
            <a:ext cx="8318684" cy="4408269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en-US" dirty="0" smtClean="0"/>
              <a:t>Dawn in good shape</a:t>
            </a:r>
            <a:endParaRPr lang="en-US" dirty="0"/>
          </a:p>
          <a:p>
            <a:pPr lvl="2">
              <a:buFontTx/>
              <a:buChar char="-"/>
            </a:pPr>
            <a:r>
              <a:rPr lang="en-US" dirty="0" smtClean="0"/>
              <a:t>Coordinate system approved – Oct 2015</a:t>
            </a:r>
          </a:p>
          <a:p>
            <a:pPr lvl="2">
              <a:buFontTx/>
              <a:buChar char="-"/>
            </a:pPr>
            <a:r>
              <a:rPr lang="en-US" dirty="0" smtClean="0"/>
              <a:t>Data was certified in time for DDAP 2015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Delivery </a:t>
            </a:r>
            <a:r>
              <a:rPr lang="en-US" dirty="0"/>
              <a:t>through </a:t>
            </a:r>
            <a:r>
              <a:rPr lang="en-US" dirty="0" smtClean="0"/>
              <a:t>HAMO expected Feb </a:t>
            </a:r>
            <a:r>
              <a:rPr lang="en-US" dirty="0" smtClean="0"/>
              <a:t>2016</a:t>
            </a:r>
            <a:endParaRPr lang="en-US" dirty="0" smtClean="0"/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Recalibration </a:t>
            </a:r>
            <a:r>
              <a:rPr lang="en-US" dirty="0" smtClean="0"/>
              <a:t>of Vesta VIR 3-micron region – Feb 2016</a:t>
            </a:r>
          </a:p>
          <a:p>
            <a:pPr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r>
              <a:rPr lang="en-US" dirty="0" smtClean="0"/>
              <a:t>Vesta VIR Global Maps – Feb 2016</a:t>
            </a:r>
          </a:p>
          <a:p>
            <a:pPr>
              <a:buFontTx/>
              <a:buChar char="-"/>
            </a:pPr>
            <a:endParaRPr lang="en-US" dirty="0" smtClean="0"/>
          </a:p>
          <a:p>
            <a:pPr>
              <a:buFontTx/>
              <a:buChar char="-"/>
            </a:pPr>
            <a:r>
              <a:rPr lang="en-US" dirty="0"/>
              <a:t>FC Ceres HAMO global and quadrangle </a:t>
            </a:r>
            <a:r>
              <a:rPr lang="en-US" dirty="0" smtClean="0"/>
              <a:t>mosaics – Mar/Apr 2016 </a:t>
            </a: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88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Detailed Status – Ceres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363745"/>
              </p:ext>
            </p:extLst>
          </p:nvPr>
        </p:nvGraphicFramePr>
        <p:xfrm>
          <a:off x="562483" y="1716333"/>
          <a:ext cx="8124316" cy="4279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8675"/>
                <a:gridCol w="2994526"/>
                <a:gridCol w="2914316"/>
                <a:gridCol w="1066799"/>
              </a:tblGrid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Mission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2/Higher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</a:t>
                      </a:r>
                      <a:r>
                        <a:rPr lang="en-US" baseline="0" dirty="0" smtClean="0"/>
                        <a:t> Camera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</a:t>
                      </a:r>
                      <a:r>
                        <a:rPr lang="en-US" baseline="0" dirty="0" smtClean="0"/>
                        <a:t> and RC3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Certified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yet submitted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VIR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</a:t>
                      </a:r>
                      <a:r>
                        <a:rPr lang="en-US" baseline="0" dirty="0" smtClean="0"/>
                        <a:t> and RC3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Certified</a:t>
                      </a:r>
                      <a:r>
                        <a:rPr lang="en-US" baseline="0" dirty="0" smtClean="0"/>
                        <a:t>.  </a:t>
                      </a:r>
                    </a:p>
                    <a:p>
                      <a:r>
                        <a:rPr lang="en-US" baseline="0" dirty="0" smtClean="0"/>
                        <a:t>Survey VIS-only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Certified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Approach and RC3 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Certified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67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Accumulating for later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Accumulating</a:t>
                      </a:r>
                      <a:r>
                        <a:rPr lang="en-US" baseline="0" dirty="0" smtClean="0"/>
                        <a:t> for later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SPICE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7467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73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Detailed Status – Ceres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33180"/>
              </p:ext>
            </p:extLst>
          </p:nvPr>
        </p:nvGraphicFramePr>
        <p:xfrm>
          <a:off x="562483" y="1716333"/>
          <a:ext cx="8124312" cy="3947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616"/>
                <a:gridCol w="1160616"/>
                <a:gridCol w="1160616"/>
                <a:gridCol w="1160616"/>
                <a:gridCol w="1160616"/>
                <a:gridCol w="1160616"/>
                <a:gridCol w="1160616"/>
              </a:tblGrid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Mission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RC3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Survey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HAMO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LAMO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</a:t>
                      </a:r>
                      <a:r>
                        <a:rPr lang="en-US" baseline="0" dirty="0" smtClean="0"/>
                        <a:t> Camera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- 1A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VIR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1B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1B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1B</a:t>
                      </a:r>
                    </a:p>
                    <a:p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Cert – 1A (Vis)</a:t>
                      </a:r>
                      <a:r>
                        <a:rPr lang="en-US" b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endParaRPr lang="en-US" b="1" dirty="0" smtClean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467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Imminent</a:t>
                      </a:r>
                      <a:endParaRPr lang="en-US" dirty="0" smtClean="0"/>
                    </a:p>
                    <a:p>
                      <a:r>
                        <a:rPr lang="en-US" baseline="0" dirty="0" smtClean="0"/>
                        <a:t>Feb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Encounter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End of Encounter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Encounter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Encounter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Encounter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 of Encounter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SPICE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Archived</a:t>
                      </a:r>
                      <a:endParaRPr lang="en-US" b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When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submitted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0000FF"/>
                          </a:solidFill>
                        </a:rPr>
                        <a:t>When</a:t>
                      </a:r>
                      <a:r>
                        <a:rPr lang="en-US" b="1" baseline="0" dirty="0" smtClean="0">
                          <a:solidFill>
                            <a:srgbClr val="0000FF"/>
                          </a:solidFill>
                        </a:rPr>
                        <a:t> submitted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501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2110155"/>
            <a:ext cx="8686801" cy="4083852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Through HAMO (our plan)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L1A &amp; L1B – Jan/Feb 2016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Through end of mission (our plan)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L1A &amp; L1B – Aug/Sep 2016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Higher level products – Oct/Nov 2016</a:t>
            </a:r>
          </a:p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Vesta higher level products</a:t>
            </a:r>
          </a:p>
          <a:p>
            <a:pPr lvl="1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No immediate plans.  Most likely delayed until after Ceres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8942"/>
            <a:ext cx="8229600" cy="1236713"/>
          </a:xfrm>
        </p:spPr>
        <p:txBody>
          <a:bodyPr/>
          <a:lstStyle/>
          <a:p>
            <a:r>
              <a:rPr lang="en-US" dirty="0" smtClean="0"/>
              <a:t>Ceres tentative 2016 review schedule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Detailed Status – </a:t>
            </a:r>
            <a:r>
              <a:rPr lang="en-US" b="1" dirty="0" err="1" smtClean="0"/>
              <a:t>Vesta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840108"/>
              </p:ext>
            </p:extLst>
          </p:nvPr>
        </p:nvGraphicFramePr>
        <p:xfrm>
          <a:off x="562483" y="1716333"/>
          <a:ext cx="8124316" cy="386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1079"/>
                <a:gridCol w="2031079"/>
                <a:gridCol w="2031079"/>
                <a:gridCol w="2031079"/>
              </a:tblGrid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Mission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2/Higher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</a:t>
                      </a:r>
                      <a:r>
                        <a:rPr lang="en-US" baseline="0" dirty="0" smtClean="0"/>
                        <a:t> Camera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submitted yet</a:t>
                      </a:r>
                    </a:p>
                    <a:p>
                      <a:r>
                        <a:rPr lang="en-US" dirty="0" smtClean="0"/>
                        <a:t>(except mosaics)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VIR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submitted yet</a:t>
                      </a:r>
                      <a:endParaRPr lang="en-US" dirty="0"/>
                    </a:p>
                  </a:txBody>
                  <a:tcPr/>
                </a:tc>
              </a:tr>
              <a:tr h="74675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Certified – minor liens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</a:tr>
              <a:tr h="432645">
                <a:tc>
                  <a:txBody>
                    <a:bodyPr/>
                    <a:lstStyle/>
                    <a:p>
                      <a:r>
                        <a:rPr lang="en-US" dirty="0" smtClean="0"/>
                        <a:t>SPICE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</a:tr>
              <a:tr h="746758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 Camera</a:t>
                      </a:r>
                      <a:r>
                        <a:rPr lang="en-US" baseline="0" dirty="0" smtClean="0"/>
                        <a:t> Global mosaics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rot="2095016">
            <a:off x="2196489" y="3567680"/>
            <a:ext cx="4703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No Change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1428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Vesta – Higher Level Products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99485"/>
              </p:ext>
            </p:extLst>
          </p:nvPr>
        </p:nvGraphicFramePr>
        <p:xfrm>
          <a:off x="254001" y="1716333"/>
          <a:ext cx="8889999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9230"/>
                <a:gridCol w="2090615"/>
                <a:gridCol w="33801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Higher</a:t>
                      </a:r>
                      <a:r>
                        <a:rPr lang="en-US" baseline="0" dirty="0" smtClean="0"/>
                        <a:t> Level Products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Gaskell Shape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delivered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Reprocessing</a:t>
                      </a:r>
                      <a:r>
                        <a:rPr lang="en-US" baseline="0" dirty="0" smtClean="0"/>
                        <a:t> for Claudia’’ 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DLR Shape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delivered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FC Stray</a:t>
                      </a:r>
                      <a:r>
                        <a:rPr lang="en-US" baseline="0" dirty="0" smtClean="0"/>
                        <a:t> Light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delivered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Soon.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collected a few months ago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FC</a:t>
                      </a:r>
                      <a:r>
                        <a:rPr lang="en-US" baseline="0" dirty="0" smtClean="0"/>
                        <a:t> Quadrangle Mosaics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 given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Soon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Geologic Mapping Quadrangle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Images</a:t>
                      </a:r>
                      <a:r>
                        <a:rPr lang="en-US" baseline="0" dirty="0" smtClean="0"/>
                        <a:t> (jpg) archived in journal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 3-micron recalibration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Not delivered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New calibration post RC3.  Expect post-Ceres</a:t>
                      </a:r>
                      <a:endParaRPr lang="en-US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 Band Center &amp;</a:t>
                      </a:r>
                      <a:r>
                        <a:rPr lang="en-US" baseline="0" dirty="0" smtClean="0"/>
                        <a:t> Depth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Sample provided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In progress</a:t>
                      </a:r>
                      <a:endParaRPr lang="en-US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VIR Distribution Maps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Some published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No status</a:t>
                      </a:r>
                      <a:endParaRPr lang="en-US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 rot="2095016">
            <a:off x="2196489" y="3567680"/>
            <a:ext cx="4703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No Change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64128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Detailed Status – Mars/Cruise/Cal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874127"/>
              </p:ext>
            </p:extLst>
          </p:nvPr>
        </p:nvGraphicFramePr>
        <p:xfrm>
          <a:off x="791666" y="1716331"/>
          <a:ext cx="7895136" cy="48534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784"/>
                <a:gridCol w="1973784"/>
                <a:gridCol w="1973784"/>
                <a:gridCol w="1973784"/>
              </a:tblGrid>
              <a:tr h="446516">
                <a:tc>
                  <a:txBody>
                    <a:bodyPr/>
                    <a:lstStyle/>
                    <a:p>
                      <a:r>
                        <a:rPr lang="en-US" dirty="0" smtClean="0"/>
                        <a:t>Mission Phase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r>
                        <a:rPr lang="en-US" baseline="0" dirty="0" smtClean="0"/>
                        <a:t> 1A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 1B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770698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</a:t>
                      </a:r>
                      <a:r>
                        <a:rPr lang="en-US" baseline="0" dirty="0" smtClean="0"/>
                        <a:t> Camera Mars, Cruise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Certified through </a:t>
                      </a:r>
                      <a:r>
                        <a:rPr lang="en-US" dirty="0" err="1" smtClean="0"/>
                        <a:t>Vesta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Certified through </a:t>
                      </a:r>
                      <a:r>
                        <a:rPr lang="en-US" dirty="0" err="1" smtClean="0"/>
                        <a:t>Vesta</a:t>
                      </a:r>
                      <a:endParaRPr lang="en-US" dirty="0" smtClean="0"/>
                    </a:p>
                    <a:p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Stagnant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70698">
                <a:tc>
                  <a:txBody>
                    <a:bodyPr/>
                    <a:lstStyle/>
                    <a:p>
                      <a:r>
                        <a:rPr lang="en-US" dirty="0" smtClean="0"/>
                        <a:t>Framing</a:t>
                      </a:r>
                      <a:r>
                        <a:rPr lang="en-US" baseline="0" dirty="0" smtClean="0"/>
                        <a:t> Camera Calibration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Certified through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Certified through </a:t>
                      </a:r>
                      <a:r>
                        <a:rPr lang="en-US" dirty="0" err="1" smtClean="0"/>
                        <a:t>Vesta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Minor liens.</a:t>
                      </a:r>
                      <a:r>
                        <a:rPr lang="en-US" baseline="0" dirty="0" smtClean="0"/>
                        <a:t>  Ceres calibration files in review.</a:t>
                      </a:r>
                      <a:endParaRPr lang="en-US" dirty="0"/>
                    </a:p>
                  </a:txBody>
                  <a:tcPr/>
                </a:tc>
              </a:tr>
              <a:tr h="44651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GRaND</a:t>
                      </a:r>
                      <a:r>
                        <a:rPr lang="en-US" dirty="0" smtClean="0"/>
                        <a:t> – </a:t>
                      </a:r>
                      <a:r>
                        <a:rPr lang="en-US" baseline="0" dirty="0" smtClean="0"/>
                        <a:t>Cruise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 through </a:t>
                      </a:r>
                      <a:r>
                        <a:rPr lang="en-US" dirty="0" err="1" smtClean="0"/>
                        <a:t>Vesta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Vesta</a:t>
                      </a:r>
                      <a:r>
                        <a:rPr lang="en-US" dirty="0" smtClean="0"/>
                        <a:t>-Ceres</a:t>
                      </a:r>
                      <a:r>
                        <a:rPr lang="en-US" baseline="0" dirty="0" smtClean="0"/>
                        <a:t> cruise submitted for review.</a:t>
                      </a:r>
                      <a:endParaRPr lang="en-US" dirty="0"/>
                    </a:p>
                  </a:txBody>
                  <a:tcPr/>
                </a:tc>
              </a:tr>
              <a:tr h="446516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GRaND</a:t>
                      </a:r>
                      <a:r>
                        <a:rPr lang="en-US" dirty="0" smtClean="0"/>
                        <a:t> – Mars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</a:txBody>
                  <a:tcPr/>
                </a:tc>
              </a:tr>
              <a:tr h="446516">
                <a:tc>
                  <a:txBody>
                    <a:bodyPr/>
                    <a:lstStyle/>
                    <a:p>
                      <a:r>
                        <a:rPr lang="en-US" dirty="0" smtClean="0"/>
                        <a:t>VIR – Cruise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Liens-resolution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Liens-resolution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Minor liens</a:t>
                      </a:r>
                      <a:endParaRPr lang="en-US" dirty="0"/>
                    </a:p>
                  </a:txBody>
                  <a:tcPr/>
                </a:tc>
              </a:tr>
              <a:tr h="446516">
                <a:tc>
                  <a:txBody>
                    <a:bodyPr/>
                    <a:lstStyle/>
                    <a:p>
                      <a:r>
                        <a:rPr lang="en-US" dirty="0" smtClean="0"/>
                        <a:t>VIR</a:t>
                      </a:r>
                      <a:r>
                        <a:rPr lang="en-US" baseline="0" dirty="0" smtClean="0"/>
                        <a:t> – Calibration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N/A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Archived; updated</a:t>
                      </a:r>
                      <a:r>
                        <a:rPr lang="en-US" baseline="0" dirty="0" smtClean="0"/>
                        <a:t> calibration in review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 rot="2095016">
            <a:off x="2196489" y="3567680"/>
            <a:ext cx="4703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No Change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66930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BN 13010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SBN 130106.potx</Template>
  <TotalTime>12722</TotalTime>
  <Words>777</Words>
  <Application>Microsoft Macintosh PowerPoint</Application>
  <PresentationFormat>On-screen Show (4:3)</PresentationFormat>
  <Paragraphs>214</Paragraphs>
  <Slides>11</Slides>
  <Notes>9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SBN 130106</vt:lpstr>
      <vt:lpstr>Dawn Archiving Status</vt:lpstr>
      <vt:lpstr>Miscellaneous</vt:lpstr>
      <vt:lpstr>Dawn Archiving for Ceres</vt:lpstr>
      <vt:lpstr>Detailed Status – Ceres</vt:lpstr>
      <vt:lpstr>Detailed Status – Ceres</vt:lpstr>
      <vt:lpstr>Ceres tentative 2016 review schedule</vt:lpstr>
      <vt:lpstr>Detailed Status – Vesta</vt:lpstr>
      <vt:lpstr>Vesta – Higher Level Products</vt:lpstr>
      <vt:lpstr>Detailed Status – Mars/Cruise/Cal</vt:lpstr>
      <vt:lpstr>Thank You</vt:lpstr>
      <vt:lpstr>Archive Status Terms</vt:lpstr>
    </vt:vector>
  </TitlesOfParts>
  <Manager/>
  <Company>Planetary Science Institute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PDS MC April 2015 Dawn Report</dc:title>
  <dc:subject/>
  <dc:creator>Carol Neese</dc:creator>
  <cp:keywords/>
  <dc:description/>
  <cp:lastModifiedBy>Eric Palmer </cp:lastModifiedBy>
  <cp:revision>95</cp:revision>
  <cp:lastPrinted>2015-09-17T16:25:22Z</cp:lastPrinted>
  <dcterms:created xsi:type="dcterms:W3CDTF">2013-01-15T03:34:08Z</dcterms:created>
  <dcterms:modified xsi:type="dcterms:W3CDTF">2016-02-05T16:09:43Z</dcterms:modified>
  <cp:category/>
</cp:coreProperties>
</file>