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Lst>
  <p:sldSz cx="9144000" cy="6858000" type="letter"/>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7"/>
    <p:restoredTop sz="94637"/>
  </p:normalViewPr>
  <p:slideViewPr>
    <p:cSldViewPr snapToGrid="0" snapToObjects="1">
      <p:cViewPr>
        <p:scale>
          <a:sx n="77" d="100"/>
          <a:sy n="77" d="100"/>
        </p:scale>
        <p:origin x="1600" y="5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CA1DDB9-D2EF-C94B-9133-2E3B796F5CA2}"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11135972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1DDB9-D2EF-C94B-9133-2E3B796F5CA2}"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1181789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1DDB9-D2EF-C94B-9133-2E3B796F5CA2}"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262850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CA1DDB9-D2EF-C94B-9133-2E3B796F5CA2}"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909097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CA1DDB9-D2EF-C94B-9133-2E3B796F5CA2}" type="datetimeFigureOut">
              <a:rPr lang="en-US" smtClean="0"/>
              <a:t>2/2/16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201120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CA1DDB9-D2EF-C94B-9133-2E3B796F5CA2}" type="datetimeFigureOut">
              <a:rPr lang="en-US" smtClean="0"/>
              <a:t>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892032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CA1DDB9-D2EF-C94B-9133-2E3B796F5CA2}" type="datetimeFigureOut">
              <a:rPr lang="en-US" smtClean="0"/>
              <a:t>2/2/16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8031398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CA1DDB9-D2EF-C94B-9133-2E3B796F5CA2}" type="datetimeFigureOut">
              <a:rPr lang="en-US" smtClean="0"/>
              <a:t>2/2/16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1436435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A1DDB9-D2EF-C94B-9133-2E3B796F5CA2}" type="datetimeFigureOut">
              <a:rPr lang="en-US" smtClean="0"/>
              <a:t>2/2/16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1523728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A1DDB9-D2EF-C94B-9133-2E3B796F5CA2}" type="datetimeFigureOut">
              <a:rPr lang="en-US" smtClean="0"/>
              <a:t>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11296297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CA1DDB9-D2EF-C94B-9133-2E3B796F5CA2}" type="datetimeFigureOut">
              <a:rPr lang="en-US" smtClean="0"/>
              <a:t>2/2/16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D7E36B-360A-264A-977F-C5449881A88A}" type="slidenum">
              <a:rPr lang="en-US" smtClean="0"/>
              <a:t>‹#›</a:t>
            </a:fld>
            <a:endParaRPr lang="en-US"/>
          </a:p>
        </p:txBody>
      </p:sp>
    </p:spTree>
    <p:extLst>
      <p:ext uri="{BB962C8B-B14F-4D97-AF65-F5344CB8AC3E}">
        <p14:creationId xmlns:p14="http://schemas.microsoft.com/office/powerpoint/2010/main" val="19322561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A1DDB9-D2EF-C94B-9133-2E3B796F5CA2}" type="datetimeFigureOut">
              <a:rPr lang="en-US" smtClean="0"/>
              <a:t>2/2/16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D7E36B-360A-264A-977F-C5449881A88A}" type="slidenum">
              <a:rPr lang="en-US" smtClean="0"/>
              <a:t>‹#›</a:t>
            </a:fld>
            <a:endParaRPr lang="en-US"/>
          </a:p>
        </p:txBody>
      </p:sp>
    </p:spTree>
    <p:extLst>
      <p:ext uri="{BB962C8B-B14F-4D97-AF65-F5344CB8AC3E}">
        <p14:creationId xmlns:p14="http://schemas.microsoft.com/office/powerpoint/2010/main" val="5892283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458539"/>
            <a:ext cx="7772400" cy="1230872"/>
          </a:xfrm>
        </p:spPr>
        <p:txBody>
          <a:bodyPr>
            <a:normAutofit fontScale="90000"/>
          </a:bodyPr>
          <a:lstStyle/>
          <a:p>
            <a:r>
              <a:rPr lang="en-US" sz="4800" dirty="0" smtClean="0"/>
              <a:t>Draft Charter for PAG Working Group and MC Response</a:t>
            </a:r>
            <a:endParaRPr lang="en-US" sz="4000" dirty="0"/>
          </a:p>
        </p:txBody>
      </p:sp>
      <p:sp>
        <p:nvSpPr>
          <p:cNvPr id="3" name="Subtitle 2"/>
          <p:cNvSpPr>
            <a:spLocks noGrp="1"/>
          </p:cNvSpPr>
          <p:nvPr>
            <p:ph type="subTitle" idx="1"/>
          </p:nvPr>
        </p:nvSpPr>
        <p:spPr/>
        <p:txBody>
          <a:bodyPr>
            <a:normAutofit fontScale="92500" lnSpcReduction="10000"/>
          </a:bodyPr>
          <a:lstStyle/>
          <a:p>
            <a:endParaRPr lang="en-US" dirty="0"/>
          </a:p>
          <a:p>
            <a:endParaRPr lang="en-US" dirty="0" smtClean="0"/>
          </a:p>
          <a:p>
            <a:r>
              <a:rPr lang="en-US" dirty="0" smtClean="0"/>
              <a:t>Dick Simpson</a:t>
            </a:r>
          </a:p>
          <a:p>
            <a:r>
              <a:rPr lang="en-US" dirty="0" smtClean="0"/>
              <a:t>5 February 2016</a:t>
            </a:r>
            <a:endParaRPr lang="en-US" dirty="0"/>
          </a:p>
        </p:txBody>
      </p:sp>
    </p:spTree>
    <p:extLst>
      <p:ext uri="{BB962C8B-B14F-4D97-AF65-F5344CB8AC3E}">
        <p14:creationId xmlns:p14="http://schemas.microsoft.com/office/powerpoint/2010/main" val="13353532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Background</a:t>
            </a:r>
            <a:endParaRPr lang="en-US" dirty="0"/>
          </a:p>
        </p:txBody>
      </p:sp>
      <p:sp>
        <p:nvSpPr>
          <p:cNvPr id="3" name="Content Placeholder 2"/>
          <p:cNvSpPr>
            <a:spLocks noGrp="1"/>
          </p:cNvSpPr>
          <p:nvPr>
            <p:ph idx="1"/>
          </p:nvPr>
        </p:nvSpPr>
        <p:spPr>
          <a:xfrm>
            <a:off x="628650" y="1690689"/>
            <a:ext cx="7886700" cy="4486274"/>
          </a:xfrm>
        </p:spPr>
        <p:txBody>
          <a:bodyPr>
            <a:normAutofit fontScale="77500" lnSpcReduction="20000"/>
          </a:bodyPr>
          <a:lstStyle/>
          <a:p>
            <a:r>
              <a:rPr lang="en-US" dirty="0" smtClean="0"/>
              <a:t>Sept 2015: MC requested an updated PAG with the (archaic) costing section omitted; revised document distributed just before Oct MC </a:t>
            </a:r>
            <a:r>
              <a:rPr lang="en-US" dirty="0" err="1" smtClean="0"/>
              <a:t>telecon</a:t>
            </a:r>
            <a:endParaRPr lang="en-US" dirty="0" smtClean="0"/>
          </a:p>
          <a:p>
            <a:r>
              <a:rPr lang="en-US" dirty="0" smtClean="0"/>
              <a:t>Oct 2015: MC deferred action to November so members could read the revised document more carefully.</a:t>
            </a:r>
          </a:p>
          <a:p>
            <a:r>
              <a:rPr lang="en-US" dirty="0" smtClean="0"/>
              <a:t>Nov 2015: There were several comments that the PAG needed additional revisions; discussion over ‘major’ vs ‘minor’ changes, intended audience, etc.  Action deferred to December.</a:t>
            </a:r>
          </a:p>
          <a:p>
            <a:r>
              <a:rPr lang="en-US" dirty="0" smtClean="0"/>
              <a:t>Dec 2015: </a:t>
            </a:r>
          </a:p>
          <a:p>
            <a:pPr lvl="1">
              <a:buFont typeface="Courier New" charset="0"/>
              <a:buChar char="o"/>
            </a:pPr>
            <a:r>
              <a:rPr lang="en-US" dirty="0" smtClean="0"/>
              <a:t>Law volunteered Joyner to produce a ‘</a:t>
            </a:r>
            <a:r>
              <a:rPr lang="en-US" dirty="0" err="1" smtClean="0"/>
              <a:t>band-aid</a:t>
            </a:r>
            <a:r>
              <a:rPr lang="en-US" dirty="0" smtClean="0"/>
              <a:t>’ version for Discovery 2014 missions selected for further study</a:t>
            </a:r>
          </a:p>
          <a:p>
            <a:pPr lvl="1">
              <a:buFont typeface="Courier New" charset="0"/>
              <a:buChar char="o"/>
            </a:pPr>
            <a:r>
              <a:rPr lang="en-US" dirty="0" smtClean="0"/>
              <a:t>Law removed existing PAG from web site</a:t>
            </a:r>
          </a:p>
          <a:p>
            <a:pPr lvl="1">
              <a:buFont typeface="Courier New" charset="0"/>
              <a:buChar char="o"/>
            </a:pPr>
            <a:r>
              <a:rPr lang="en-US" dirty="0" smtClean="0"/>
              <a:t>Simpson drafted and circulated charter for PAG Working Group</a:t>
            </a:r>
          </a:p>
          <a:p>
            <a:r>
              <a:rPr lang="en-US" dirty="0" smtClean="0"/>
              <a:t>Jan 2016: MC (by default) agreed to hold the ‘</a:t>
            </a:r>
            <a:r>
              <a:rPr lang="en-US" dirty="0" err="1" smtClean="0"/>
              <a:t>band-aid</a:t>
            </a:r>
            <a:r>
              <a:rPr lang="en-US" dirty="0" smtClean="0"/>
              <a:t>’ version since it was no longer relevant to Discovery.</a:t>
            </a:r>
            <a:endParaRPr lang="en-US" dirty="0"/>
          </a:p>
        </p:txBody>
      </p:sp>
    </p:spTree>
    <p:extLst>
      <p:ext uri="{BB962C8B-B14F-4D97-AF65-F5344CB8AC3E}">
        <p14:creationId xmlns:p14="http://schemas.microsoft.com/office/powerpoint/2010/main" val="616365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471" y="272360"/>
            <a:ext cx="8586061" cy="456509"/>
          </a:xfrm>
        </p:spPr>
        <p:txBody>
          <a:bodyPr>
            <a:normAutofit/>
          </a:bodyPr>
          <a:lstStyle/>
          <a:p>
            <a:r>
              <a:rPr lang="en-US" sz="2400" b="1" dirty="0"/>
              <a:t>Draft Charter for Working Group on </a:t>
            </a:r>
            <a:r>
              <a:rPr lang="en-US" sz="2400" b="1" i="1" dirty="0"/>
              <a:t>Proposer’s Archiving Guide</a:t>
            </a:r>
            <a:r>
              <a:rPr lang="en-US" sz="2400" b="1" dirty="0"/>
              <a:t> (PAG)</a:t>
            </a:r>
            <a:r>
              <a:rPr lang="en-US" sz="2400" dirty="0"/>
              <a:t> </a:t>
            </a:r>
            <a:endParaRPr lang="en-US" dirty="0"/>
          </a:p>
        </p:txBody>
      </p:sp>
      <p:sp>
        <p:nvSpPr>
          <p:cNvPr id="4" name="Rectangle 3"/>
          <p:cNvSpPr/>
          <p:nvPr/>
        </p:nvSpPr>
        <p:spPr>
          <a:xfrm>
            <a:off x="493700" y="855492"/>
            <a:ext cx="8477573" cy="5078313"/>
          </a:xfrm>
          <a:prstGeom prst="rect">
            <a:avLst/>
          </a:prstGeom>
        </p:spPr>
        <p:txBody>
          <a:bodyPr wrap="square">
            <a:spAutoFit/>
          </a:bodyPr>
          <a:lstStyle/>
          <a:p>
            <a:r>
              <a:rPr lang="en-US" dirty="0" smtClean="0">
                <a:effectLst/>
                <a:latin typeface="Calibri" charset="0"/>
                <a:ea typeface="Calibri" charset="0"/>
                <a:cs typeface="Times New Roman" charset="0"/>
              </a:rPr>
              <a:t>The PDS Management Council (MC) establishes a Working Group (WG) to review the </a:t>
            </a:r>
            <a:r>
              <a:rPr lang="en-US" i="1" dirty="0" smtClean="0">
                <a:effectLst/>
                <a:latin typeface="Calibri" charset="0"/>
                <a:ea typeface="Calibri" charset="0"/>
                <a:cs typeface="Times New Roman" charset="0"/>
              </a:rPr>
              <a:t>Proposer’s Archiving Guide</a:t>
            </a:r>
            <a:r>
              <a:rPr lang="en-US" dirty="0" smtClean="0">
                <a:effectLst/>
                <a:latin typeface="Calibri" charset="0"/>
                <a:ea typeface="Calibri" charset="0"/>
                <a:cs typeface="Times New Roman" charset="0"/>
              </a:rPr>
              <a:t> (PAG), to make recommendations on the document’s future structure and content, and to carry out the revisions approved by MC.  </a:t>
            </a:r>
          </a:p>
          <a:p>
            <a:r>
              <a:rPr lang="en-US" dirty="0" smtClean="0">
                <a:effectLst/>
                <a:latin typeface="Calibri" charset="0"/>
                <a:ea typeface="Calibri" charset="0"/>
                <a:cs typeface="Times New Roman" charset="0"/>
              </a:rPr>
              <a:t> </a:t>
            </a:r>
          </a:p>
          <a:p>
            <a:r>
              <a:rPr lang="en-US" dirty="0" smtClean="0">
                <a:effectLst/>
                <a:latin typeface="Calibri" charset="0"/>
                <a:ea typeface="Calibri" charset="0"/>
                <a:cs typeface="Times New Roman" charset="0"/>
              </a:rPr>
              <a:t>The PAG WG shall have no more than five members (ideally three) appointed by the MC, but it will seek input from across the PDS.  Its term shall be six months from adoption of this charter.</a:t>
            </a:r>
          </a:p>
          <a:p>
            <a:r>
              <a:rPr lang="en-US" dirty="0" smtClean="0">
                <a:effectLst/>
                <a:latin typeface="Calibri" charset="0"/>
                <a:ea typeface="Calibri" charset="0"/>
                <a:cs typeface="Times New Roman" charset="0"/>
              </a:rPr>
              <a:t> </a:t>
            </a:r>
          </a:p>
          <a:p>
            <a:r>
              <a:rPr lang="en-US" dirty="0" smtClean="0">
                <a:effectLst/>
                <a:latin typeface="Calibri" charset="0"/>
                <a:ea typeface="Calibri" charset="0"/>
                <a:cs typeface="Times New Roman" charset="0"/>
              </a:rPr>
              <a:t>During Month 1 the WG will review recent versions of the PAG (specifically versions 2.00, 2.11, and 2.12) to determine the document’s audience and whether the PAG should remain a single document or be split so that separate versions can be targeted to each audience (for example, large mission, small mission, and non-mission data providers).  The WG will develop an outline of contents for each recommended version and an estimate of each document’s length.</a:t>
            </a:r>
          </a:p>
          <a:p>
            <a:r>
              <a:rPr lang="en-US" dirty="0" smtClean="0">
                <a:effectLst/>
                <a:latin typeface="Calibri" charset="0"/>
                <a:ea typeface="Calibri" charset="0"/>
                <a:cs typeface="Times New Roman" charset="0"/>
              </a:rPr>
              <a:t> </a:t>
            </a:r>
          </a:p>
          <a:p>
            <a:pPr marR="0">
              <a:spcBef>
                <a:spcPts val="0"/>
              </a:spcBef>
              <a:spcAft>
                <a:spcPts val="0"/>
              </a:spcAft>
            </a:pPr>
            <a:r>
              <a:rPr lang="en-US" dirty="0" smtClean="0">
                <a:effectLst/>
                <a:ea typeface="Calibri" charset="0"/>
                <a:cs typeface="Times New Roman" charset="0"/>
              </a:rPr>
              <a:t>During the remaining months, the WG will implement the recommendations approved by MC, returning the planned document(s) for MC approval at the end of the six month term.</a:t>
            </a:r>
            <a:r>
              <a:rPr lang="en-US" dirty="0" smtClean="0">
                <a:effectLst/>
              </a:rPr>
              <a:t> </a:t>
            </a:r>
            <a:endParaRPr lang="en-US" dirty="0">
              <a:effectLst/>
              <a:ea typeface="Calibri" charset="0"/>
              <a:cs typeface="Times New Roman" charset="0"/>
            </a:endParaRPr>
          </a:p>
        </p:txBody>
      </p:sp>
    </p:spTree>
    <p:extLst>
      <p:ext uri="{BB962C8B-B14F-4D97-AF65-F5344CB8AC3E}">
        <p14:creationId xmlns:p14="http://schemas.microsoft.com/office/powerpoint/2010/main" val="1719139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Notes</a:t>
            </a:r>
            <a:endParaRPr lang="en-US" dirty="0"/>
          </a:p>
        </p:txBody>
      </p:sp>
      <p:sp>
        <p:nvSpPr>
          <p:cNvPr id="3" name="Content Placeholder 2"/>
          <p:cNvSpPr>
            <a:spLocks noGrp="1"/>
          </p:cNvSpPr>
          <p:nvPr>
            <p:ph idx="1"/>
          </p:nvPr>
        </p:nvSpPr>
        <p:spPr>
          <a:xfrm>
            <a:off x="628650" y="2488233"/>
            <a:ext cx="7886700" cy="2322305"/>
          </a:xfrm>
        </p:spPr>
        <p:txBody>
          <a:bodyPr>
            <a:normAutofit lnSpcReduction="10000"/>
          </a:bodyPr>
          <a:lstStyle/>
          <a:p>
            <a:r>
              <a:rPr lang="en-US" sz="1600" dirty="0">
                <a:ea typeface="Calibri" charset="0"/>
                <a:cs typeface="Times New Roman" charset="0"/>
              </a:rPr>
              <a:t>Version 2.10 is dated 2014-05-01 and was (until recently) posted on the PDS web site.  </a:t>
            </a:r>
            <a:endParaRPr lang="en-US" sz="1600" dirty="0" smtClean="0">
              <a:ea typeface="Calibri" charset="0"/>
              <a:cs typeface="Times New Roman" charset="0"/>
            </a:endParaRPr>
          </a:p>
          <a:p>
            <a:r>
              <a:rPr lang="en-US" sz="1600" dirty="0" smtClean="0">
                <a:ea typeface="Calibri" charset="0"/>
                <a:cs typeface="Times New Roman" charset="0"/>
              </a:rPr>
              <a:t>Version </a:t>
            </a:r>
            <a:r>
              <a:rPr lang="en-US" sz="1600" dirty="0">
                <a:ea typeface="Calibri" charset="0"/>
                <a:cs typeface="Times New Roman" charset="0"/>
              </a:rPr>
              <a:t>2.11 is dated 2015-12-01 and was circulated to MC for approval at its 2015-12-07 conference call; MC did not approve it.  </a:t>
            </a:r>
            <a:endParaRPr lang="en-US" sz="1600" dirty="0" smtClean="0">
              <a:ea typeface="Calibri" charset="0"/>
              <a:cs typeface="Times New Roman" charset="0"/>
            </a:endParaRPr>
          </a:p>
          <a:p>
            <a:r>
              <a:rPr lang="en-US" sz="1600" dirty="0" smtClean="0">
                <a:ea typeface="Calibri" charset="0"/>
                <a:cs typeface="Times New Roman" charset="0"/>
              </a:rPr>
              <a:t>Version </a:t>
            </a:r>
            <a:r>
              <a:rPr lang="en-US" sz="1600" dirty="0">
                <a:ea typeface="Calibri" charset="0"/>
                <a:cs typeface="Times New Roman" charset="0"/>
              </a:rPr>
              <a:t>2.12 is the ‘</a:t>
            </a:r>
            <a:r>
              <a:rPr lang="en-US" sz="1600" dirty="0" err="1">
                <a:ea typeface="Calibri" charset="0"/>
                <a:cs typeface="Times New Roman" charset="0"/>
              </a:rPr>
              <a:t>band-aid</a:t>
            </a:r>
            <a:r>
              <a:rPr lang="en-US" sz="1600" dirty="0">
                <a:ea typeface="Calibri" charset="0"/>
                <a:cs typeface="Times New Roman" charset="0"/>
              </a:rPr>
              <a:t>’ version prepared for distribution to Discovery 2014 Phase-A missions; its release date is TBD</a:t>
            </a:r>
            <a:r>
              <a:rPr lang="en-US" sz="1600" dirty="0" smtClean="0">
                <a:ea typeface="Calibri" charset="0"/>
                <a:cs typeface="Times New Roman" charset="0"/>
              </a:rPr>
              <a:t>.</a:t>
            </a:r>
          </a:p>
          <a:p>
            <a:r>
              <a:rPr lang="en-US" sz="1600" dirty="0" smtClean="0"/>
              <a:t>A spreadsheet </a:t>
            </a:r>
            <a:r>
              <a:rPr lang="en-US" sz="1600" dirty="0"/>
              <a:t>(151208_PAG_lien_list.xlsx</a:t>
            </a:r>
            <a:r>
              <a:rPr lang="en-US" sz="1600" dirty="0" smtClean="0"/>
              <a:t>) exists</a:t>
            </a:r>
            <a:r>
              <a:rPr lang="en-US" sz="1600" smtClean="0"/>
              <a:t>, which </a:t>
            </a:r>
            <a:r>
              <a:rPr lang="en-US" sz="1600" dirty="0"/>
              <a:t>is a compilation of comments received by current PAG authors/editors as of 8 December 2015.  It references original e-mails, documents, and edited versions of earlier PAGs where a wide range of suggestions can be found.</a:t>
            </a:r>
          </a:p>
        </p:txBody>
      </p:sp>
    </p:spTree>
    <p:extLst>
      <p:ext uri="{BB962C8B-B14F-4D97-AF65-F5344CB8AC3E}">
        <p14:creationId xmlns:p14="http://schemas.microsoft.com/office/powerpoint/2010/main" val="18016902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Actions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Decide whether to set up working group</a:t>
            </a:r>
          </a:p>
          <a:p>
            <a:r>
              <a:rPr lang="en-US" dirty="0" smtClean="0"/>
              <a:t>If yes,</a:t>
            </a:r>
          </a:p>
          <a:p>
            <a:pPr lvl="1">
              <a:buFont typeface="Courier New" charset="0"/>
              <a:buChar char="o"/>
            </a:pPr>
            <a:r>
              <a:rPr lang="en-US" dirty="0" smtClean="0"/>
              <a:t>How many versions of the PAG?</a:t>
            </a:r>
          </a:p>
          <a:p>
            <a:pPr lvl="1">
              <a:buFont typeface="Courier New" charset="0"/>
              <a:buChar char="o"/>
            </a:pPr>
            <a:r>
              <a:rPr lang="en-US" dirty="0" smtClean="0"/>
              <a:t>Who is in each audience?</a:t>
            </a:r>
          </a:p>
          <a:p>
            <a:pPr lvl="2">
              <a:buFont typeface="Wingdings" charset="2"/>
              <a:buChar char="q"/>
            </a:pPr>
            <a:r>
              <a:rPr lang="en-US" dirty="0" smtClean="0"/>
              <a:t>Mission (at what stage in mission development?)</a:t>
            </a:r>
          </a:p>
          <a:p>
            <a:pPr lvl="2">
              <a:buFont typeface="Wingdings" charset="2"/>
              <a:buChar char="q"/>
            </a:pPr>
            <a:r>
              <a:rPr lang="en-US" dirty="0" smtClean="0"/>
              <a:t>Instrument Team (at what stage?)</a:t>
            </a:r>
          </a:p>
          <a:p>
            <a:pPr lvl="2">
              <a:buFont typeface="Wingdings" charset="2"/>
              <a:buChar char="q"/>
            </a:pPr>
            <a:r>
              <a:rPr lang="en-US" dirty="0" smtClean="0"/>
              <a:t>Individual Investigator</a:t>
            </a:r>
          </a:p>
          <a:p>
            <a:pPr lvl="1">
              <a:buFont typeface="Courier New" charset="0"/>
              <a:buChar char="o"/>
            </a:pPr>
            <a:r>
              <a:rPr lang="en-US" dirty="0" smtClean="0"/>
              <a:t>Shorter, longer </a:t>
            </a:r>
            <a:r>
              <a:rPr lang="is-IS" dirty="0" smtClean="0"/>
              <a:t>… ?</a:t>
            </a:r>
          </a:p>
          <a:p>
            <a:pPr lvl="1">
              <a:buFont typeface="Courier New" charset="0"/>
              <a:buChar char="o"/>
            </a:pPr>
            <a:r>
              <a:rPr lang="is-IS" dirty="0" smtClean="0"/>
              <a:t>Examples?</a:t>
            </a:r>
          </a:p>
          <a:p>
            <a:pPr lvl="1">
              <a:buFont typeface="Courier New" charset="0"/>
              <a:buChar char="o"/>
            </a:pPr>
            <a:r>
              <a:rPr lang="en-US" dirty="0" smtClean="0"/>
              <a:t>Should PAG(s) include requirements?</a:t>
            </a:r>
          </a:p>
          <a:p>
            <a:pPr lvl="1">
              <a:buFont typeface="Courier New" charset="0"/>
              <a:buChar char="o"/>
            </a:pPr>
            <a:r>
              <a:rPr lang="en-US" dirty="0" smtClean="0"/>
              <a:t>Include costing section?</a:t>
            </a:r>
          </a:p>
          <a:p>
            <a:pPr lvl="1">
              <a:buFont typeface="Courier New" charset="0"/>
              <a:buChar char="o"/>
            </a:pPr>
            <a:r>
              <a:rPr lang="en-US" dirty="0" smtClean="0"/>
              <a:t>Replace Archive Description Document?  If so, </a:t>
            </a:r>
          </a:p>
          <a:p>
            <a:pPr lvl="2">
              <a:buFont typeface="Wingdings" charset="2"/>
              <a:buChar char="q"/>
            </a:pPr>
            <a:r>
              <a:rPr lang="en-US" dirty="0" smtClean="0"/>
              <a:t>What documents are listed explicitly?</a:t>
            </a:r>
          </a:p>
          <a:p>
            <a:r>
              <a:rPr lang="en-US" dirty="0" smtClean="0"/>
              <a:t>If no, what next (there is no public PAG today)?</a:t>
            </a:r>
            <a:endParaRPr lang="en-US" dirty="0"/>
          </a:p>
        </p:txBody>
      </p:sp>
    </p:spTree>
    <p:extLst>
      <p:ext uri="{BB962C8B-B14F-4D97-AF65-F5344CB8AC3E}">
        <p14:creationId xmlns:p14="http://schemas.microsoft.com/office/powerpoint/2010/main" val="3657271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43</TotalTime>
  <Words>410</Words>
  <Application>Microsoft Macintosh PowerPoint</Application>
  <PresentationFormat>Letter Paper (8.5x11 in)</PresentationFormat>
  <Paragraphs>42</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Calibri</vt:lpstr>
      <vt:lpstr>Calibri Light</vt:lpstr>
      <vt:lpstr>Courier New</vt:lpstr>
      <vt:lpstr>Times New Roman</vt:lpstr>
      <vt:lpstr>Wingdings</vt:lpstr>
      <vt:lpstr>Arial</vt:lpstr>
      <vt:lpstr>Office Theme</vt:lpstr>
      <vt:lpstr>Draft Charter for PAG Working Group and MC Response</vt:lpstr>
      <vt:lpstr>Background</vt:lpstr>
      <vt:lpstr>Draft Charter for Working Group on Proposer’s Archiving Guide (PAG) </vt:lpstr>
      <vt:lpstr>Notes</vt:lpstr>
      <vt:lpstr>Actions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Proposer’s Archiving Guide (PAG)</dc:title>
  <dc:creator>Microsoft Office User</dc:creator>
  <cp:lastModifiedBy>Microsoft Office User</cp:lastModifiedBy>
  <cp:revision>6</cp:revision>
  <cp:lastPrinted>2016-02-02T22:08:24Z</cp:lastPrinted>
  <dcterms:created xsi:type="dcterms:W3CDTF">2016-02-02T21:42:17Z</dcterms:created>
  <dcterms:modified xsi:type="dcterms:W3CDTF">2016-02-02T22:41:31Z</dcterms:modified>
</cp:coreProperties>
</file>