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8"/>
  </p:notesMasterIdLst>
  <p:sldIdLst>
    <p:sldId id="256" r:id="rId2"/>
    <p:sldId id="274" r:id="rId3"/>
    <p:sldId id="258" r:id="rId4"/>
    <p:sldId id="272" r:id="rId5"/>
    <p:sldId id="263" r:id="rId6"/>
    <p:sldId id="264" r:id="rId7"/>
    <p:sldId id="257" r:id="rId8"/>
    <p:sldId id="275" r:id="rId9"/>
    <p:sldId id="260" r:id="rId10"/>
    <p:sldId id="265" r:id="rId11"/>
    <p:sldId id="261" r:id="rId12"/>
    <p:sldId id="276" r:id="rId13"/>
    <p:sldId id="277" r:id="rId14"/>
    <p:sldId id="278" r:id="rId15"/>
    <p:sldId id="268"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41" autoAdjust="0"/>
    <p:restoredTop sz="94660"/>
  </p:normalViewPr>
  <p:slideViewPr>
    <p:cSldViewPr snapToGrid="0">
      <p:cViewPr varScale="1">
        <p:scale>
          <a:sx n="165" d="100"/>
          <a:sy n="165" d="100"/>
        </p:scale>
        <p:origin x="15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FECBD6-E775-4906-982C-31B1B28BA451}" type="datetimeFigureOut">
              <a:rPr lang="en-US" smtClean="0"/>
              <a:t>2/3/2016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48C87-85B8-47EF-B9CC-3951ECC703B2}" type="slidenum">
              <a:rPr lang="en-US" smtClean="0"/>
              <a:t>‹#›</a:t>
            </a:fld>
            <a:endParaRPr lang="en-US"/>
          </a:p>
        </p:txBody>
      </p:sp>
    </p:spTree>
    <p:extLst>
      <p:ext uri="{BB962C8B-B14F-4D97-AF65-F5344CB8AC3E}">
        <p14:creationId xmlns:p14="http://schemas.microsoft.com/office/powerpoint/2010/main" val="3404464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048C87-85B8-47EF-B9CC-3951ECC703B2}" type="slidenum">
              <a:rPr lang="en-US" smtClean="0"/>
              <a:t>3</a:t>
            </a:fld>
            <a:endParaRPr lang="en-US"/>
          </a:p>
        </p:txBody>
      </p:sp>
    </p:spTree>
    <p:extLst>
      <p:ext uri="{BB962C8B-B14F-4D97-AF65-F5344CB8AC3E}">
        <p14:creationId xmlns:p14="http://schemas.microsoft.com/office/powerpoint/2010/main" val="206684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048C87-85B8-47EF-B9CC-3951ECC703B2}" type="slidenum">
              <a:rPr lang="en-US" smtClean="0"/>
              <a:t>7</a:t>
            </a:fld>
            <a:endParaRPr lang="en-US"/>
          </a:p>
        </p:txBody>
      </p:sp>
    </p:spTree>
    <p:extLst>
      <p:ext uri="{BB962C8B-B14F-4D97-AF65-F5344CB8AC3E}">
        <p14:creationId xmlns:p14="http://schemas.microsoft.com/office/powerpoint/2010/main" val="2951736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11C5389B-2BFA-4C56-ABCB-024BCD48F68A}" type="datetime1">
              <a:rPr lang="en-US" smtClean="0"/>
              <a:t>2/3/2016</a:t>
            </a:fld>
            <a:endParaRPr lang="en-US"/>
          </a:p>
        </p:txBody>
      </p:sp>
      <p:sp>
        <p:nvSpPr>
          <p:cNvPr id="5" name="Footer Placeholder 4"/>
          <p:cNvSpPr>
            <a:spLocks noGrp="1"/>
          </p:cNvSpPr>
          <p:nvPr>
            <p:ph type="ftr" sz="quarter" idx="11"/>
          </p:nvPr>
        </p:nvSpPr>
        <p:spPr>
          <a:xfrm>
            <a:off x="1900237" y="5410202"/>
            <a:ext cx="3843665" cy="365125"/>
          </a:xfrm>
        </p:spPr>
        <p:txBody>
          <a:bodyPr/>
          <a:lstStyle/>
          <a:p>
            <a:r>
              <a:rPr lang="en-US" smtClean="0"/>
              <a:t>PDS M/C Meeting - 2016 Feb 04-05</a:t>
            </a:r>
            <a:endParaRPr lang="en-US"/>
          </a:p>
        </p:txBody>
      </p:sp>
      <p:sp>
        <p:nvSpPr>
          <p:cNvPr id="6" name="Slide Number Placeholder 5"/>
          <p:cNvSpPr>
            <a:spLocks noGrp="1"/>
          </p:cNvSpPr>
          <p:nvPr>
            <p:ph type="sldNum" sz="quarter" idx="12"/>
          </p:nvPr>
        </p:nvSpPr>
        <p:spPr>
          <a:xfrm>
            <a:off x="7915603" y="5410200"/>
            <a:ext cx="578317" cy="365125"/>
          </a:xfrm>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336823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0EB896-EF6D-41C0-9E7E-A2497C047C27}" type="datetime1">
              <a:rPr lang="en-US" smtClean="0"/>
              <a:t>2/3/2016</a:t>
            </a:fld>
            <a:endParaRPr lang="en-US"/>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333715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5515A-6A0F-4D5B-9357-14DD4EF983BE}" type="datetime1">
              <a:rPr lang="en-US" smtClean="0"/>
              <a:t>2/3/2016</a:t>
            </a:fld>
            <a:endParaRPr lang="en-US"/>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1120182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CC97E-344D-4F5B-9205-1226092204C0}" type="datetime1">
              <a:rPr lang="en-US" smtClean="0"/>
              <a:t>2/3/2016</a:t>
            </a:fld>
            <a:endParaRPr lang="en-US"/>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a:t>
            </a:fld>
            <a:endParaRPr lang="en-US"/>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485591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E926AC-7639-440A-94D3-05FED177916A}" type="datetime1">
              <a:rPr lang="en-US" smtClean="0"/>
              <a:t>2/3/2016</a:t>
            </a:fld>
            <a:endParaRPr lang="en-US"/>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2117468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E9D718F-4536-4E36-9443-F2718DC90F27}" type="datetime1">
              <a:rPr lang="en-US" smtClean="0"/>
              <a:t>2/3/2016</a:t>
            </a:fld>
            <a:endParaRPr lang="en-US"/>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3016982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D457CF3-C974-4981-8EED-76C3822AEC94}" type="datetime1">
              <a:rPr lang="en-US" smtClean="0"/>
              <a:t>2/3/2016</a:t>
            </a:fld>
            <a:endParaRPr lang="en-US"/>
          </a:p>
        </p:txBody>
      </p:sp>
      <p:sp>
        <p:nvSpPr>
          <p:cNvPr id="4" name="Footer Placeholder 3"/>
          <p:cNvSpPr>
            <a:spLocks noGrp="1"/>
          </p:cNvSpPr>
          <p:nvPr>
            <p:ph type="ftr" sz="quarter" idx="11"/>
          </p:nvPr>
        </p:nvSpPr>
        <p:spPr/>
        <p:txBody>
          <a:bodyPr/>
          <a:lstStyle>
            <a:lvl1pPr>
              <a:defRPr cap="all" baseline="0"/>
            </a:lvl1p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2253957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9A0D21-96FE-4F19-9FAE-6BB130FB3843}" type="datetime1">
              <a:rPr lang="en-US" smtClean="0"/>
              <a:t>2/3/2016</a:t>
            </a:fld>
            <a:endParaRPr lang="en-US"/>
          </a:p>
        </p:txBody>
      </p:sp>
      <p:sp>
        <p:nvSpPr>
          <p:cNvPr id="5" name="Footer Placeholder 4"/>
          <p:cNvSpPr>
            <a:spLocks noGrp="1"/>
          </p:cNvSpPr>
          <p:nvPr>
            <p:ph type="ftr" sz="quarter" idx="11"/>
          </p:nvPr>
        </p:nvSpPr>
        <p:spPr/>
        <p:txBody>
          <a:bodyPr/>
          <a:lstStyle/>
          <a:p>
            <a:r>
              <a:rPr lang="en-US" smtClean="0"/>
              <a:t>PDS M/C Meeting - 2016 Feb 04-05</a:t>
            </a:r>
            <a:endParaRPr lang="en-US"/>
          </a:p>
        </p:txBody>
      </p:sp>
      <p:sp>
        <p:nvSpPr>
          <p:cNvPr id="6" name="Slide Number Placeholder 5"/>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3033360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9AD71A-4137-4C65-AB88-95BE538F33A2}" type="datetime1">
              <a:rPr lang="en-US" smtClean="0"/>
              <a:t>2/3/2016</a:t>
            </a:fld>
            <a:endParaRPr lang="en-US"/>
          </a:p>
        </p:txBody>
      </p:sp>
      <p:sp>
        <p:nvSpPr>
          <p:cNvPr id="5" name="Footer Placeholder 4"/>
          <p:cNvSpPr>
            <a:spLocks noGrp="1"/>
          </p:cNvSpPr>
          <p:nvPr>
            <p:ph type="ftr" sz="quarter" idx="11"/>
          </p:nvPr>
        </p:nvSpPr>
        <p:spPr/>
        <p:txBody>
          <a:bodyPr/>
          <a:lstStyle/>
          <a:p>
            <a:r>
              <a:rPr lang="en-US" smtClean="0"/>
              <a:t>PDS M/C Meeting - 2016 Feb 04-05</a:t>
            </a:r>
            <a:endParaRPr lang="en-US"/>
          </a:p>
        </p:txBody>
      </p:sp>
      <p:sp>
        <p:nvSpPr>
          <p:cNvPr id="6" name="Slide Number Placeholder 5"/>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2607881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017371"/>
          </a:xfrm>
        </p:spPr>
        <p:txBody>
          <a:bodyPr/>
          <a:lstStyle/>
          <a:p>
            <a:r>
              <a:rPr lang="en-US" smtClean="0"/>
              <a:t>Click to edit Master title style</a:t>
            </a:r>
            <a:endParaRPr lang="en-US" dirty="0"/>
          </a:p>
        </p:txBody>
      </p:sp>
      <p:sp>
        <p:nvSpPr>
          <p:cNvPr id="48" name="Content Placeholder 2"/>
          <p:cNvSpPr>
            <a:spLocks noGrp="1"/>
          </p:cNvSpPr>
          <p:nvPr>
            <p:ph idx="1"/>
          </p:nvPr>
        </p:nvSpPr>
        <p:spPr>
          <a:xfrm>
            <a:off x="856060" y="1724628"/>
            <a:ext cx="7429499" cy="40665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0861BC04-1CF2-4DA8-9157-86E9E6E27687}" type="datetime1">
              <a:rPr lang="en-US" smtClean="0"/>
              <a:t>2/3/2016</a:t>
            </a:fld>
            <a:endParaRPr lang="en-US"/>
          </a:p>
        </p:txBody>
      </p:sp>
      <p:sp>
        <p:nvSpPr>
          <p:cNvPr id="50" name="Footer Placeholder 4"/>
          <p:cNvSpPr>
            <a:spLocks noGrp="1"/>
          </p:cNvSpPr>
          <p:nvPr>
            <p:ph type="ftr" sz="quarter" idx="11"/>
          </p:nvPr>
        </p:nvSpPr>
        <p:spPr>
          <a:xfrm>
            <a:off x="856059" y="5883276"/>
            <a:ext cx="4679482" cy="365125"/>
          </a:xfrm>
        </p:spPr>
        <p:txBody>
          <a:bodyPr/>
          <a:lstStyle/>
          <a:p>
            <a:r>
              <a:rPr lang="en-US" smtClean="0"/>
              <a:t>PDS M/C Meeting - 2016 Feb 04-05</a:t>
            </a:r>
            <a:endParaRPr lang="en-US"/>
          </a:p>
        </p:txBody>
      </p:sp>
      <p:sp>
        <p:nvSpPr>
          <p:cNvPr id="51" name="Slide Number Placeholder 5"/>
          <p:cNvSpPr>
            <a:spLocks noGrp="1"/>
          </p:cNvSpPr>
          <p:nvPr>
            <p:ph type="sldNum" sz="quarter" idx="12"/>
          </p:nvPr>
        </p:nvSpPr>
        <p:spPr>
          <a:xfrm>
            <a:off x="7707241" y="5883275"/>
            <a:ext cx="578317" cy="365125"/>
          </a:xfrm>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61592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98BEC2-EE23-4D2A-A854-FD11D9E70CDF}" type="datetime1">
              <a:rPr lang="en-US" smtClean="0"/>
              <a:t>2/3/2016</a:t>
            </a:fld>
            <a:endParaRPr lang="en-US"/>
          </a:p>
        </p:txBody>
      </p:sp>
      <p:sp>
        <p:nvSpPr>
          <p:cNvPr id="5" name="Footer Placeholder 4"/>
          <p:cNvSpPr>
            <a:spLocks noGrp="1"/>
          </p:cNvSpPr>
          <p:nvPr>
            <p:ph type="ftr" sz="quarter" idx="11"/>
          </p:nvPr>
        </p:nvSpPr>
        <p:spPr/>
        <p:txBody>
          <a:bodyPr/>
          <a:lstStyle/>
          <a:p>
            <a:r>
              <a:rPr lang="en-US" smtClean="0"/>
              <a:t>PDS M/C Meeting - 2016 Feb 04-05</a:t>
            </a:r>
            <a:endParaRPr lang="en-US"/>
          </a:p>
        </p:txBody>
      </p:sp>
      <p:sp>
        <p:nvSpPr>
          <p:cNvPr id="6" name="Slide Number Placeholder 5"/>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74265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56F353-6A32-4E68-9315-EA6A9F519F0C}" type="datetime1">
              <a:rPr lang="en-US" smtClean="0"/>
              <a:t>2/3/2016</a:t>
            </a:fld>
            <a:endParaRPr lang="en-US"/>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2232822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7EE36D-F734-4028-B5B2-42D2D30F77A1}" type="datetime1">
              <a:rPr lang="en-US" smtClean="0"/>
              <a:t>2/3/2016</a:t>
            </a:fld>
            <a:endParaRPr lang="en-US"/>
          </a:p>
        </p:txBody>
      </p:sp>
      <p:sp>
        <p:nvSpPr>
          <p:cNvPr id="8" name="Footer Placeholder 7"/>
          <p:cNvSpPr>
            <a:spLocks noGrp="1"/>
          </p:cNvSpPr>
          <p:nvPr>
            <p:ph type="ftr" sz="quarter" idx="11"/>
          </p:nvPr>
        </p:nvSpPr>
        <p:spPr/>
        <p:txBody>
          <a:bodyPr/>
          <a:lstStyle/>
          <a:p>
            <a:r>
              <a:rPr lang="en-US" smtClean="0"/>
              <a:t>PDS M/C Meeting - 2016 Feb 04-05</a:t>
            </a:r>
            <a:endParaRPr lang="en-US"/>
          </a:p>
        </p:txBody>
      </p:sp>
      <p:sp>
        <p:nvSpPr>
          <p:cNvPr id="9" name="Slide Number Placeholder 8"/>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101432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D87C77-AD29-4959-907B-12F36982A87D}" type="datetime1">
              <a:rPr lang="en-US" smtClean="0"/>
              <a:t>2/3/2016</a:t>
            </a:fld>
            <a:endParaRPr lang="en-US"/>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730320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D45706-446A-4C3A-A6A0-62B8996426F8}" type="datetime1">
              <a:rPr lang="en-US" smtClean="0"/>
              <a:t>2/3/2016</a:t>
            </a:fld>
            <a:endParaRPr lang="en-US"/>
          </a:p>
        </p:txBody>
      </p:sp>
      <p:sp>
        <p:nvSpPr>
          <p:cNvPr id="3" name="Footer Placeholder 2"/>
          <p:cNvSpPr>
            <a:spLocks noGrp="1"/>
          </p:cNvSpPr>
          <p:nvPr>
            <p:ph type="ftr" sz="quarter" idx="11"/>
          </p:nvPr>
        </p:nvSpPr>
        <p:spPr/>
        <p:txBody>
          <a:bodyPr/>
          <a:lstStyle/>
          <a:p>
            <a:r>
              <a:rPr lang="en-US" smtClean="0"/>
              <a:t>PDS M/C Meeting - 2016 Feb 04-05</a:t>
            </a:r>
            <a:endParaRPr lang="en-US"/>
          </a:p>
        </p:txBody>
      </p:sp>
      <p:sp>
        <p:nvSpPr>
          <p:cNvPr id="4" name="Slide Number Placeholder 3"/>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3893728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F318A-86BE-474A-A4EC-7110CBDC6CF2}" type="datetime1">
              <a:rPr lang="en-US" smtClean="0"/>
              <a:t>2/3/2016</a:t>
            </a:fld>
            <a:endParaRPr lang="en-US"/>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3992055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4DAB8-5074-4940-94C3-3AEE16FFD142}" type="datetime1">
              <a:rPr lang="en-US" smtClean="0"/>
              <a:t>2/3/2016</a:t>
            </a:fld>
            <a:endParaRPr lang="en-US"/>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a:t>
            </a:fld>
            <a:endParaRPr lang="en-US"/>
          </a:p>
        </p:txBody>
      </p:sp>
    </p:spTree>
    <p:extLst>
      <p:ext uri="{BB962C8B-B14F-4D97-AF65-F5344CB8AC3E}">
        <p14:creationId xmlns:p14="http://schemas.microsoft.com/office/powerpoint/2010/main" val="39474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9041774" cy="6858001"/>
            <a:chOff x="-14288" y="0"/>
            <a:chExt cx="9041774"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BF8771B-488B-46DC-8751-BE062E706E61}" type="datetime1">
              <a:rPr lang="en-US" smtClean="0"/>
              <a:t>2/3/2016</a:t>
            </a:fld>
            <a:endParaRPr lang="en-US"/>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smtClean="0"/>
              <a:t>PDS M/C Meeting - 2016 Feb 04-05</a:t>
            </a:r>
            <a:endParaRPr lang="en-US"/>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C8E5E3A-157C-4439-8BA8-49F18DAB5575}" type="slidenum">
              <a:rPr lang="en-US" smtClean="0"/>
              <a:t>‹#›</a:t>
            </a:fld>
            <a:endParaRPr lang="en-US"/>
          </a:p>
        </p:txBody>
      </p:sp>
    </p:spTree>
    <p:extLst>
      <p:ext uri="{BB962C8B-B14F-4D97-AF65-F5344CB8AC3E}">
        <p14:creationId xmlns:p14="http://schemas.microsoft.com/office/powerpoint/2010/main" val="2583478163"/>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hf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Software Archive Working Group (SAWG)</a:t>
            </a:r>
            <a:br>
              <a:rPr lang="en-US" dirty="0"/>
            </a:br>
            <a:r>
              <a:rPr lang="en-US" dirty="0"/>
              <a:t>Report</a:t>
            </a:r>
          </a:p>
        </p:txBody>
      </p:sp>
      <p:sp>
        <p:nvSpPr>
          <p:cNvPr id="3" name="Subtitle 2"/>
          <p:cNvSpPr>
            <a:spLocks noGrp="1"/>
          </p:cNvSpPr>
          <p:nvPr>
            <p:ph type="subTitle" idx="1"/>
          </p:nvPr>
        </p:nvSpPr>
        <p:spPr/>
        <p:txBody>
          <a:bodyPr/>
          <a:lstStyle/>
          <a:p>
            <a:r>
              <a:rPr lang="en-US" dirty="0" smtClean="0"/>
              <a:t>Todd King</a:t>
            </a:r>
          </a:p>
          <a:p>
            <a:r>
              <a:rPr lang="en-US" dirty="0" smtClean="0"/>
              <a:t>PDS Management Council Meeting</a:t>
            </a:r>
          </a:p>
          <a:p>
            <a:r>
              <a:rPr lang="en-US" dirty="0" smtClean="0"/>
              <a:t>Feb. 4-5, 2016</a:t>
            </a:r>
            <a:endParaRPr lang="en-US" dirty="0"/>
          </a:p>
        </p:txBody>
      </p:sp>
    </p:spTree>
    <p:extLst>
      <p:ext uri="{BB962C8B-B14F-4D97-AF65-F5344CB8AC3E}">
        <p14:creationId xmlns:p14="http://schemas.microsoft.com/office/powerpoint/2010/main" val="1964695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There is a large variety of possible software</a:t>
            </a:r>
          </a:p>
          <a:p>
            <a:pPr marL="457200" lvl="1" indent="0">
              <a:buNone/>
            </a:pPr>
            <a:r>
              <a:rPr lang="en-US" dirty="0" smtClean="0"/>
              <a:t>i.e., processing</a:t>
            </a:r>
            <a:r>
              <a:rPr lang="en-US" dirty="0"/>
              <a:t>, visualization, </a:t>
            </a:r>
            <a:r>
              <a:rPr lang="en-US" dirty="0" smtClean="0"/>
              <a:t>conversion </a:t>
            </a:r>
            <a:r>
              <a:rPr lang="en-US" dirty="0"/>
              <a:t>and </a:t>
            </a:r>
            <a:r>
              <a:rPr lang="en-US" dirty="0" smtClean="0"/>
              <a:t>analysis</a:t>
            </a:r>
          </a:p>
          <a:p>
            <a:r>
              <a:rPr lang="en-US" dirty="0" smtClean="0"/>
              <a:t>Early PDS volumes included software:</a:t>
            </a:r>
          </a:p>
          <a:p>
            <a:pPr lvl="1"/>
            <a:r>
              <a:rPr lang="en-US" dirty="0" smtClean="0"/>
              <a:t>imaging 15 </a:t>
            </a:r>
            <a:r>
              <a:rPr lang="en-US" dirty="0"/>
              <a:t>out of 90 </a:t>
            </a:r>
            <a:r>
              <a:rPr lang="en-US" dirty="0" smtClean="0"/>
              <a:t>datasets.</a:t>
            </a:r>
            <a:r>
              <a:rPr lang="en-US" dirty="0"/>
              <a:t>  </a:t>
            </a:r>
            <a:endParaRPr lang="en-US" dirty="0" smtClean="0"/>
          </a:p>
          <a:p>
            <a:pPr lvl="2"/>
            <a:r>
              <a:rPr lang="en-US" dirty="0" smtClean="0"/>
              <a:t>Half </a:t>
            </a:r>
            <a:r>
              <a:rPr lang="en-US" dirty="0"/>
              <a:t>is decompression source and/or executables.  A few have display software and a few have processing software. </a:t>
            </a:r>
            <a:r>
              <a:rPr lang="en-US" dirty="0" smtClean="0"/>
              <a:t>It </a:t>
            </a:r>
            <a:r>
              <a:rPr lang="en-US" dirty="0"/>
              <a:t>is all pretty </a:t>
            </a:r>
            <a:r>
              <a:rPr lang="en-US" dirty="0" smtClean="0"/>
              <a:t>ad-hoc. </a:t>
            </a:r>
          </a:p>
          <a:p>
            <a:pPr lvl="1"/>
            <a:r>
              <a:rPr lang="en-US" dirty="0" smtClean="0"/>
              <a:t>PPI 269 out of 779 volumes</a:t>
            </a:r>
          </a:p>
          <a:p>
            <a:pPr lvl="2"/>
            <a:r>
              <a:rPr lang="en-US" dirty="0" smtClean="0"/>
              <a:t>Mixture of source code, references to “software” volumes, references to web sites, applications. </a:t>
            </a:r>
          </a:p>
          <a:p>
            <a:pPr marL="0" indent="0" algn="ctr">
              <a:buNone/>
            </a:pPr>
            <a:endParaRPr lang="en-US" dirty="0" smtClean="0"/>
          </a:p>
          <a:p>
            <a:pPr marL="0" indent="0" algn="r">
              <a:buNone/>
            </a:pPr>
            <a:r>
              <a:rPr lang="en-US" dirty="0" smtClean="0"/>
              <a:t>How might this be handled in the PDS4 world?</a:t>
            </a:r>
            <a:endParaRPr lang="en-US" dirty="0"/>
          </a:p>
        </p:txBody>
      </p:sp>
      <p:sp>
        <p:nvSpPr>
          <p:cNvPr id="5" name="Footer Placeholder 4"/>
          <p:cNvSpPr>
            <a:spLocks noGrp="1"/>
          </p:cNvSpPr>
          <p:nvPr>
            <p:ph type="ftr" sz="quarter" idx="11"/>
          </p:nvPr>
        </p:nvSpPr>
        <p:spPr/>
        <p:txBody>
          <a:bodyPr/>
          <a:lstStyle/>
          <a:p>
            <a:r>
              <a:rPr lang="en-US" smtClean="0"/>
              <a:t>PDS M/C Meeting - 2016 Feb 04-05</a:t>
            </a:r>
            <a:endParaRPr lang="en-US"/>
          </a:p>
        </p:txBody>
      </p:sp>
      <p:sp>
        <p:nvSpPr>
          <p:cNvPr id="6" name="Slide Number Placeholder 5"/>
          <p:cNvSpPr>
            <a:spLocks noGrp="1"/>
          </p:cNvSpPr>
          <p:nvPr>
            <p:ph type="sldNum" sz="quarter" idx="12"/>
          </p:nvPr>
        </p:nvSpPr>
        <p:spPr/>
        <p:txBody>
          <a:bodyPr/>
          <a:lstStyle/>
          <a:p>
            <a:fld id="{FC8E5E3A-157C-4439-8BA8-49F18DAB5575}" type="slidenum">
              <a:rPr lang="en-US" smtClean="0"/>
              <a:t>10</a:t>
            </a:fld>
            <a:endParaRPr lang="en-US"/>
          </a:p>
        </p:txBody>
      </p:sp>
    </p:spTree>
    <p:extLst>
      <p:ext uri="{BB962C8B-B14F-4D97-AF65-F5344CB8AC3E}">
        <p14:creationId xmlns:p14="http://schemas.microsoft.com/office/powerpoint/2010/main" val="1542124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Ability to Describe a Software Product DOES Exist in PDS4</a:t>
            </a:r>
            <a:endParaRPr lang="en-US" dirty="0"/>
          </a:p>
        </p:txBody>
      </p:sp>
      <p:pic>
        <p:nvPicPr>
          <p:cNvPr id="1029" name="Picture 5" descr="Diagra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00133" y="2423462"/>
            <a:ext cx="5107114" cy="408569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11</a:t>
            </a:fld>
            <a:endParaRPr lang="en-US"/>
          </a:p>
        </p:txBody>
      </p:sp>
      <p:sp>
        <p:nvSpPr>
          <p:cNvPr id="4" name="Title 1"/>
          <p:cNvSpPr txBox="1">
            <a:spLocks/>
          </p:cNvSpPr>
          <p:nvPr/>
        </p:nvSpPr>
        <p:spPr>
          <a:xfrm>
            <a:off x="-724231" y="115760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p>
        </p:txBody>
      </p:sp>
      <p:sp>
        <p:nvSpPr>
          <p:cNvPr id="6" name="TextBox 5"/>
          <p:cNvSpPr txBox="1"/>
          <p:nvPr/>
        </p:nvSpPr>
        <p:spPr>
          <a:xfrm>
            <a:off x="856059" y="2007044"/>
            <a:ext cx="3231975" cy="369332"/>
          </a:xfrm>
          <a:prstGeom prst="rect">
            <a:avLst/>
          </a:prstGeom>
          <a:noFill/>
        </p:spPr>
        <p:txBody>
          <a:bodyPr wrap="none" rtlCol="0">
            <a:spAutoFit/>
          </a:bodyPr>
          <a:lstStyle/>
          <a:p>
            <a:r>
              <a:rPr lang="en-US" dirty="0"/>
              <a:t>PDS4 has </a:t>
            </a:r>
            <a:r>
              <a:rPr lang="en-US" dirty="0" err="1"/>
              <a:t>Product_Software</a:t>
            </a:r>
            <a:endParaRPr lang="en-US" dirty="0"/>
          </a:p>
        </p:txBody>
      </p:sp>
    </p:spTree>
    <p:extLst>
      <p:ext uri="{BB962C8B-B14F-4D97-AF65-F5344CB8AC3E}">
        <p14:creationId xmlns:p14="http://schemas.microsoft.com/office/powerpoint/2010/main" val="1048109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but its Use is Unclear</a:t>
            </a:r>
            <a:endParaRPr lang="en-US" dirty="0"/>
          </a:p>
        </p:txBody>
      </p:sp>
      <p:sp>
        <p:nvSpPr>
          <p:cNvPr id="3" name="Content Placeholder 2"/>
          <p:cNvSpPr>
            <a:spLocks noGrp="1"/>
          </p:cNvSpPr>
          <p:nvPr>
            <p:ph idx="1"/>
          </p:nvPr>
        </p:nvSpPr>
        <p:spPr/>
        <p:txBody>
          <a:bodyPr/>
          <a:lstStyle/>
          <a:p>
            <a:r>
              <a:rPr lang="en-US" dirty="0" smtClean="0"/>
              <a:t>There is no Software collection type.</a:t>
            </a:r>
          </a:p>
          <a:p>
            <a:r>
              <a:rPr lang="en-US" dirty="0" smtClean="0"/>
              <a:t>What types of software products do policies allow?</a:t>
            </a:r>
          </a:p>
          <a:p>
            <a:pPr lvl="1"/>
            <a:r>
              <a:rPr lang="en-US" dirty="0" smtClean="0"/>
              <a:t>The </a:t>
            </a:r>
            <a:r>
              <a:rPr lang="en-US" dirty="0"/>
              <a:t>“PDS4 Data Formats” policy </a:t>
            </a:r>
            <a:r>
              <a:rPr lang="en-US" dirty="0" smtClean="0"/>
              <a:t>could </a:t>
            </a:r>
            <a:r>
              <a:rPr lang="en-US" dirty="0"/>
              <a:t>be interpreted to mean only source code (flat* UTF-8 text) is allowed.</a:t>
            </a:r>
          </a:p>
          <a:p>
            <a:pPr lvl="1"/>
            <a:r>
              <a:rPr lang="en-US" dirty="0" err="1"/>
              <a:t>Software_Binary</a:t>
            </a:r>
            <a:r>
              <a:rPr lang="en-US" dirty="0"/>
              <a:t> doesn’t </a:t>
            </a:r>
            <a:r>
              <a:rPr lang="en-US" dirty="0" smtClean="0"/>
              <a:t>fit without changes in the allowed supplemental formats.</a:t>
            </a:r>
            <a:endParaRPr lang="en-US" dirty="0"/>
          </a:p>
          <a:p>
            <a:endParaRPr lang="en-US"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12</a:t>
            </a:fld>
            <a:endParaRPr lang="en-US"/>
          </a:p>
        </p:txBody>
      </p:sp>
    </p:spTree>
    <p:extLst>
      <p:ext uri="{BB962C8B-B14F-4D97-AF65-F5344CB8AC3E}">
        <p14:creationId xmlns:p14="http://schemas.microsoft.com/office/powerpoint/2010/main" val="182284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smtClean="0"/>
              <a:t>Too </a:t>
            </a:r>
            <a:r>
              <a:rPr lang="en-US" sz="4400" dirty="0"/>
              <a:t>m</a:t>
            </a:r>
            <a:r>
              <a:rPr lang="en-US" sz="4400" dirty="0" smtClean="0"/>
              <a:t>uch </a:t>
            </a:r>
            <a:r>
              <a:rPr lang="en-US" sz="4400" dirty="0"/>
              <a:t>is </a:t>
            </a:r>
            <a:r>
              <a:rPr lang="en-US" sz="4400" dirty="0" smtClean="0"/>
              <a:t>left </a:t>
            </a:r>
            <a:r>
              <a:rPr lang="en-US" sz="4400" dirty="0"/>
              <a:t>to </a:t>
            </a:r>
            <a:r>
              <a:rPr lang="en-US" sz="4400" dirty="0" smtClean="0"/>
              <a:t>interpretation</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13</a:t>
            </a:fld>
            <a:endParaRPr lang="en-US"/>
          </a:p>
        </p:txBody>
      </p:sp>
    </p:spTree>
    <p:extLst>
      <p:ext uri="{BB962C8B-B14F-4D97-AF65-F5344CB8AC3E}">
        <p14:creationId xmlns:p14="http://schemas.microsoft.com/office/powerpoint/2010/main" val="3935453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is the PDS position on software today</a:t>
            </a:r>
            <a:r>
              <a:rPr lang="en-US" dirty="0" smtClean="0"/>
              <a:t>?</a:t>
            </a:r>
          </a:p>
          <a:p>
            <a:pPr marL="457200" lvl="1" indent="0">
              <a:buNone/>
            </a:pPr>
            <a:r>
              <a:rPr lang="en-US" dirty="0"/>
              <a:t>a</a:t>
            </a:r>
            <a:r>
              <a:rPr lang="en-US" dirty="0" smtClean="0"/>
              <a:t>nd how do we align with NASA’s 2014 policy</a:t>
            </a:r>
            <a:endParaRPr lang="en-US" dirty="0" smtClean="0"/>
          </a:p>
          <a:p>
            <a:endParaRPr lang="en-US" dirty="0" smtClean="0"/>
          </a:p>
          <a:p>
            <a:r>
              <a:rPr lang="en-US" dirty="0" smtClean="0"/>
              <a:t>We </a:t>
            </a:r>
            <a:r>
              <a:rPr lang="en-US" dirty="0" smtClean="0"/>
              <a:t>need to state that position as a formal policy</a:t>
            </a:r>
            <a:r>
              <a:rPr lang="en-US" dirty="0" smtClean="0"/>
              <a:t>.</a:t>
            </a:r>
          </a:p>
          <a:p>
            <a:pPr marL="0" indent="0">
              <a:buNone/>
            </a:pPr>
            <a:endParaRPr lang="en-US" dirty="0" smtClean="0"/>
          </a:p>
          <a:p>
            <a:pPr marL="0" indent="0">
              <a:buNone/>
            </a:pPr>
            <a:r>
              <a:rPr lang="en-US" dirty="0" smtClean="0"/>
              <a:t>If software is allowed we need to:</a:t>
            </a:r>
          </a:p>
          <a:p>
            <a:pPr lvl="1"/>
            <a:r>
              <a:rPr lang="en-US" dirty="0" smtClean="0"/>
              <a:t>Add collection type of “software”</a:t>
            </a:r>
          </a:p>
          <a:p>
            <a:pPr lvl="1"/>
            <a:r>
              <a:rPr lang="en-US" dirty="0" smtClean="0"/>
              <a:t>Define what must be in a software collection</a:t>
            </a:r>
          </a:p>
          <a:p>
            <a:pPr lvl="1"/>
            <a:r>
              <a:rPr lang="en-US" dirty="0" smtClean="0"/>
              <a:t>Define allowable binary software “formats”</a:t>
            </a:r>
          </a:p>
          <a:p>
            <a:pPr lvl="1"/>
            <a:r>
              <a:rPr lang="en-US" dirty="0" smtClean="0"/>
              <a:t>Address reproducibility requirements</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14</a:t>
            </a:fld>
            <a:endParaRPr lang="en-US"/>
          </a:p>
        </p:txBody>
      </p:sp>
    </p:spTree>
    <p:extLst>
      <p:ext uri="{BB962C8B-B14F-4D97-AF65-F5344CB8AC3E}">
        <p14:creationId xmlns:p14="http://schemas.microsoft.com/office/powerpoint/2010/main" val="2373557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Material</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15</a:t>
            </a:fld>
            <a:endParaRPr lang="en-US"/>
          </a:p>
        </p:txBody>
      </p:sp>
    </p:spTree>
    <p:extLst>
      <p:ext uri="{BB962C8B-B14F-4D97-AF65-F5344CB8AC3E}">
        <p14:creationId xmlns:p14="http://schemas.microsoft.com/office/powerpoint/2010/main" val="3675368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does “archiving software” mean</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dirty="0"/>
              <a:t>“Assuming that the context is the PDS, then "archiving software" could mean that software is classified and archived as provenance information for science digital objects</a:t>
            </a:r>
            <a:r>
              <a:rPr lang="en-US" dirty="0" smtClean="0"/>
              <a:t>.” (Steve Hughes)</a:t>
            </a:r>
          </a:p>
          <a:p>
            <a:endParaRPr lang="en-US" dirty="0" smtClean="0"/>
          </a:p>
          <a:p>
            <a:pPr marL="0" indent="0">
              <a:buNone/>
            </a:pPr>
            <a:r>
              <a:rPr lang="en-US" dirty="0" smtClean="0"/>
              <a:t>Should the provenance scope be</a:t>
            </a:r>
          </a:p>
          <a:p>
            <a:pPr marL="914400" lvl="1" indent="-457200">
              <a:buFont typeface="+mj-lt"/>
              <a:buAutoNum type="arabicPeriod"/>
            </a:pPr>
            <a:r>
              <a:rPr lang="en-US" dirty="0" smtClean="0"/>
              <a:t>Describe how the digital object (software) was produced. </a:t>
            </a:r>
            <a:br>
              <a:rPr lang="en-US" dirty="0" smtClean="0"/>
            </a:br>
            <a:r>
              <a:rPr lang="en-US" dirty="0" smtClean="0"/>
              <a:t>(We have </a:t>
            </a:r>
            <a:r>
              <a:rPr lang="en-US" dirty="0" err="1" smtClean="0"/>
              <a:t>Product_Software</a:t>
            </a:r>
            <a:r>
              <a:rPr lang="en-US" dirty="0" smtClean="0"/>
              <a:t> in PDS4 that can do this)</a:t>
            </a:r>
          </a:p>
          <a:p>
            <a:pPr marL="914400" lvl="1" indent="-457200">
              <a:buFont typeface="+mj-lt"/>
              <a:buAutoNum type="arabicPeriod"/>
            </a:pPr>
            <a:r>
              <a:rPr lang="en-US" dirty="0" smtClean="0"/>
              <a:t>Software as documentation for science digital objects (data)</a:t>
            </a:r>
          </a:p>
          <a:p>
            <a:pPr marL="914400" lvl="1" indent="-457200">
              <a:buFont typeface="+mj-lt"/>
              <a:buAutoNum type="arabicPeriod"/>
            </a:pPr>
            <a:r>
              <a:rPr lang="en-US" dirty="0" smtClean="0"/>
              <a:t>Sufficient information for </a:t>
            </a:r>
            <a:r>
              <a:rPr lang="en-US" dirty="0"/>
              <a:t>the digital object </a:t>
            </a:r>
            <a:r>
              <a:rPr lang="en-US" dirty="0" smtClean="0"/>
              <a:t>(software) to </a:t>
            </a:r>
            <a:r>
              <a:rPr lang="en-US" dirty="0"/>
              <a:t>be </a:t>
            </a:r>
            <a:r>
              <a:rPr lang="en-US" dirty="0" smtClean="0"/>
              <a:t>reproduced (run and used).</a:t>
            </a:r>
          </a:p>
          <a:p>
            <a:pPr lvl="1"/>
            <a:endParaRPr lang="en-US" dirty="0"/>
          </a:p>
          <a:p>
            <a:pPr marL="457200" lvl="1" indent="0" algn="ctr">
              <a:buNone/>
            </a:pPr>
            <a:r>
              <a:rPr lang="en-US" sz="3600" dirty="0"/>
              <a:t>Reproducibility is a big question.</a:t>
            </a:r>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16</a:t>
            </a:fld>
            <a:endParaRPr lang="en-US"/>
          </a:p>
        </p:txBody>
      </p:sp>
    </p:spTree>
    <p:extLst>
      <p:ext uri="{BB962C8B-B14F-4D97-AF65-F5344CB8AC3E}">
        <p14:creationId xmlns:p14="http://schemas.microsoft.com/office/powerpoint/2010/main" val="3872218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little History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Management did consider archiving software in 2010. The results were:</a:t>
            </a:r>
          </a:p>
          <a:p>
            <a:endParaRPr lang="en-US" dirty="0"/>
          </a:p>
          <a:p>
            <a:pPr marL="0" indent="0">
              <a:buNone/>
            </a:pPr>
            <a:r>
              <a:rPr lang="en-US" b="1" dirty="0"/>
              <a:t>MC voted 8-0-1 that PDS has no requirement to </a:t>
            </a:r>
            <a:r>
              <a:rPr lang="en-US" b="1" dirty="0" smtClean="0"/>
              <a:t>archive </a:t>
            </a:r>
            <a:r>
              <a:rPr lang="en-US" b="1" dirty="0"/>
              <a:t>software</a:t>
            </a:r>
            <a:r>
              <a:rPr lang="en-US" b="1" dirty="0" smtClean="0"/>
              <a:t>.</a:t>
            </a:r>
          </a:p>
          <a:p>
            <a:pPr marL="0" indent="0">
              <a:buNone/>
            </a:pPr>
            <a:endParaRPr lang="en-US" b="1" dirty="0" smtClean="0"/>
          </a:p>
          <a:p>
            <a:pPr marL="0" indent="0">
              <a:buNone/>
            </a:pPr>
            <a:r>
              <a:rPr lang="en-US" dirty="0" smtClean="0"/>
              <a:t>Minutes from the meeting indicate that the intent was to postpone those </a:t>
            </a:r>
            <a:r>
              <a:rPr lang="en-US" dirty="0"/>
              <a:t>branches of the PDS 2010 development </a:t>
            </a:r>
            <a:r>
              <a:rPr lang="en-US" dirty="0" smtClean="0"/>
              <a:t>related to software archiving.</a:t>
            </a:r>
            <a:endParaRPr lang="en-US" b="1"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2</a:t>
            </a:fld>
            <a:endParaRPr lang="en-US"/>
          </a:p>
        </p:txBody>
      </p:sp>
    </p:spTree>
    <p:extLst>
      <p:ext uri="{BB962C8B-B14F-4D97-AF65-F5344CB8AC3E}">
        <p14:creationId xmlns:p14="http://schemas.microsoft.com/office/powerpoint/2010/main" val="182605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SAWG</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3000" dirty="0" smtClean="0"/>
              <a:t>The SAWG was formed </a:t>
            </a:r>
            <a:br>
              <a:rPr lang="en-US" sz="3000" dirty="0" smtClean="0"/>
            </a:br>
            <a:r>
              <a:rPr lang="en-US" sz="3000" dirty="0" smtClean="0"/>
              <a:t>to take a new look at software archiving </a:t>
            </a:r>
            <a:br>
              <a:rPr lang="en-US" sz="3000" dirty="0" smtClean="0"/>
            </a:br>
            <a:r>
              <a:rPr lang="en-US" sz="3000" dirty="0" smtClean="0"/>
              <a:t>and what it means to PDS.</a:t>
            </a:r>
          </a:p>
          <a:p>
            <a:pPr marL="0" indent="0">
              <a:buNone/>
            </a:pPr>
            <a:endParaRPr lang="en-US" dirty="0" smtClean="0"/>
          </a:p>
          <a:p>
            <a:r>
              <a:rPr lang="en-US" dirty="0" smtClean="0"/>
              <a:t>Working group kick-off: Jan. 20, 2016 (telecon)</a:t>
            </a:r>
          </a:p>
          <a:p>
            <a:endParaRPr lang="en-US" dirty="0"/>
          </a:p>
          <a:p>
            <a:pPr marL="0" indent="0" algn="ctr">
              <a:buNone/>
            </a:pPr>
            <a:r>
              <a:rPr lang="en-US" sz="2800" dirty="0"/>
              <a:t>“Lots of enthusiastic ideas flying around.” </a:t>
            </a:r>
            <a:r>
              <a:rPr lang="en-US" sz="2800" dirty="0" smtClean="0"/>
              <a:t/>
            </a:r>
            <a:br>
              <a:rPr lang="en-US" sz="2800" dirty="0" smtClean="0"/>
            </a:br>
            <a:r>
              <a:rPr lang="en-US" sz="2800" dirty="0" smtClean="0"/>
              <a:t>(</a:t>
            </a:r>
            <a:r>
              <a:rPr lang="en-US" sz="2800" dirty="0"/>
              <a:t>T. Stein)</a:t>
            </a:r>
          </a:p>
          <a:p>
            <a:endParaRPr lang="en-US" dirty="0"/>
          </a:p>
        </p:txBody>
      </p:sp>
      <p:sp>
        <p:nvSpPr>
          <p:cNvPr id="6" name="Footer Placeholder 5"/>
          <p:cNvSpPr>
            <a:spLocks noGrp="1"/>
          </p:cNvSpPr>
          <p:nvPr>
            <p:ph type="ftr" sz="quarter" idx="11"/>
          </p:nvPr>
        </p:nvSpPr>
        <p:spPr/>
        <p:txBody>
          <a:bodyPr/>
          <a:lstStyle/>
          <a:p>
            <a:r>
              <a:rPr lang="en-US" smtClean="0"/>
              <a:t>PDS M/C Meeting - 2016 Feb 04-05</a:t>
            </a:r>
            <a:endParaRPr lang="en-US"/>
          </a:p>
        </p:txBody>
      </p:sp>
      <p:sp>
        <p:nvSpPr>
          <p:cNvPr id="7" name="Slide Number Placeholder 6"/>
          <p:cNvSpPr>
            <a:spLocks noGrp="1"/>
          </p:cNvSpPr>
          <p:nvPr>
            <p:ph type="sldNum" sz="quarter" idx="12"/>
          </p:nvPr>
        </p:nvSpPr>
        <p:spPr/>
        <p:txBody>
          <a:bodyPr/>
          <a:lstStyle/>
          <a:p>
            <a:fld id="{FC8E5E3A-157C-4439-8BA8-49F18DAB5575}" type="slidenum">
              <a:rPr lang="en-US" smtClean="0"/>
              <a:t>3</a:t>
            </a:fld>
            <a:endParaRPr lang="en-US"/>
          </a:p>
        </p:txBody>
      </p:sp>
    </p:spTree>
    <p:extLst>
      <p:ext uri="{BB962C8B-B14F-4D97-AF65-F5344CB8AC3E}">
        <p14:creationId xmlns:p14="http://schemas.microsoft.com/office/powerpoint/2010/main" val="1045962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Different Perspectives</a:t>
            </a:r>
            <a:endParaRPr lang="en-US" dirty="0"/>
          </a:p>
        </p:txBody>
      </p:sp>
      <p:sp>
        <p:nvSpPr>
          <p:cNvPr id="3" name="Content Placeholder 2"/>
          <p:cNvSpPr>
            <a:spLocks noGrp="1"/>
          </p:cNvSpPr>
          <p:nvPr>
            <p:ph idx="1"/>
          </p:nvPr>
        </p:nvSpPr>
        <p:spPr/>
        <p:txBody>
          <a:bodyPr/>
          <a:lstStyle/>
          <a:p>
            <a:pPr marL="0" indent="0">
              <a:buNone/>
            </a:pPr>
            <a:r>
              <a:rPr lang="en-US" dirty="0" smtClean="0"/>
              <a:t>Some concerns</a:t>
            </a:r>
          </a:p>
          <a:p>
            <a:pPr lvl="1"/>
            <a:r>
              <a:rPr lang="en-US" dirty="0" smtClean="0"/>
              <a:t>About potential cost.</a:t>
            </a:r>
          </a:p>
          <a:p>
            <a:pPr lvl="1"/>
            <a:r>
              <a:rPr lang="en-US" dirty="0" smtClean="0"/>
              <a:t>How to create an effective software archive.</a:t>
            </a:r>
          </a:p>
          <a:p>
            <a:pPr lvl="1"/>
            <a:r>
              <a:rPr lang="en-US" dirty="0" smtClean="0"/>
              <a:t>Provenance</a:t>
            </a:r>
          </a:p>
          <a:p>
            <a:pPr lvl="1"/>
            <a:r>
              <a:rPr lang="en-US" dirty="0" smtClean="0"/>
              <a:t>Reproducibility</a:t>
            </a:r>
          </a:p>
          <a:p>
            <a:pPr lvl="1"/>
            <a:r>
              <a:rPr lang="en-US" dirty="0" smtClean="0"/>
              <a:t>Impact on other PDS tasks</a:t>
            </a:r>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4</a:t>
            </a:fld>
            <a:endParaRPr lang="en-US"/>
          </a:p>
        </p:txBody>
      </p:sp>
    </p:spTree>
    <p:extLst>
      <p:ext uri="{BB962C8B-B14F-4D97-AF65-F5344CB8AC3E}">
        <p14:creationId xmlns:p14="http://schemas.microsoft.com/office/powerpoint/2010/main" val="1134538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Questions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000" dirty="0" smtClean="0"/>
              <a:t>What </a:t>
            </a:r>
            <a:r>
              <a:rPr lang="en-US" sz="2000" dirty="0"/>
              <a:t>is the driver for archiving software in PDS?</a:t>
            </a:r>
          </a:p>
          <a:p>
            <a:pPr marL="514350" indent="-514350">
              <a:buFont typeface="+mj-lt"/>
              <a:buAutoNum type="arabicPeriod"/>
            </a:pPr>
            <a:r>
              <a:rPr lang="en-US" sz="2000" dirty="0" smtClean="0"/>
              <a:t>What </a:t>
            </a:r>
            <a:r>
              <a:rPr lang="en-US" sz="2000" dirty="0"/>
              <a:t>does “archiving software” mean?</a:t>
            </a:r>
          </a:p>
          <a:p>
            <a:pPr marL="514350" indent="-514350">
              <a:buFont typeface="+mj-lt"/>
              <a:buAutoNum type="arabicPeriod"/>
            </a:pPr>
            <a:r>
              <a:rPr lang="en-US" sz="2000" dirty="0" smtClean="0"/>
              <a:t>What </a:t>
            </a:r>
            <a:r>
              <a:rPr lang="en-US" sz="2000" dirty="0"/>
              <a:t>support commitment do we expect PDS to give?</a:t>
            </a:r>
          </a:p>
          <a:p>
            <a:endParaRPr lang="en-US" sz="2000" dirty="0"/>
          </a:p>
        </p:txBody>
      </p:sp>
      <p:sp>
        <p:nvSpPr>
          <p:cNvPr id="5" name="Footer Placeholder 4"/>
          <p:cNvSpPr>
            <a:spLocks noGrp="1"/>
          </p:cNvSpPr>
          <p:nvPr>
            <p:ph type="ftr" sz="quarter" idx="11"/>
          </p:nvPr>
        </p:nvSpPr>
        <p:spPr/>
        <p:txBody>
          <a:bodyPr/>
          <a:lstStyle/>
          <a:p>
            <a:r>
              <a:rPr lang="en-US" smtClean="0"/>
              <a:t>PDS M/C Meeting - 2016 Feb 04-05</a:t>
            </a:r>
            <a:endParaRPr lang="en-US"/>
          </a:p>
        </p:txBody>
      </p:sp>
      <p:sp>
        <p:nvSpPr>
          <p:cNvPr id="6" name="Slide Number Placeholder 5"/>
          <p:cNvSpPr>
            <a:spLocks noGrp="1"/>
          </p:cNvSpPr>
          <p:nvPr>
            <p:ph type="sldNum" sz="quarter" idx="12"/>
          </p:nvPr>
        </p:nvSpPr>
        <p:spPr/>
        <p:txBody>
          <a:bodyPr/>
          <a:lstStyle/>
          <a:p>
            <a:fld id="{FC8E5E3A-157C-4439-8BA8-49F18DAB5575}" type="slidenum">
              <a:rPr lang="en-US" smtClean="0"/>
              <a:t>5</a:t>
            </a:fld>
            <a:endParaRPr lang="en-US"/>
          </a:p>
        </p:txBody>
      </p:sp>
    </p:spTree>
    <p:extLst>
      <p:ext uri="{BB962C8B-B14F-4D97-AF65-F5344CB8AC3E}">
        <p14:creationId xmlns:p14="http://schemas.microsoft.com/office/powerpoint/2010/main" val="1692055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driver?</a:t>
            </a:r>
            <a:endParaRPr lang="en-US" dirty="0"/>
          </a:p>
        </p:txBody>
      </p:sp>
      <p:sp>
        <p:nvSpPr>
          <p:cNvPr id="3" name="Content Placeholder 2"/>
          <p:cNvSpPr>
            <a:spLocks noGrp="1"/>
          </p:cNvSpPr>
          <p:nvPr>
            <p:ph idx="1"/>
          </p:nvPr>
        </p:nvSpPr>
        <p:spPr/>
        <p:txBody>
          <a:bodyPr>
            <a:normAutofit/>
          </a:bodyPr>
          <a:lstStyle/>
          <a:p>
            <a:r>
              <a:rPr lang="en-US" sz="2000" dirty="0" smtClean="0"/>
              <a:t>Publically funded software exists and should be preserved.</a:t>
            </a:r>
          </a:p>
          <a:p>
            <a:pPr marL="457200" lvl="1" indent="0">
              <a:buNone/>
            </a:pPr>
            <a:r>
              <a:rPr lang="en-US" sz="1600" dirty="0" smtClean="0"/>
              <a:t>“there </a:t>
            </a:r>
            <a:r>
              <a:rPr lang="en-US" sz="1600" dirty="0"/>
              <a:t>are some wonderful software tools out there that many people have dedicated a huge portion of their lives to.  There is a strong desire to have that work preserved.  The work cost the public lots of money and no one wants to see their work lost</a:t>
            </a:r>
            <a:r>
              <a:rPr lang="en-US" sz="1600" dirty="0" smtClean="0"/>
              <a:t>.” (Eric Palmer)</a:t>
            </a:r>
          </a:p>
          <a:p>
            <a:r>
              <a:rPr lang="en-US" dirty="0" smtClean="0"/>
              <a:t>NASA and OMB consider some software to be research data.</a:t>
            </a:r>
            <a:endParaRPr lang="en-US"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6</a:t>
            </a:fld>
            <a:endParaRPr lang="en-US"/>
          </a:p>
        </p:txBody>
      </p:sp>
    </p:spTree>
    <p:extLst>
      <p:ext uri="{BB962C8B-B14F-4D97-AF65-F5344CB8AC3E}">
        <p14:creationId xmlns:p14="http://schemas.microsoft.com/office/powerpoint/2010/main" val="2994343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OMB and NASA </a:t>
            </a:r>
            <a:r>
              <a:rPr lang="en-US" dirty="0"/>
              <a:t>V</a:t>
            </a:r>
            <a:r>
              <a:rPr lang="en-US" dirty="0" smtClean="0"/>
              <a:t>iew Some Software as Data</a:t>
            </a:r>
            <a:endParaRPr lang="en-US" dirty="0"/>
          </a:p>
        </p:txBody>
      </p:sp>
      <p:sp>
        <p:nvSpPr>
          <p:cNvPr id="3" name="Content Placeholder 2"/>
          <p:cNvSpPr>
            <a:spLocks noGrp="1"/>
          </p:cNvSpPr>
          <p:nvPr>
            <p:ph idx="1"/>
          </p:nvPr>
        </p:nvSpPr>
        <p:spPr/>
        <p:txBody>
          <a:bodyPr>
            <a:noAutofit/>
          </a:bodyPr>
          <a:lstStyle/>
          <a:p>
            <a:r>
              <a:rPr lang="en-US" sz="1400" dirty="0" smtClean="0"/>
              <a:t>According to OMB </a:t>
            </a:r>
            <a:r>
              <a:rPr lang="en-US" sz="1400" dirty="0"/>
              <a:t>C</a:t>
            </a:r>
            <a:r>
              <a:rPr lang="en-US" sz="1400" dirty="0" smtClean="0"/>
              <a:t>ircular a-100 (revise 11/19/93) </a:t>
            </a:r>
            <a:br>
              <a:rPr lang="en-US" sz="1400" dirty="0" smtClean="0"/>
            </a:br>
            <a:r>
              <a:rPr lang="en-US" sz="900" dirty="0"/>
              <a:t>https://www.whitehouse.gov/omb/circulars_a110/</a:t>
            </a:r>
          </a:p>
          <a:p>
            <a:pPr marL="457200" lvl="1" indent="0">
              <a:buNone/>
            </a:pPr>
            <a:r>
              <a:rPr lang="en-US" sz="1200" i="1" dirty="0" smtClean="0"/>
              <a:t>Research data</a:t>
            </a:r>
            <a:r>
              <a:rPr lang="en-US" sz="1200" dirty="0" smtClean="0"/>
              <a:t> is defined as the recorded factual material commonly accepted in the scientific community as necessary to validate research findings, </a:t>
            </a:r>
            <a:r>
              <a:rPr lang="en-US" sz="1000" dirty="0"/>
              <a:t>but not any of the following: preliminary analyses, drafts of scientific papers, plans for future research, peer reviews, or communications with colleagues. This "recorded" material excludes physical objects (e.g., laboratory samples).</a:t>
            </a:r>
          </a:p>
          <a:p>
            <a:r>
              <a:rPr lang="en-US" sz="1400" dirty="0" smtClean="0"/>
              <a:t>According to NASA Plan: Increasing Access to the Results of Scientific Research (November 21, 2014) </a:t>
            </a:r>
            <a:br>
              <a:rPr lang="en-US" sz="1400" dirty="0" smtClean="0"/>
            </a:br>
            <a:r>
              <a:rPr lang="en-US" sz="900" dirty="0"/>
              <a:t>http://science.nasa.gov/media/medialibrary/2014/12/05/NASA_Plan_for_increasing_access_to_results_of_federally_funded_research.pdf</a:t>
            </a:r>
            <a:endParaRPr lang="en-US" sz="1400" dirty="0" smtClean="0"/>
          </a:p>
          <a:p>
            <a:pPr marL="457200" lvl="1" indent="0">
              <a:buNone/>
            </a:pPr>
            <a:r>
              <a:rPr lang="en-US" sz="1200" dirty="0" smtClean="0"/>
              <a:t>Data are understood to include not only the recorded technical information, but also metadata (describing the data), descriptions of the software required to read and use the data, associated software documentation, and associated data (e.g. calibrations)</a:t>
            </a:r>
          </a:p>
          <a:p>
            <a:r>
              <a:rPr lang="en-US" sz="1400" dirty="0"/>
              <a:t>NASA PDART 2015 Announcement - Requires preserving software in NASA’s </a:t>
            </a:r>
            <a:r>
              <a:rPr lang="en-US" sz="1400" dirty="0" err="1"/>
              <a:t>Github</a:t>
            </a:r>
            <a:r>
              <a:rPr lang="en-US" sz="1400" dirty="0" smtClean="0"/>
              <a:t>.</a:t>
            </a:r>
            <a:endParaRPr lang="en-US" sz="1400"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7</a:t>
            </a:fld>
            <a:endParaRPr lang="en-US"/>
          </a:p>
        </p:txBody>
      </p:sp>
    </p:spTree>
    <p:extLst>
      <p:ext uri="{BB962C8B-B14F-4D97-AF65-F5344CB8AC3E}">
        <p14:creationId xmlns:p14="http://schemas.microsoft.com/office/powerpoint/2010/main" val="3618936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This Change The Requirements on PDS?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NASA and PDART have set new expectations.</a:t>
            </a:r>
          </a:p>
          <a:p>
            <a:r>
              <a:rPr lang="en-US" dirty="0" smtClean="0"/>
              <a:t>Depends on how we define “data”</a:t>
            </a:r>
          </a:p>
          <a:p>
            <a:endParaRPr lang="en-US" dirty="0" smtClean="0"/>
          </a:p>
          <a:p>
            <a:pPr marL="457200" lvl="1" indent="0">
              <a:buNone/>
            </a:pPr>
            <a:r>
              <a:rPr lang="en-US" sz="2600" dirty="0" smtClean="0"/>
              <a:t>Does "data</a:t>
            </a:r>
            <a:r>
              <a:rPr lang="en-US" sz="2600" dirty="0"/>
              <a:t>" in "Planetary Data System" </a:t>
            </a:r>
            <a:r>
              <a:rPr lang="en-US" sz="2600" dirty="0" smtClean="0"/>
              <a:t>refer </a:t>
            </a:r>
            <a:r>
              <a:rPr lang="en-US" sz="2600" dirty="0"/>
              <a:t>only to "observational data" or to all "research data" (per the OMB </a:t>
            </a:r>
            <a:r>
              <a:rPr lang="en-US" sz="2600" dirty="0" smtClean="0"/>
              <a:t>and NASA definition)?</a:t>
            </a:r>
          </a:p>
          <a:p>
            <a:endParaRPr lang="en-US" dirty="0" smtClean="0"/>
          </a:p>
          <a:p>
            <a:r>
              <a:rPr lang="en-US" dirty="0" smtClean="0"/>
              <a:t>Or is software a form of documentation?</a:t>
            </a:r>
          </a:p>
          <a:p>
            <a:endParaRPr lang="en-US" dirty="0"/>
          </a:p>
          <a:p>
            <a:pPr marL="457200" lvl="1" indent="0" algn="r">
              <a:buNone/>
            </a:pPr>
            <a:r>
              <a:rPr lang="en-US" sz="2300" dirty="0" smtClean="0"/>
              <a:t>Let’s look at existing requirements</a:t>
            </a:r>
            <a:endParaRPr lang="en-US" sz="2300"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8</a:t>
            </a:fld>
            <a:endParaRPr lang="en-US"/>
          </a:p>
        </p:txBody>
      </p:sp>
    </p:spTree>
    <p:extLst>
      <p:ext uri="{BB962C8B-B14F-4D97-AF65-F5344CB8AC3E}">
        <p14:creationId xmlns:p14="http://schemas.microsoft.com/office/powerpoint/2010/main" val="3584035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PDS4 Level 1-3 Requirements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3200" dirty="0" smtClean="0"/>
              <a:t>1.4 </a:t>
            </a:r>
            <a:r>
              <a:rPr lang="en-US" sz="3200" dirty="0"/>
              <a:t>Archiving Standards: PDS will have archiving standards for planetary science data</a:t>
            </a:r>
            <a:r>
              <a:rPr lang="en-US" sz="3200" dirty="0" smtClean="0"/>
              <a:t>.</a:t>
            </a:r>
          </a:p>
          <a:p>
            <a:pPr marL="0" indent="0">
              <a:buNone/>
            </a:pPr>
            <a:endParaRPr lang="en-US" sz="2000" dirty="0" smtClean="0"/>
          </a:p>
          <a:p>
            <a:pPr marL="0" indent="0">
              <a:buNone/>
            </a:pPr>
            <a:r>
              <a:rPr lang="en-US" sz="2000" dirty="0" smtClean="0"/>
              <a:t>There are also support requirements that are software related:</a:t>
            </a:r>
          </a:p>
          <a:p>
            <a:pPr marL="0" indent="0">
              <a:buNone/>
            </a:pPr>
            <a:r>
              <a:rPr lang="en-US" sz="1600" dirty="0"/>
              <a:t>3.3.2 PDS will provide a capability for opening and inspecting the </a:t>
            </a:r>
            <a:r>
              <a:rPr lang="en-US" sz="1600" dirty="0" smtClean="0"/>
              <a:t>contents </a:t>
            </a:r>
            <a:r>
              <a:rPr lang="en-US" sz="1600" dirty="0"/>
              <a:t>(</a:t>
            </a:r>
            <a:r>
              <a:rPr lang="en-US" sz="1600" dirty="0" err="1"/>
              <a:t>e.g.label</a:t>
            </a:r>
            <a:r>
              <a:rPr lang="en-US" sz="1600" dirty="0"/>
              <a:t>, objects, groups) of any PDS compliant </a:t>
            </a:r>
            <a:r>
              <a:rPr lang="en-US" sz="1600" dirty="0" smtClean="0"/>
              <a:t>archival product</a:t>
            </a:r>
          </a:p>
          <a:p>
            <a:pPr marL="0" indent="0">
              <a:buNone/>
            </a:pPr>
            <a:r>
              <a:rPr lang="en-US" sz="1600" dirty="0"/>
              <a:t>3.3.3 PDS will provide tools for translating archival products </a:t>
            </a:r>
            <a:br>
              <a:rPr lang="en-US" sz="1600" dirty="0"/>
            </a:br>
            <a:r>
              <a:rPr lang="en-US" sz="1600" dirty="0"/>
              <a:t>    between selected </a:t>
            </a:r>
            <a:r>
              <a:rPr lang="en-US" sz="1600" dirty="0" smtClean="0"/>
              <a:t>formats</a:t>
            </a:r>
          </a:p>
          <a:p>
            <a:pPr marL="0" indent="0">
              <a:buNone/>
            </a:pPr>
            <a:r>
              <a:rPr lang="en-US" sz="1600" dirty="0"/>
              <a:t>3.3.4 PDS will provide tools for translating archival products </a:t>
            </a:r>
            <a:br>
              <a:rPr lang="en-US" sz="1600" dirty="0"/>
            </a:br>
            <a:r>
              <a:rPr lang="en-US" sz="1600" dirty="0"/>
              <a:t>    between selected coordinate </a:t>
            </a:r>
            <a:r>
              <a:rPr lang="en-US" sz="1600" dirty="0" smtClean="0"/>
              <a:t>systems</a:t>
            </a:r>
          </a:p>
          <a:p>
            <a:pPr marL="0" indent="0">
              <a:buNone/>
            </a:pPr>
            <a:r>
              <a:rPr lang="en-US" sz="1400" dirty="0"/>
              <a:t>3.3.5 PDS will provide tools for visualizing selected archival </a:t>
            </a:r>
            <a:br>
              <a:rPr lang="en-US" sz="1400" dirty="0"/>
            </a:br>
            <a:r>
              <a:rPr lang="en-US" sz="1400" dirty="0"/>
              <a:t>    </a:t>
            </a:r>
            <a:r>
              <a:rPr lang="en-US" sz="1400" dirty="0" smtClean="0"/>
              <a:t>products</a:t>
            </a:r>
          </a:p>
          <a:p>
            <a:pPr marL="0" indent="0">
              <a:buNone/>
            </a:pPr>
            <a:r>
              <a:rPr lang="en-US" sz="1400" dirty="0"/>
              <a:t>4.2.1 PDS will define and maintain a set of usability requirements </a:t>
            </a:r>
            <a:br>
              <a:rPr lang="en-US" sz="1400" dirty="0"/>
            </a:br>
            <a:r>
              <a:rPr lang="en-US" sz="1400" dirty="0"/>
              <a:t>    to ensure on-going utility of the data in the archive.</a:t>
            </a:r>
            <a:endParaRPr lang="en-US" sz="1600" dirty="0"/>
          </a:p>
        </p:txBody>
      </p:sp>
      <p:sp>
        <p:nvSpPr>
          <p:cNvPr id="4" name="Footer Placeholder 3"/>
          <p:cNvSpPr>
            <a:spLocks noGrp="1"/>
          </p:cNvSpPr>
          <p:nvPr>
            <p:ph type="ftr" sz="quarter" idx="11"/>
          </p:nvPr>
        </p:nvSpPr>
        <p:spPr/>
        <p:txBody>
          <a:bodyPr/>
          <a:lstStyle/>
          <a:p>
            <a:r>
              <a:rPr lang="en-US" smtClean="0"/>
              <a:t>PDS M/C Meeting - 2016 Feb 04-05</a:t>
            </a:r>
            <a:endParaRPr lang="en-US"/>
          </a:p>
        </p:txBody>
      </p:sp>
      <p:sp>
        <p:nvSpPr>
          <p:cNvPr id="5" name="Slide Number Placeholder 4"/>
          <p:cNvSpPr>
            <a:spLocks noGrp="1"/>
          </p:cNvSpPr>
          <p:nvPr>
            <p:ph type="sldNum" sz="quarter" idx="12"/>
          </p:nvPr>
        </p:nvSpPr>
        <p:spPr/>
        <p:txBody>
          <a:bodyPr/>
          <a:lstStyle/>
          <a:p>
            <a:fld id="{FC8E5E3A-157C-4439-8BA8-49F18DAB5575}" type="slidenum">
              <a:rPr lang="en-US" smtClean="0"/>
              <a:t>9</a:t>
            </a:fld>
            <a:endParaRPr lang="en-US"/>
          </a:p>
        </p:txBody>
      </p:sp>
    </p:spTree>
    <p:extLst>
      <p:ext uri="{BB962C8B-B14F-4D97-AF65-F5344CB8AC3E}">
        <p14:creationId xmlns:p14="http://schemas.microsoft.com/office/powerpoint/2010/main" val="32835238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693</TotalTime>
  <Words>711</Words>
  <Application>Microsoft Office PowerPoint</Application>
  <PresentationFormat>On-screen Show (4:3)</PresentationFormat>
  <Paragraphs>126</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Tw Cen MT</vt:lpstr>
      <vt:lpstr>Circuit</vt:lpstr>
      <vt:lpstr>Software Archive Working Group (SAWG) Report</vt:lpstr>
      <vt:lpstr>A little History</vt:lpstr>
      <vt:lpstr>Formation of SAWG</vt:lpstr>
      <vt:lpstr>And Different Perspectives</vt:lpstr>
      <vt:lpstr>Preliminary Questions</vt:lpstr>
      <vt:lpstr>What is the driver?</vt:lpstr>
      <vt:lpstr>OMB and NASA View Some Software as Data</vt:lpstr>
      <vt:lpstr>Does This Change The Requirements on PDS?</vt:lpstr>
      <vt:lpstr>PDS4 Level 1-3 Requirements</vt:lpstr>
      <vt:lpstr>However….</vt:lpstr>
      <vt:lpstr>The Ability to Describe a Software Product DOES Exist in PDS4</vt:lpstr>
      <vt:lpstr>… but its Use is Unclear</vt:lpstr>
      <vt:lpstr>PowerPoint Presentation</vt:lpstr>
      <vt:lpstr>Discussion</vt:lpstr>
      <vt:lpstr>Backup Material</vt:lpstr>
      <vt:lpstr>What does “archiving software” mean?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tking</dc:creator>
  <cp:lastModifiedBy>tking</cp:lastModifiedBy>
  <cp:revision>45</cp:revision>
  <dcterms:created xsi:type="dcterms:W3CDTF">2016-01-21T21:08:45Z</dcterms:created>
  <dcterms:modified xsi:type="dcterms:W3CDTF">2016-02-03T18:57:28Z</dcterms:modified>
</cp:coreProperties>
</file>