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9" r:id="rId4"/>
    <p:sldId id="257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4182-D0DD-9945-A846-59B854EE3275}" type="datetimeFigureOut">
              <a:rPr lang="en-US" smtClean="0"/>
              <a:t>4/2/16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3346B-7296-1B4B-A6F7-89C3B39F8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8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346B-7296-1B4B-A6F7-89C3B39F8C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3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9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2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9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7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0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2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5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3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8591-3E3A-F24D-B605-011AE19EF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2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784" y="3905"/>
            <a:ext cx="6107011" cy="850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09543"/>
            <a:ext cx="8229600" cy="5016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75CFB-9C15-B242-A0F1-58CD047CD4BE}" type="datetimeFigureOut">
              <a:rPr lang="en-US" smtClean="0"/>
              <a:t>4/2/16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mfa</a:t>
            </a:r>
            <a:r>
              <a:rPr lang="en-US" dirty="0" smtClean="0"/>
              <a:t> </a:t>
            </a:r>
            <a:fld id="{3B328591-3E3A-F24D-B605-011AE19EF8A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BN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400"/>
            <a:ext cx="990785" cy="990785"/>
          </a:xfrm>
          <a:prstGeom prst="rect">
            <a:avLst/>
          </a:prstGeom>
        </p:spPr>
      </p:pic>
      <p:pic>
        <p:nvPicPr>
          <p:cNvPr id="9" name="Picture 8" descr="webglobelg.jp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753" y="-1"/>
            <a:ext cx="965385" cy="965385"/>
          </a:xfrm>
          <a:prstGeom prst="rect">
            <a:avLst/>
          </a:prstGeom>
        </p:spPr>
      </p:pic>
      <p:pic>
        <p:nvPicPr>
          <p:cNvPr id="10" name="Picture 9" descr="PSI Logo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795" y="0"/>
            <a:ext cx="923658" cy="92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Rosetta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A’Hearn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3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asteroid flybys (in 2009 and 2012) ESA’s PSA has not been able to afford peer reviews</a:t>
            </a:r>
          </a:p>
          <a:p>
            <a:r>
              <a:rPr lang="en-US" dirty="0" smtClean="0"/>
              <a:t>Data have been delivered, of various qualities, at irregular times and released by PSA except when seriously bad</a:t>
            </a:r>
          </a:p>
          <a:p>
            <a:pPr lvl="1"/>
            <a:r>
              <a:rPr lang="en-US" dirty="0" smtClean="0"/>
              <a:t>Posted at SBN as certified via release by PSA – a public archive that counts for DAPs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6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push for archiving from Project Scientist</a:t>
            </a:r>
          </a:p>
          <a:p>
            <a:r>
              <a:rPr lang="en-US" dirty="0" smtClean="0"/>
              <a:t>Extra ESA funding</a:t>
            </a:r>
          </a:p>
          <a:p>
            <a:r>
              <a:rPr lang="en-US" dirty="0" smtClean="0"/>
              <a:t>Significant increase in PSA staff</a:t>
            </a:r>
          </a:p>
          <a:p>
            <a:pPr lvl="1"/>
            <a:r>
              <a:rPr lang="en-US" dirty="0" smtClean="0"/>
              <a:t>2 full time and 2 part time working on validation for Rosetta (</a:t>
            </a:r>
            <a:r>
              <a:rPr lang="en-US" dirty="0" err="1" smtClean="0"/>
              <a:t>pt</a:t>
            </a:r>
            <a:r>
              <a:rPr lang="en-US" dirty="0" smtClean="0"/>
              <a:t> = Dave Heather &amp; </a:t>
            </a:r>
            <a:r>
              <a:rPr lang="en-US" dirty="0" err="1" smtClean="0"/>
              <a:t>Sebastien</a:t>
            </a:r>
            <a:r>
              <a:rPr lang="en-US" dirty="0" smtClean="0"/>
              <a:t> </a:t>
            </a:r>
            <a:r>
              <a:rPr lang="en-US" dirty="0" err="1" smtClean="0"/>
              <a:t>Besse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Tilden Barnes at SBN struggling to keep up with validation</a:t>
            </a:r>
          </a:p>
          <a:p>
            <a:r>
              <a:rPr lang="en-US" dirty="0" smtClean="0"/>
              <a:t>DVAL still misses many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1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at end of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being delivered more or less on schedule to PSA, and thence to SBN</a:t>
            </a:r>
          </a:p>
          <a:p>
            <a:r>
              <a:rPr lang="en-US" dirty="0" smtClean="0"/>
              <a:t>Data deliveries scheduled quarterly </a:t>
            </a:r>
          </a:p>
          <a:p>
            <a:pPr lvl="1"/>
            <a:r>
              <a:rPr lang="en-US" dirty="0" smtClean="0"/>
              <a:t>each quarter since Philae landing is a phase</a:t>
            </a:r>
          </a:p>
          <a:p>
            <a:pPr lvl="1"/>
            <a:r>
              <a:rPr lang="en-US" dirty="0" smtClean="0"/>
              <a:t>delivery six months from end of phase</a:t>
            </a:r>
          </a:p>
          <a:p>
            <a:pPr lvl="2"/>
            <a:r>
              <a:rPr lang="en-US" dirty="0" smtClean="0"/>
              <a:t>except OSIRIS 1 year from end of phase</a:t>
            </a:r>
          </a:p>
          <a:p>
            <a:r>
              <a:rPr lang="en-US" dirty="0" smtClean="0"/>
              <a:t>Variations among instruments</a:t>
            </a:r>
          </a:p>
          <a:p>
            <a:pPr lvl="1"/>
            <a:r>
              <a:rPr lang="en-US" dirty="0" smtClean="0"/>
              <a:t>Most deliver within 8 months</a:t>
            </a:r>
          </a:p>
          <a:p>
            <a:pPr lvl="1"/>
            <a:r>
              <a:rPr lang="en-US" dirty="0" smtClean="0"/>
              <a:t>LARGE variation in quality (standards)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250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C-G </a:t>
            </a:r>
            <a:r>
              <a:rPr lang="en-US" dirty="0" smtClean="0"/>
              <a:t>Peer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Reference Frame &amp; Coordinate System</a:t>
            </a:r>
          </a:p>
          <a:p>
            <a:pPr lvl="1"/>
            <a:r>
              <a:rPr lang="en-US" dirty="0" smtClean="0"/>
              <a:t>Reviewed June 2015, Released September 2015</a:t>
            </a:r>
            <a:endParaRPr lang="en-US" dirty="0" smtClean="0"/>
          </a:p>
          <a:p>
            <a:r>
              <a:rPr lang="en-US" dirty="0" smtClean="0"/>
              <a:t>Shape </a:t>
            </a:r>
            <a:r>
              <a:rPr lang="en-US" dirty="0" smtClean="0"/>
              <a:t>Model dataset assembled by SBN!!!</a:t>
            </a:r>
          </a:p>
          <a:p>
            <a:pPr lvl="1"/>
            <a:r>
              <a:rPr lang="en-US" dirty="0" smtClean="0"/>
              <a:t>diverse shape model providers (LAM, LAM-PSI, DLR, ESA)</a:t>
            </a:r>
          </a:p>
          <a:p>
            <a:pPr lvl="1"/>
            <a:r>
              <a:rPr lang="en-US" dirty="0" smtClean="0"/>
              <a:t>primary science provider (LAM) preferred to deal with SBN than PSA</a:t>
            </a:r>
          </a:p>
          <a:p>
            <a:pPr lvl="1"/>
            <a:r>
              <a:rPr lang="en-US" dirty="0" smtClean="0"/>
              <a:t>several more shape models anticipated (based on different techniques and more data)</a:t>
            </a:r>
          </a:p>
          <a:p>
            <a:r>
              <a:rPr lang="en-US" dirty="0" smtClean="0"/>
              <a:t>C-G Shape model reviews</a:t>
            </a:r>
          </a:p>
          <a:p>
            <a:pPr lvl="1"/>
            <a:r>
              <a:rPr lang="en-US" dirty="0" smtClean="0"/>
              <a:t>Jun 2015 – first shape from science cameras, </a:t>
            </a:r>
          </a:p>
          <a:p>
            <a:pPr lvl="2"/>
            <a:r>
              <a:rPr lang="en-US" dirty="0" smtClean="0"/>
              <a:t>serious errors of alignment with reference frame (data not released)</a:t>
            </a:r>
          </a:p>
          <a:p>
            <a:pPr lvl="2"/>
            <a:r>
              <a:rPr lang="en-US" dirty="0" smtClean="0"/>
              <a:t>additional documentation and minor fixes also needed</a:t>
            </a:r>
          </a:p>
          <a:p>
            <a:pPr lvl="1"/>
            <a:r>
              <a:rPr lang="en-US" dirty="0" smtClean="0"/>
              <a:t>Feb 1 2016 – re-review science shape, review ESA-RMOC shape, certified with liens</a:t>
            </a:r>
          </a:p>
          <a:p>
            <a:r>
              <a:rPr lang="en-US" dirty="0" smtClean="0"/>
              <a:t>C-G Data Review</a:t>
            </a:r>
          </a:p>
          <a:p>
            <a:pPr lvl="1"/>
            <a:r>
              <a:rPr lang="en-US" dirty="0" smtClean="0"/>
              <a:t>Feb 15-18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0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Feb 15-18 2016</a:t>
            </a:r>
          </a:p>
          <a:p>
            <a:r>
              <a:rPr lang="en-US" dirty="0" smtClean="0"/>
              <a:t>Raw data from NEARLY all instruments from both orbiter and lander, PRL &amp; ESC1</a:t>
            </a:r>
          </a:p>
          <a:p>
            <a:r>
              <a:rPr lang="en-US" dirty="0" smtClean="0"/>
              <a:t>Calibrated data from same instruments but only as samples from 4 of them</a:t>
            </a:r>
          </a:p>
          <a:p>
            <a:r>
              <a:rPr lang="en-US" dirty="0" smtClean="0"/>
              <a:t>Very few higher level products</a:t>
            </a:r>
          </a:p>
          <a:p>
            <a:pPr lvl="1"/>
            <a:r>
              <a:rPr lang="en-US" dirty="0" smtClean="0"/>
              <a:t>e.g. resampled data (to linearize wavelength scale) from ALICE (</a:t>
            </a:r>
            <a:r>
              <a:rPr lang="en-US" dirty="0" err="1" smtClean="0"/>
              <a:t>uv</a:t>
            </a:r>
            <a:r>
              <a:rPr lang="en-US" smtClean="0"/>
              <a:t> spectrometer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Liens will be fixed for ESC3 delivery (ESC2 delivery is in progress) and PRL thru ESC2 will be fixed at end of 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80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Review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Instruments:  24!!!</a:t>
            </a:r>
          </a:p>
          <a:p>
            <a:r>
              <a:rPr lang="en-US" dirty="0" smtClean="0"/>
              <a:t>Datasets:  155;  78 publicly released</a:t>
            </a:r>
          </a:p>
          <a:p>
            <a:pPr lvl="1"/>
            <a:r>
              <a:rPr lang="en-US" dirty="0" smtClean="0"/>
              <a:t>OSIRIS 32 datasets in PRL &amp; 8 per month in </a:t>
            </a:r>
            <a:r>
              <a:rPr lang="en-US" dirty="0" err="1" smtClean="0"/>
              <a:t>ESCn</a:t>
            </a:r>
            <a:endParaRPr lang="en-US" dirty="0" smtClean="0"/>
          </a:p>
          <a:p>
            <a:pPr lvl="1"/>
            <a:r>
              <a:rPr lang="en-US" dirty="0" smtClean="0"/>
              <a:t>RPC-LAP 1.2M products per dataset</a:t>
            </a:r>
          </a:p>
          <a:p>
            <a:r>
              <a:rPr lang="en-US" dirty="0" smtClean="0"/>
              <a:t>~500 </a:t>
            </a:r>
            <a:r>
              <a:rPr lang="en-US" dirty="0" err="1" smtClean="0"/>
              <a:t>GBytes</a:t>
            </a:r>
            <a:endParaRPr lang="en-US" dirty="0" smtClean="0"/>
          </a:p>
          <a:p>
            <a:r>
              <a:rPr lang="en-US" dirty="0" smtClean="0"/>
              <a:t>Problem issues</a:t>
            </a:r>
          </a:p>
          <a:p>
            <a:pPr lvl="1"/>
            <a:r>
              <a:rPr lang="en-US" dirty="0" smtClean="0"/>
              <a:t>PSA still at PDS3.6</a:t>
            </a:r>
          </a:p>
          <a:p>
            <a:pPr lvl="1"/>
            <a:r>
              <a:rPr lang="en-US" dirty="0" smtClean="0"/>
              <a:t>ASCII tables not properly described (e.g., bit columns in string columns) or containing invalid values or incorrectly formatted (integer columns with floating values)</a:t>
            </a:r>
          </a:p>
          <a:p>
            <a:pPr lvl="1"/>
            <a:r>
              <a:rPr lang="en-US" dirty="0" smtClean="0"/>
              <a:t>Wrong EOL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14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LOT of work to be done</a:t>
            </a:r>
          </a:p>
          <a:p>
            <a:r>
              <a:rPr lang="en-US" dirty="0" smtClean="0"/>
              <a:t>A BIG improvement over a </a:t>
            </a:r>
            <a:r>
              <a:rPr lang="en-US" smtClean="0"/>
              <a:t>year ago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88530"/>
      </p:ext>
    </p:extLst>
  </p:cSld>
  <p:clrMapOvr>
    <a:masterClrMapping/>
  </p:clrMapOvr>
</p:sld>
</file>

<file path=ppt/theme/theme1.xml><?xml version="1.0" encoding="utf-8"?>
<a:theme xmlns:a="http://schemas.openxmlformats.org/drawingml/2006/main" name="SBN 1502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 150202.potx</Template>
  <TotalTime>1263</TotalTime>
  <Words>480</Words>
  <Application>Microsoft Macintosh PowerPoint</Application>
  <PresentationFormat>On-screen Show (4:3)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SBN 150202</vt:lpstr>
      <vt:lpstr>Rosetta Status</vt:lpstr>
      <vt:lpstr>Background</vt:lpstr>
      <vt:lpstr>New Developments</vt:lpstr>
      <vt:lpstr>Status at end of 2015</vt:lpstr>
      <vt:lpstr>Previous C-G Peer Reviews</vt:lpstr>
      <vt:lpstr>Data Review</vt:lpstr>
      <vt:lpstr>Some Review Statistics</vt:lpstr>
      <vt:lpstr>Summary</vt:lpstr>
    </vt:vector>
  </TitlesOfParts>
  <Company>University of Maryland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F. A'Hearn</dc:creator>
  <cp:lastModifiedBy>Michael F. A'Hearn</cp:lastModifiedBy>
  <cp:revision>17</cp:revision>
  <dcterms:created xsi:type="dcterms:W3CDTF">2014-01-02T15:56:36Z</dcterms:created>
  <dcterms:modified xsi:type="dcterms:W3CDTF">2016-02-04T23:24:44Z</dcterms:modified>
</cp:coreProperties>
</file>