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7"/>
  </p:notesMasterIdLst>
  <p:handoutMasterIdLst>
    <p:handoutMasterId r:id="rId28"/>
  </p:handoutMasterIdLst>
  <p:sldIdLst>
    <p:sldId id="265" r:id="rId2"/>
    <p:sldId id="428" r:id="rId3"/>
    <p:sldId id="429" r:id="rId4"/>
    <p:sldId id="432" r:id="rId5"/>
    <p:sldId id="425" r:id="rId6"/>
    <p:sldId id="420" r:id="rId7"/>
    <p:sldId id="421" r:id="rId8"/>
    <p:sldId id="424" r:id="rId9"/>
    <p:sldId id="422" r:id="rId10"/>
    <p:sldId id="433" r:id="rId11"/>
    <p:sldId id="418" r:id="rId12"/>
    <p:sldId id="435" r:id="rId13"/>
    <p:sldId id="413" r:id="rId14"/>
    <p:sldId id="431" r:id="rId15"/>
    <p:sldId id="436" r:id="rId16"/>
    <p:sldId id="416" r:id="rId17"/>
    <p:sldId id="414" r:id="rId18"/>
    <p:sldId id="415" r:id="rId19"/>
    <p:sldId id="437" r:id="rId20"/>
    <p:sldId id="427" r:id="rId21"/>
    <p:sldId id="405" r:id="rId22"/>
    <p:sldId id="438" r:id="rId23"/>
    <p:sldId id="430" r:id="rId24"/>
    <p:sldId id="417" r:id="rId25"/>
    <p:sldId id="43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4501C"/>
    <a:srgbClr val="A5E49C"/>
    <a:srgbClr val="DBFBEC"/>
    <a:srgbClr val="FD4B32"/>
    <a:srgbClr val="A75300"/>
    <a:srgbClr val="58ACFF"/>
    <a:srgbClr val="1B459A"/>
    <a:srgbClr val="2B83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3009" autoAdjust="0"/>
  </p:normalViewPr>
  <p:slideViewPr>
    <p:cSldViewPr snapToGrid="0" snapToObjects="1" showGuides="1">
      <p:cViewPr varScale="1">
        <p:scale>
          <a:sx n="102" d="100"/>
          <a:sy n="102" d="100"/>
        </p:scale>
        <p:origin x="-872" y="-120"/>
      </p:cViewPr>
      <p:guideLst>
        <p:guide orient="horz" pos="172"/>
        <p:guide pos="2867"/>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64" d="100"/>
          <a:sy n="64" d="100"/>
        </p:scale>
        <p:origin x="-3096"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5975E2F-7C17-D24C-AE45-8C8844512940}" type="datetimeFigureOut">
              <a:rPr lang="en-US"/>
              <a:pPr>
                <a:defRPr/>
              </a:pPr>
              <a:t>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8FA9FA3-127D-5E4D-B3DC-418CAB20C6D0}" type="slidenum">
              <a:rPr lang="en-US"/>
              <a:pPr>
                <a:defRPr/>
              </a:pPr>
              <a:t>‹#›</a:t>
            </a:fld>
            <a:endParaRPr lang="en-US"/>
          </a:p>
        </p:txBody>
      </p:sp>
    </p:spTree>
    <p:extLst>
      <p:ext uri="{BB962C8B-B14F-4D97-AF65-F5344CB8AC3E}">
        <p14:creationId xmlns:p14="http://schemas.microsoft.com/office/powerpoint/2010/main" val="2477873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DE4535DD-9144-1F4E-B04F-C2EC7497907E}" type="datetimeFigureOut">
              <a:rPr lang="en-US"/>
              <a:pPr>
                <a:defRPr/>
              </a:pPr>
              <a:t>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3E53296-B37C-2145-8792-866EA93EC7B6}" type="slidenum">
              <a:rPr lang="en-US"/>
              <a:pPr>
                <a:defRPr/>
              </a:pPr>
              <a:t>‹#›</a:t>
            </a:fld>
            <a:endParaRPr lang="en-US"/>
          </a:p>
        </p:txBody>
      </p:sp>
    </p:spTree>
    <p:extLst>
      <p:ext uri="{BB962C8B-B14F-4D97-AF65-F5344CB8AC3E}">
        <p14:creationId xmlns:p14="http://schemas.microsoft.com/office/powerpoint/2010/main" val="408450675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E53296-B37C-2145-8792-866EA93EC7B6}" type="slidenum">
              <a:rPr lang="en-US" smtClean="0"/>
              <a:pPr>
                <a:defRPr/>
              </a:pPr>
              <a:t>1</a:t>
            </a:fld>
            <a:endParaRPr lang="en-US"/>
          </a:p>
        </p:txBody>
      </p:sp>
    </p:spTree>
    <p:extLst>
      <p:ext uri="{BB962C8B-B14F-4D97-AF65-F5344CB8AC3E}">
        <p14:creationId xmlns:p14="http://schemas.microsoft.com/office/powerpoint/2010/main" val="2185944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E53296-B37C-2145-8792-866EA93EC7B6}" type="slidenum">
              <a:rPr lang="en-US" smtClean="0"/>
              <a:pPr>
                <a:defRPr/>
              </a:pPr>
              <a:t>25</a:t>
            </a:fld>
            <a:endParaRPr lang="en-US"/>
          </a:p>
        </p:txBody>
      </p:sp>
    </p:spTree>
    <p:extLst>
      <p:ext uri="{BB962C8B-B14F-4D97-AF65-F5344CB8AC3E}">
        <p14:creationId xmlns:p14="http://schemas.microsoft.com/office/powerpoint/2010/main" val="318068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1" i="1" dirty="0" smtClean="0"/>
              <a:t>Table of Missions</a:t>
            </a:r>
            <a:r>
              <a:rPr lang="en-US" i="1" dirty="0" smtClean="0"/>
              <a:t>:  http://science1.nasa.gov/earth-science/missions/</a:t>
            </a:r>
            <a:endParaRPr lang="en-US" dirty="0" smtClean="0"/>
          </a:p>
          <a:p>
            <a:r>
              <a:rPr lang="en-US" b="1" i="1" dirty="0" smtClean="0"/>
              <a:t>EOSDIS System Metrics</a:t>
            </a:r>
            <a:r>
              <a:rPr lang="en-US" i="1" dirty="0" smtClean="0"/>
              <a:t>:  https://</a:t>
            </a:r>
            <a:r>
              <a:rPr lang="en-US" i="1" dirty="0" err="1" smtClean="0"/>
              <a:t>earthdata.nasa.gov</a:t>
            </a:r>
            <a:r>
              <a:rPr lang="en-US" i="1" dirty="0" smtClean="0"/>
              <a:t>/about-</a:t>
            </a:r>
            <a:r>
              <a:rPr lang="en-US" i="1" dirty="0" err="1" smtClean="0"/>
              <a:t>eosdis</a:t>
            </a:r>
            <a:r>
              <a:rPr lang="en-US" i="1" dirty="0" smtClean="0"/>
              <a:t>/performance</a:t>
            </a:r>
          </a:p>
          <a:p>
            <a:pPr marL="0" marR="0" indent="0" algn="l" defTabSz="457200" rtl="0" eaLnBrk="1" fontAlgn="base" latinLnBrk="0" hangingPunct="1">
              <a:lnSpc>
                <a:spcPct val="100000"/>
              </a:lnSpc>
              <a:spcBef>
                <a:spcPct val="30000"/>
              </a:spcBef>
              <a:spcAft>
                <a:spcPct val="0"/>
              </a:spcAft>
              <a:buClrTx/>
              <a:buSzTx/>
              <a:buFontTx/>
              <a:buNone/>
              <a:tabLst/>
              <a:defRPr/>
            </a:pPr>
            <a:r>
              <a:rPr lang="en-US" b="1" dirty="0" smtClean="0"/>
              <a:t>Note</a:t>
            </a:r>
            <a:r>
              <a:rPr lang="en-US" dirty="0" smtClean="0"/>
              <a:t>:  Average growth of archive holdings</a:t>
            </a:r>
            <a:r>
              <a:rPr lang="en-US" baseline="0" dirty="0" smtClean="0"/>
              <a:t> is</a:t>
            </a:r>
            <a:r>
              <a:rPr lang="en-US" dirty="0" smtClean="0"/>
              <a:t> 5.4 TB/day</a:t>
            </a:r>
          </a:p>
          <a:p>
            <a:endParaRPr lang="en-US" dirty="0"/>
          </a:p>
        </p:txBody>
      </p:sp>
      <p:sp>
        <p:nvSpPr>
          <p:cNvPr id="4" name="Slide Number Placeholder 3"/>
          <p:cNvSpPr>
            <a:spLocks noGrp="1"/>
          </p:cNvSpPr>
          <p:nvPr>
            <p:ph type="sldNum" sz="quarter" idx="10"/>
          </p:nvPr>
        </p:nvSpPr>
        <p:spPr/>
        <p:txBody>
          <a:bodyPr/>
          <a:lstStyle/>
          <a:p>
            <a:pPr>
              <a:defRPr/>
            </a:pPr>
            <a:fld id="{BCE85335-ACCF-B748-9649-F43918CFE839}" type="slidenum">
              <a:rPr lang="en-US" smtClean="0"/>
              <a:pPr>
                <a:defRPr/>
              </a:pPr>
              <a:t>6</a:t>
            </a:fld>
            <a:endParaRPr lang="en-US"/>
          </a:p>
        </p:txBody>
      </p:sp>
    </p:spTree>
    <p:extLst>
      <p:ext uri="{BB962C8B-B14F-4D97-AF65-F5344CB8AC3E}">
        <p14:creationId xmlns:p14="http://schemas.microsoft.com/office/powerpoint/2010/main" val="423288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16" eaLnBrk="0" hangingPunct="0">
              <a:defRPr sz="2400">
                <a:solidFill>
                  <a:schemeClr val="tx1"/>
                </a:solidFill>
                <a:latin typeface="Arial" charset="0"/>
                <a:ea typeface="ＭＳ Ｐゴシック" charset="0"/>
                <a:cs typeface="ＭＳ Ｐゴシック" charset="0"/>
              </a:defRPr>
            </a:lvl1pPr>
            <a:lvl2pPr marL="37217454" indent="-36768863" defTabSz="91431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591" eaLnBrk="0" fontAlgn="base" hangingPunct="0">
              <a:spcBef>
                <a:spcPct val="0"/>
              </a:spcBef>
              <a:spcAft>
                <a:spcPct val="0"/>
              </a:spcAft>
              <a:defRPr sz="2400">
                <a:solidFill>
                  <a:schemeClr val="tx1"/>
                </a:solidFill>
                <a:latin typeface="Arial" charset="0"/>
                <a:ea typeface="ＭＳ Ｐゴシック" charset="0"/>
              </a:defRPr>
            </a:lvl6pPr>
            <a:lvl7pPr marL="897182" eaLnBrk="0" fontAlgn="base" hangingPunct="0">
              <a:spcBef>
                <a:spcPct val="0"/>
              </a:spcBef>
              <a:spcAft>
                <a:spcPct val="0"/>
              </a:spcAft>
              <a:defRPr sz="2400">
                <a:solidFill>
                  <a:schemeClr val="tx1"/>
                </a:solidFill>
                <a:latin typeface="Arial" charset="0"/>
                <a:ea typeface="ＭＳ Ｐゴシック" charset="0"/>
              </a:defRPr>
            </a:lvl7pPr>
            <a:lvl8pPr marL="1345772" eaLnBrk="0" fontAlgn="base" hangingPunct="0">
              <a:spcBef>
                <a:spcPct val="0"/>
              </a:spcBef>
              <a:spcAft>
                <a:spcPct val="0"/>
              </a:spcAft>
              <a:defRPr sz="2400">
                <a:solidFill>
                  <a:schemeClr val="tx1"/>
                </a:solidFill>
                <a:latin typeface="Arial" charset="0"/>
                <a:ea typeface="ＭＳ Ｐゴシック" charset="0"/>
              </a:defRPr>
            </a:lvl8pPr>
            <a:lvl9pPr marL="17943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75B4E8-F1CE-4544-820E-06B5E83313BC}" type="slidenum">
              <a:rPr lang="en-US" sz="1200"/>
              <a:pPr eaLnBrk="1" hangingPunct="1"/>
              <a:t>7</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EOSDIS</a:t>
            </a:r>
            <a:r>
              <a:rPr lang="en-US" baseline="0" dirty="0" smtClean="0">
                <a:latin typeface="Arial" charset="0"/>
                <a:ea typeface="ＭＳ Ｐゴシック" charset="0"/>
                <a:cs typeface="ＭＳ Ｐゴシック" charset="0"/>
              </a:rPr>
              <a:t> (Earth Observing System Data and Information System) is comprised of 12 DAACs (Distributed Active Archive Centers)</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16" eaLnBrk="0" hangingPunct="0">
              <a:defRPr sz="2400">
                <a:solidFill>
                  <a:schemeClr val="tx1"/>
                </a:solidFill>
                <a:latin typeface="Arial" charset="0"/>
                <a:ea typeface="ＭＳ Ｐゴシック" charset="0"/>
                <a:cs typeface="ＭＳ Ｐゴシック" charset="0"/>
              </a:defRPr>
            </a:lvl1pPr>
            <a:lvl2pPr marL="37217454" indent="-36768863" defTabSz="91431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591" eaLnBrk="0" fontAlgn="base" hangingPunct="0">
              <a:spcBef>
                <a:spcPct val="0"/>
              </a:spcBef>
              <a:spcAft>
                <a:spcPct val="0"/>
              </a:spcAft>
              <a:defRPr sz="2400">
                <a:solidFill>
                  <a:schemeClr val="tx1"/>
                </a:solidFill>
                <a:latin typeface="Arial" charset="0"/>
                <a:ea typeface="ＭＳ Ｐゴシック" charset="0"/>
              </a:defRPr>
            </a:lvl6pPr>
            <a:lvl7pPr marL="897182" eaLnBrk="0" fontAlgn="base" hangingPunct="0">
              <a:spcBef>
                <a:spcPct val="0"/>
              </a:spcBef>
              <a:spcAft>
                <a:spcPct val="0"/>
              </a:spcAft>
              <a:defRPr sz="2400">
                <a:solidFill>
                  <a:schemeClr val="tx1"/>
                </a:solidFill>
                <a:latin typeface="Arial" charset="0"/>
                <a:ea typeface="ＭＳ Ｐゴシック" charset="0"/>
              </a:defRPr>
            </a:lvl7pPr>
            <a:lvl8pPr marL="1345772" eaLnBrk="0" fontAlgn="base" hangingPunct="0">
              <a:spcBef>
                <a:spcPct val="0"/>
              </a:spcBef>
              <a:spcAft>
                <a:spcPct val="0"/>
              </a:spcAft>
              <a:defRPr sz="2400">
                <a:solidFill>
                  <a:schemeClr val="tx1"/>
                </a:solidFill>
                <a:latin typeface="Arial" charset="0"/>
                <a:ea typeface="ＭＳ Ｐゴシック" charset="0"/>
              </a:defRPr>
            </a:lvl8pPr>
            <a:lvl9pPr marL="17943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75B4E8-F1CE-4544-820E-06B5E83313BC}" type="slidenum">
              <a:rPr lang="en-US" sz="1200"/>
              <a:pPr eaLnBrk="1" hangingPunct="1"/>
              <a:t>8</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316" eaLnBrk="0" hangingPunct="0">
              <a:defRPr sz="2400">
                <a:solidFill>
                  <a:schemeClr val="tx1"/>
                </a:solidFill>
                <a:latin typeface="Arial" charset="0"/>
                <a:ea typeface="ＭＳ Ｐゴシック" charset="0"/>
                <a:cs typeface="ＭＳ Ｐゴシック" charset="0"/>
              </a:defRPr>
            </a:lvl1pPr>
            <a:lvl2pPr marL="37217454" indent="-36768863" defTabSz="914316"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591" eaLnBrk="0" fontAlgn="base" hangingPunct="0">
              <a:spcBef>
                <a:spcPct val="0"/>
              </a:spcBef>
              <a:spcAft>
                <a:spcPct val="0"/>
              </a:spcAft>
              <a:defRPr sz="2400">
                <a:solidFill>
                  <a:schemeClr val="tx1"/>
                </a:solidFill>
                <a:latin typeface="Arial" charset="0"/>
                <a:ea typeface="ＭＳ Ｐゴシック" charset="0"/>
              </a:defRPr>
            </a:lvl6pPr>
            <a:lvl7pPr marL="897182" eaLnBrk="0" fontAlgn="base" hangingPunct="0">
              <a:spcBef>
                <a:spcPct val="0"/>
              </a:spcBef>
              <a:spcAft>
                <a:spcPct val="0"/>
              </a:spcAft>
              <a:defRPr sz="2400">
                <a:solidFill>
                  <a:schemeClr val="tx1"/>
                </a:solidFill>
                <a:latin typeface="Arial" charset="0"/>
                <a:ea typeface="ＭＳ Ｐゴシック" charset="0"/>
              </a:defRPr>
            </a:lvl7pPr>
            <a:lvl8pPr marL="1345772" eaLnBrk="0" fontAlgn="base" hangingPunct="0">
              <a:spcBef>
                <a:spcPct val="0"/>
              </a:spcBef>
              <a:spcAft>
                <a:spcPct val="0"/>
              </a:spcAft>
              <a:defRPr sz="2400">
                <a:solidFill>
                  <a:schemeClr val="tx1"/>
                </a:solidFill>
                <a:latin typeface="Arial" charset="0"/>
                <a:ea typeface="ＭＳ Ｐゴシック" charset="0"/>
              </a:defRPr>
            </a:lvl8pPr>
            <a:lvl9pPr marL="179436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32E344-8396-1241-A121-861783F3D856}" type="slidenum">
              <a:rPr lang="en-US" sz="1200"/>
              <a:pPr eaLnBrk="1" hangingPunct="1"/>
              <a:t>9</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DAACs across ESDIS fill a variety of roles in the end to end mission system</a:t>
            </a:r>
          </a:p>
          <a:p>
            <a:pPr eaLnBrk="1" hangingPunct="1"/>
            <a:r>
              <a:rPr lang="en-US" dirty="0" smtClean="0">
                <a:latin typeface="Arial" charset="0"/>
                <a:ea typeface="ＭＳ Ｐゴシック" charset="0"/>
                <a:cs typeface="ＭＳ Ｐゴシック" charset="0"/>
              </a:rPr>
              <a:t>From previous slide, dozens</a:t>
            </a:r>
            <a:r>
              <a:rPr lang="en-US" baseline="0" dirty="0" smtClean="0">
                <a:latin typeface="Arial" charset="0"/>
                <a:ea typeface="ＭＳ Ｐゴシック" charset="0"/>
                <a:cs typeface="ＭＳ Ｐゴシック" charset="0"/>
              </a:rPr>
              <a:t> of</a:t>
            </a:r>
            <a:r>
              <a:rPr lang="en-US" dirty="0" smtClean="0">
                <a:latin typeface="Arial" charset="0"/>
                <a:ea typeface="ＭＳ Ｐゴシック" charset="0"/>
                <a:cs typeface="ＭＳ Ｐゴシック" charset="0"/>
              </a:rPr>
              <a:t> missions and their interface to the EOSDIS</a:t>
            </a:r>
            <a:r>
              <a:rPr lang="en-US" baseline="0" dirty="0" smtClean="0">
                <a:latin typeface="Arial" charset="0"/>
                <a:ea typeface="ＭＳ Ｐゴシック" charset="0"/>
                <a:cs typeface="ＭＳ Ｐゴシック" charset="0"/>
              </a:rPr>
              <a:t> DAACs</a:t>
            </a:r>
          </a:p>
          <a:p>
            <a:pPr eaLnBrk="1" hangingPunct="1"/>
            <a:r>
              <a:rPr lang="en-US" baseline="0" dirty="0" smtClean="0">
                <a:latin typeface="Arial" charset="0"/>
                <a:ea typeface="ＭＳ Ｐゴシック" charset="0"/>
                <a:cs typeface="ＭＳ Ｐゴシック" charset="0"/>
              </a:rPr>
              <a:t>Note consistent role:  Data Stewardship and Support for communities of users</a:t>
            </a:r>
            <a:endParaRPr lang="en-US"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Will see this slide throughout the day</a:t>
            </a:r>
          </a:p>
          <a:p>
            <a:pPr>
              <a:spcBef>
                <a:spcPct val="0"/>
              </a:spcBef>
            </a:pPr>
            <a:endParaRPr lang="en-US" altLang="en-US" smtClean="0"/>
          </a:p>
          <a:p>
            <a:pPr>
              <a:spcBef>
                <a:spcPct val="0"/>
              </a:spcBef>
            </a:pPr>
            <a:r>
              <a:rPr lang="en-US" altLang="en-US" smtClean="0"/>
              <a:t>Physical view</a:t>
            </a:r>
          </a:p>
          <a:p>
            <a:pPr>
              <a:spcBef>
                <a:spcPct val="0"/>
              </a:spcBef>
            </a:pPr>
            <a:endParaRPr lang="en-US" altLang="en-US" smtClean="0"/>
          </a:p>
          <a:p>
            <a:pPr>
              <a:spcBef>
                <a:spcPct val="0"/>
              </a:spcBef>
            </a:pPr>
            <a:r>
              <a:rPr lang="en-US" altLang="en-US" smtClean="0"/>
              <a:t>This breakout helps PO.DAAC focus on fulfilling the charter</a:t>
            </a:r>
          </a:p>
          <a:p>
            <a:pPr>
              <a:spcBef>
                <a:spcPct val="0"/>
              </a:spcBef>
            </a:pPr>
            <a:endParaRPr lang="en-US" altLang="en-US" smtClean="0"/>
          </a:p>
          <a:p>
            <a:pPr>
              <a:spcBef>
                <a:spcPct val="0"/>
              </a:spcBef>
            </a:pPr>
            <a:r>
              <a:rPr lang="en-US" altLang="en-US" smtClean="0"/>
              <a:t>Data Management and Stewardship</a:t>
            </a:r>
          </a:p>
          <a:p>
            <a:pPr>
              <a:spcBef>
                <a:spcPct val="0"/>
              </a:spcBef>
            </a:pPr>
            <a:r>
              <a:rPr lang="en-US" altLang="en-US" smtClean="0"/>
              <a:t>- Data gap analysis</a:t>
            </a:r>
          </a:p>
          <a:p>
            <a:pPr>
              <a:spcBef>
                <a:spcPct val="0"/>
              </a:spcBef>
            </a:pPr>
            <a:endParaRPr lang="en-US" altLang="en-US" smtClean="0"/>
          </a:p>
          <a:p>
            <a:pPr>
              <a:spcBef>
                <a:spcPct val="0"/>
              </a:spcBef>
            </a:pPr>
            <a:r>
              <a:rPr lang="en-US" altLang="en-US" smtClean="0"/>
              <a:t>Data Access</a:t>
            </a:r>
          </a:p>
          <a:p>
            <a:pPr>
              <a:spcBef>
                <a:spcPct val="0"/>
              </a:spcBef>
            </a:pPr>
            <a:r>
              <a:rPr lang="en-US" altLang="en-US" smtClean="0"/>
              <a:t>- Set of Tools and Services</a:t>
            </a:r>
          </a:p>
          <a:p>
            <a:pPr>
              <a:spcBef>
                <a:spcPct val="0"/>
              </a:spcBef>
            </a:pPr>
            <a:endParaRPr lang="en-US" altLang="en-US" smtClean="0"/>
          </a:p>
          <a:p>
            <a:pPr>
              <a:spcBef>
                <a:spcPct val="0"/>
              </a:spcBef>
            </a:pPr>
            <a:r>
              <a:rPr lang="en-US" altLang="en-US" smtClean="0"/>
              <a:t>Science Information Services</a:t>
            </a:r>
          </a:p>
          <a:p>
            <a:pPr>
              <a:spcBef>
                <a:spcPct val="0"/>
              </a:spcBef>
            </a:pPr>
            <a:r>
              <a:rPr lang="en-US" altLang="en-US" smtClean="0"/>
              <a:t>- Understanding the data and associated metadata</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0F291AD3-E99E-4E81-832D-5B29E5AD6C43}" type="slidenum">
              <a:rPr lang="en-US" altLang="en-US">
                <a:latin typeface="Calibri" pitchFamily="34" charset="0"/>
              </a:rPr>
              <a:pPr fontAlgn="base">
                <a:spcBef>
                  <a:spcPct val="0"/>
                </a:spcBef>
                <a:spcAft>
                  <a:spcPct val="0"/>
                </a:spcAft>
              </a:pPr>
              <a:t>10</a:t>
            </a:fld>
            <a:endParaRPr lang="en-US" alt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F5389653-6227-4BA9-8CA7-A6CBE8A5F04E}" type="slidenum">
              <a:rPr lang="en-US" smtClean="0"/>
              <a:pPr>
                <a:defRPr/>
              </a:pPr>
              <a:t>11</a:t>
            </a:fld>
            <a:endParaRPr lang="en-US"/>
          </a:p>
        </p:txBody>
      </p:sp>
    </p:spTree>
    <p:extLst>
      <p:ext uri="{BB962C8B-B14F-4D97-AF65-F5344CB8AC3E}">
        <p14:creationId xmlns:p14="http://schemas.microsoft.com/office/powerpoint/2010/main" val="271645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 dives:  https://</a:t>
            </a:r>
            <a:r>
              <a:rPr lang="en-US" dirty="0" err="1" smtClean="0"/>
              <a:t>nbat.hq.nasa.gov</a:t>
            </a:r>
            <a:r>
              <a:rPr lang="en-US" dirty="0" smtClean="0"/>
              <a:t>/</a:t>
            </a:r>
            <a:r>
              <a:rPr lang="en-US" dirty="0" err="1" smtClean="0"/>
              <a:t>tcat</a:t>
            </a:r>
            <a:r>
              <a:rPr lang="en-US" dirty="0" smtClean="0"/>
              <a:t>/</a:t>
            </a:r>
            <a:r>
              <a:rPr lang="en-US" dirty="0" err="1" smtClean="0"/>
              <a:t>deep_dives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3E53296-B37C-2145-8792-866EA93EC7B6}" type="slidenum">
              <a:rPr lang="en-US" smtClean="0"/>
              <a:pPr>
                <a:defRPr/>
              </a:pPr>
              <a:t>13</a:t>
            </a:fld>
            <a:endParaRPr lang="en-US"/>
          </a:p>
        </p:txBody>
      </p:sp>
    </p:spTree>
    <p:extLst>
      <p:ext uri="{BB962C8B-B14F-4D97-AF65-F5344CB8AC3E}">
        <p14:creationId xmlns:p14="http://schemas.microsoft.com/office/powerpoint/2010/main" val="178125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E53296-B37C-2145-8792-866EA93EC7B6}" type="slidenum">
              <a:rPr lang="en-US" smtClean="0"/>
              <a:pPr>
                <a:defRPr/>
              </a:pPr>
              <a:t>21</a:t>
            </a:fld>
            <a:endParaRPr lang="en-US"/>
          </a:p>
        </p:txBody>
      </p:sp>
    </p:spTree>
    <p:extLst>
      <p:ext uri="{BB962C8B-B14F-4D97-AF65-F5344CB8AC3E}">
        <p14:creationId xmlns:p14="http://schemas.microsoft.com/office/powerpoint/2010/main" val="70105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podaac.jpl.nasa.gov" TargetMode="External"/><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8532743" y="6249988"/>
            <a:ext cx="417582" cy="365125"/>
          </a:xfrm>
        </p:spPr>
        <p:txBody>
          <a:bodyPr/>
          <a:lstStyle>
            <a:lvl1pPr>
              <a:defRPr/>
            </a:lvl1pPr>
          </a:lstStyle>
          <a:p>
            <a:pPr>
              <a:defRPr/>
            </a:pPr>
            <a:fld id="{5646ED4F-97B6-5A4B-9EE2-2AC0DFDD01D1}" type="slidenum">
              <a:rPr lang="en-US"/>
              <a:pPr>
                <a:defRPr/>
              </a:pPr>
              <a:t>‹#›</a:t>
            </a:fld>
            <a:endParaRPr lang="en-US"/>
          </a:p>
        </p:txBody>
      </p:sp>
      <p:pic>
        <p:nvPicPr>
          <p:cNvPr id="14" name="Picture 6">
            <a:hlinkClick r:id="rId2"/>
          </p:cNvPr>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4094956" y="464432"/>
            <a:ext cx="9128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04953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DE03D7-AA19-E747-ADA9-F6C7CC91F7BF}" type="slidenum">
              <a:rPr lang="en-US"/>
              <a:pPr>
                <a:defRPr/>
              </a:pPr>
              <a:t>‹#›</a:t>
            </a:fld>
            <a:endParaRPr lang="en-US"/>
          </a:p>
        </p:txBody>
      </p:sp>
    </p:spTree>
    <p:extLst>
      <p:ext uri="{BB962C8B-B14F-4D97-AF65-F5344CB8AC3E}">
        <p14:creationId xmlns:p14="http://schemas.microsoft.com/office/powerpoint/2010/main" val="265373464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6A4D970E-E2F2-D948-808B-42E9F05475DF}" type="slidenum">
              <a:rPr lang="en-US"/>
              <a:pPr>
                <a:defRPr/>
              </a:pPr>
              <a:t>‹#›</a:t>
            </a:fld>
            <a:endParaRPr lang="en-US"/>
          </a:p>
        </p:txBody>
      </p:sp>
    </p:spTree>
    <p:extLst>
      <p:ext uri="{BB962C8B-B14F-4D97-AF65-F5344CB8AC3E}">
        <p14:creationId xmlns:p14="http://schemas.microsoft.com/office/powerpoint/2010/main" val="156515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61951" y="6260115"/>
            <a:ext cx="288373" cy="365125"/>
          </a:xfrm>
        </p:spPr>
        <p:txBody>
          <a:bodyPr/>
          <a:lstStyle>
            <a:lvl1pPr>
              <a:defRPr/>
            </a:lvl1pPr>
          </a:lstStyle>
          <a:p>
            <a:pPr>
              <a:defRPr/>
            </a:pPr>
            <a:fld id="{64D8AEEE-D323-6345-AAA9-25B075321B25}" type="slidenum">
              <a:rPr lang="en-US"/>
              <a:pPr>
                <a:defRPr/>
              </a:pPr>
              <a:t>‹#›</a:t>
            </a:fld>
            <a:endParaRPr lang="en-US"/>
          </a:p>
        </p:txBody>
      </p:sp>
    </p:spTree>
    <p:extLst>
      <p:ext uri="{BB962C8B-B14F-4D97-AF65-F5344CB8AC3E}">
        <p14:creationId xmlns:p14="http://schemas.microsoft.com/office/powerpoint/2010/main" val="3424504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25AED1A7-92B1-0642-B450-B14F9166570F}" type="slidenum">
              <a:rPr lang="en-US"/>
              <a:pPr>
                <a:defRPr/>
              </a:pPr>
              <a:t>‹#›</a:t>
            </a:fld>
            <a:endParaRPr lang="en-US"/>
          </a:p>
        </p:txBody>
      </p:sp>
    </p:spTree>
    <p:extLst>
      <p:ext uri="{BB962C8B-B14F-4D97-AF65-F5344CB8AC3E}">
        <p14:creationId xmlns:p14="http://schemas.microsoft.com/office/powerpoint/2010/main" val="10750557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1600200"/>
            <a:ext cx="3822192"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1600200"/>
            <a:ext cx="3822192"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DB7460A-B093-F94E-8652-FCE70D18F014}" type="slidenum">
              <a:rPr lang="en-US"/>
              <a:pPr>
                <a:defRPr/>
              </a:pPr>
              <a:t>‹#›</a:t>
            </a:fld>
            <a:endParaRPr lang="en-US"/>
          </a:p>
        </p:txBody>
      </p:sp>
    </p:spTree>
    <p:extLst>
      <p:ext uri="{BB962C8B-B14F-4D97-AF65-F5344CB8AC3E}">
        <p14:creationId xmlns:p14="http://schemas.microsoft.com/office/powerpoint/2010/main" val="58588530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44A0C8F-D6F7-1E4A-B13E-4E210F885C46}" type="slidenum">
              <a:rPr lang="en-US"/>
              <a:pPr>
                <a:defRPr/>
              </a:pPr>
              <a:t>‹#›</a:t>
            </a:fld>
            <a:endParaRPr lang="en-US"/>
          </a:p>
        </p:txBody>
      </p:sp>
    </p:spTree>
    <p:extLst>
      <p:ext uri="{BB962C8B-B14F-4D97-AF65-F5344CB8AC3E}">
        <p14:creationId xmlns:p14="http://schemas.microsoft.com/office/powerpoint/2010/main" val="180994895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627165" y="6260115"/>
            <a:ext cx="323159" cy="365125"/>
          </a:xfrm>
        </p:spPr>
        <p:txBody>
          <a:bodyPr/>
          <a:lstStyle>
            <a:lvl1pPr>
              <a:defRPr/>
            </a:lvl1pPr>
          </a:lstStyle>
          <a:p>
            <a:pPr>
              <a:defRPr/>
            </a:pPr>
            <a:fld id="{D0A1ACE7-605F-B84B-8ADF-5437E7522384}" type="slidenum">
              <a:rPr lang="en-US"/>
              <a:pPr>
                <a:defRPr/>
              </a:pPr>
              <a:t>‹#›</a:t>
            </a:fld>
            <a:endParaRPr lang="en-US" dirty="0"/>
          </a:p>
        </p:txBody>
      </p:sp>
    </p:spTree>
    <p:extLst>
      <p:ext uri="{BB962C8B-B14F-4D97-AF65-F5344CB8AC3E}">
        <p14:creationId xmlns:p14="http://schemas.microsoft.com/office/powerpoint/2010/main" val="317873445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622196" y="6249988"/>
            <a:ext cx="334064" cy="365125"/>
          </a:xfrm>
        </p:spPr>
        <p:txBody>
          <a:bodyPr/>
          <a:lstStyle>
            <a:lvl1pPr>
              <a:defRPr/>
            </a:lvl1pPr>
          </a:lstStyle>
          <a:p>
            <a:pPr>
              <a:defRPr/>
            </a:pPr>
            <a:fld id="{5055A6C8-975A-994C-A966-7114FDCC2AAC}" type="slidenum">
              <a:rPr lang="en-US"/>
              <a:pPr>
                <a:defRPr/>
              </a:pPr>
              <a:t>‹#›</a:t>
            </a:fld>
            <a:endParaRPr lang="en-US"/>
          </a:p>
        </p:txBody>
      </p:sp>
    </p:spTree>
    <p:extLst>
      <p:ext uri="{BB962C8B-B14F-4D97-AF65-F5344CB8AC3E}">
        <p14:creationId xmlns:p14="http://schemas.microsoft.com/office/powerpoint/2010/main" val="315975577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2" name="Freeform 25"/>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a:xfrm>
            <a:off x="914400" y="1828800"/>
            <a:ext cx="3352800" cy="1540256"/>
          </a:xfrm>
        </p:spPr>
        <p:txBody>
          <a:bodyPr/>
          <a:lstStyle/>
          <a:p>
            <a:r>
              <a:rPr lang="en-US" smtClean="0"/>
              <a:t>Click to edit Master title style</a:t>
            </a:r>
            <a:endParaRPr lang="en-US" dirty="0"/>
          </a:p>
        </p:txBody>
      </p:sp>
      <p:sp>
        <p:nvSpPr>
          <p:cNvPr id="14" name="Footer Placeholder 5"/>
          <p:cNvSpPr>
            <a:spLocks noGrp="1"/>
          </p:cNvSpPr>
          <p:nvPr>
            <p:ph type="ftr" sz="quarter" idx="11"/>
          </p:nvPr>
        </p:nvSpPr>
        <p:spPr/>
        <p:txBody>
          <a:bodyPr/>
          <a:lstStyle>
            <a:lvl1pPr>
              <a:defRPr/>
            </a:lvl1pPr>
          </a:lstStyle>
          <a:p>
            <a:pPr>
              <a:defRPr/>
            </a:pPr>
            <a:endParaRPr lang="en-US"/>
          </a:p>
        </p:txBody>
      </p:sp>
      <p:sp>
        <p:nvSpPr>
          <p:cNvPr id="15" name="Slide Number Placeholder 6"/>
          <p:cNvSpPr>
            <a:spLocks noGrp="1"/>
          </p:cNvSpPr>
          <p:nvPr>
            <p:ph type="sldNum" sz="quarter" idx="12"/>
          </p:nvPr>
        </p:nvSpPr>
        <p:spPr/>
        <p:txBody>
          <a:bodyPr/>
          <a:lstStyle>
            <a:lvl1pPr>
              <a:defRPr/>
            </a:lvl1pPr>
          </a:lstStyle>
          <a:p>
            <a:pPr>
              <a:defRPr/>
            </a:pPr>
            <a:fld id="{958386AC-6029-A449-9FFB-A0B0E635DC32}" type="slidenum">
              <a:rPr lang="en-US"/>
              <a:pPr>
                <a:defRPr/>
              </a:pPr>
              <a:t>‹#›</a:t>
            </a:fld>
            <a:endParaRPr lang="en-US"/>
          </a:p>
        </p:txBody>
      </p:sp>
    </p:spTree>
    <p:extLst>
      <p:ext uri="{BB962C8B-B14F-4D97-AF65-F5344CB8AC3E}">
        <p14:creationId xmlns:p14="http://schemas.microsoft.com/office/powerpoint/2010/main" val="177283130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rgbClr val="1B459A"/>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A9D46776-1617-2E4B-8F8B-3A6E944F8615}" type="slidenum">
              <a:rPr lang="en-US"/>
              <a:pPr>
                <a:defRPr/>
              </a:pPr>
              <a:t>‹#›</a:t>
            </a:fld>
            <a:endParaRPr lang="en-US"/>
          </a:p>
        </p:txBody>
      </p:sp>
    </p:spTree>
    <p:extLst>
      <p:ext uri="{BB962C8B-B14F-4D97-AF65-F5344CB8AC3E}">
        <p14:creationId xmlns:p14="http://schemas.microsoft.com/office/powerpoint/2010/main" val="248548938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podaac.jpl.nasa.gov" TargetMode="External"/><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1362075"/>
          </a:xfrm>
          <a:prstGeom prst="roundRect">
            <a:avLst>
              <a:gd name="adj" fmla="val 3362"/>
            </a:avLst>
          </a:prstGeom>
          <a:solidFill>
            <a:srgbClr val="58A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userDrawn="1"/>
        </p:nvGrpSpPr>
        <p:grpSpPr bwMode="auto">
          <a:xfrm>
            <a:off x="56092" y="1212618"/>
            <a:ext cx="9087908" cy="413463"/>
            <a:chOff x="-3905251" y="4294188"/>
            <a:chExt cx="13027839" cy="1892300"/>
          </a:xfrm>
        </p:grpSpPr>
        <p:sp>
          <p:nvSpPr>
            <p:cNvPr id="103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280988"/>
            <a:ext cx="7399867" cy="8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2257" y="6260115"/>
            <a:ext cx="338068"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cs typeface="+mn-cs"/>
              </a:defRPr>
            </a:lvl1pPr>
          </a:lstStyle>
          <a:p>
            <a:pPr>
              <a:defRPr/>
            </a:pPr>
            <a:fld id="{CF141CBE-58F0-2F47-BF59-AD1EA1BECDE1}" type="slidenum">
              <a:rPr lang="en-US"/>
              <a:pPr>
                <a:defRPr/>
              </a:pPr>
              <a:t>‹#›</a:t>
            </a:fld>
            <a:endParaRPr lang="en-US"/>
          </a:p>
        </p:txBody>
      </p:sp>
      <p:sp>
        <p:nvSpPr>
          <p:cNvPr id="1032" name="Text Placeholder 2"/>
          <p:cNvSpPr>
            <a:spLocks noGrp="1"/>
          </p:cNvSpPr>
          <p:nvPr>
            <p:ph type="body" idx="1"/>
          </p:nvPr>
        </p:nvSpPr>
        <p:spPr bwMode="auto">
          <a:xfrm>
            <a:off x="193675" y="1626082"/>
            <a:ext cx="8756650" cy="462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33" name="Picture 6">
            <a:hlinkClick r:id="rId13"/>
          </p:cNvPr>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975600" y="280988"/>
            <a:ext cx="91281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62" r:id="rId2"/>
    <p:sldLayoutId id="2147483768" r:id="rId3"/>
    <p:sldLayoutId id="2147483763" r:id="rId4"/>
    <p:sldLayoutId id="2147483764" r:id="rId5"/>
    <p:sldLayoutId id="2147483765" r:id="rId6"/>
    <p:sldLayoutId id="2147483769" r:id="rId7"/>
    <p:sldLayoutId id="2147483770" r:id="rId8"/>
    <p:sldLayoutId id="2147483771" r:id="rId9"/>
    <p:sldLayoutId id="2147483766" r:id="rId10"/>
    <p:sldLayoutId id="2147483772" r:id="rId11"/>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kern="1200">
          <a:solidFill>
            <a:srgbClr val="FFFFFF"/>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2pPr>
      <a:lvl3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3pPr>
      <a:lvl4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4pPr>
      <a:lvl5pPr algn="ctr" rtl="0" eaLnBrk="1" fontAlgn="base" hangingPunct="1">
        <a:spcBef>
          <a:spcPct val="0"/>
        </a:spcBef>
        <a:spcAft>
          <a:spcPct val="0"/>
        </a:spcAft>
        <a:defRPr sz="4400">
          <a:solidFill>
            <a:srgbClr val="FFFFFF"/>
          </a:solidFill>
          <a:latin typeface="Candara"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SzPct val="100000"/>
        <a:buFont typeface="Symbol" charset="0"/>
        <a:buChar char=""/>
        <a:defRPr sz="2400" kern="1200">
          <a:solidFill>
            <a:schemeClr val="tx2"/>
          </a:solidFill>
          <a:latin typeface="+mn-lt"/>
          <a:ea typeface="ＭＳ Ｐゴシック" charset="0"/>
          <a:cs typeface="ＭＳ Ｐゴシック" charset="0"/>
        </a:defRPr>
      </a:lvl1pPr>
      <a:lvl2pPr marL="576263" indent="-273050" algn="l" rtl="0" eaLnBrk="1" fontAlgn="base" hangingPunct="1">
        <a:spcBef>
          <a:spcPct val="20000"/>
        </a:spcBef>
        <a:spcAft>
          <a:spcPct val="0"/>
        </a:spcAft>
        <a:buClr>
          <a:schemeClr val="accent1"/>
        </a:buClr>
        <a:buSzPct val="100000"/>
        <a:buFont typeface="Symbol" charset="0"/>
        <a:buChar char=""/>
        <a:defRPr sz="2200" kern="1200">
          <a:solidFill>
            <a:schemeClr val="tx2"/>
          </a:solidFill>
          <a:latin typeface="+mn-lt"/>
          <a:ea typeface="ＭＳ Ｐゴシック" charset="0"/>
          <a:cs typeface="+mn-cs"/>
        </a:defRPr>
      </a:lvl2pPr>
      <a:lvl3pPr marL="855663" indent="-228600" algn="l" rtl="0" eaLnBrk="1" fontAlgn="base" hangingPunct="1">
        <a:spcBef>
          <a:spcPct val="20000"/>
        </a:spcBef>
        <a:spcAft>
          <a:spcPct val="0"/>
        </a:spcAft>
        <a:buClr>
          <a:schemeClr val="accent1"/>
        </a:buClr>
        <a:buSzPct val="100000"/>
        <a:buFont typeface="Symbol" charset="0"/>
        <a:buChar char=""/>
        <a:defRPr sz="2000" kern="1200">
          <a:solidFill>
            <a:schemeClr val="tx2"/>
          </a:solidFill>
          <a:latin typeface="+mn-lt"/>
          <a:ea typeface="ＭＳ Ｐゴシック" charset="0"/>
          <a:cs typeface="+mn-cs"/>
        </a:defRPr>
      </a:lvl3pPr>
      <a:lvl4pPr marL="1143000" indent="-228600" algn="l" rtl="0" eaLnBrk="1" fontAlgn="base" hangingPunct="1">
        <a:spcBef>
          <a:spcPct val="20000"/>
        </a:spcBef>
        <a:spcAft>
          <a:spcPct val="0"/>
        </a:spcAft>
        <a:buClr>
          <a:schemeClr val="accent1"/>
        </a:buClr>
        <a:buSzPct val="100000"/>
        <a:buFont typeface="Symbol" charset="0"/>
        <a:buChar char=""/>
        <a:defRPr kern="1200">
          <a:solidFill>
            <a:schemeClr val="tx2"/>
          </a:solidFill>
          <a:latin typeface="+mn-lt"/>
          <a:ea typeface="ＭＳ Ｐゴシック" charset="0"/>
          <a:cs typeface="+mn-cs"/>
        </a:defRPr>
      </a:lvl4pPr>
      <a:lvl5pPr marL="1462088" indent="-228600" algn="l" rtl="0" eaLnBrk="1" fontAlgn="base" hangingPunct="1">
        <a:spcBef>
          <a:spcPct val="20000"/>
        </a:spcBef>
        <a:spcAft>
          <a:spcPct val="0"/>
        </a:spcAft>
        <a:buClr>
          <a:schemeClr val="accent1"/>
        </a:buClr>
        <a:buSzPct val="100000"/>
        <a:buFont typeface="Symbol" charset="0"/>
        <a:buChar char=""/>
        <a:defRPr sz="1600" kern="1200">
          <a:solidFill>
            <a:schemeClr val="tx2"/>
          </a:solidFill>
          <a:latin typeface="+mn-lt"/>
          <a:ea typeface="ＭＳ Ｐゴシック" charset="0"/>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nbat.hq.nasa.gov/tcat/inde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gif"/><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1780484"/>
            <a:ext cx="7772400" cy="1504274"/>
          </a:xfrm>
        </p:spPr>
        <p:txBody>
          <a:bodyPr>
            <a:noAutofit/>
          </a:bodyPr>
          <a:lstStyle/>
          <a:p>
            <a:pPr algn="ctr"/>
            <a:r>
              <a:rPr lang="en-US" sz="4000" dirty="0"/>
              <a:t>ESDIS TCAT </a:t>
            </a:r>
            <a:r>
              <a:rPr lang="en-US" sz="4000" dirty="0" smtClean="0"/>
              <a:t>Experience</a:t>
            </a:r>
            <a:r>
              <a:rPr lang="en-US" sz="4000" dirty="0" smtClean="0"/>
              <a:t> </a:t>
            </a:r>
            <a:r>
              <a:rPr lang="en-US" sz="4000" dirty="0" smtClean="0"/>
              <a:t/>
            </a:r>
            <a:br>
              <a:rPr lang="en-US" sz="4000" dirty="0" smtClean="0"/>
            </a:br>
            <a:endParaRPr lang="en-US" sz="4000" i="1" dirty="0"/>
          </a:p>
        </p:txBody>
      </p:sp>
      <p:sp>
        <p:nvSpPr>
          <p:cNvPr id="3" name="Subtitle 2"/>
          <p:cNvSpPr>
            <a:spLocks noGrp="1"/>
          </p:cNvSpPr>
          <p:nvPr>
            <p:ph type="subTitle" idx="1"/>
          </p:nvPr>
        </p:nvSpPr>
        <p:spPr>
          <a:xfrm>
            <a:off x="1129518" y="3528979"/>
            <a:ext cx="6987540" cy="2509778"/>
          </a:xfrm>
        </p:spPr>
        <p:txBody>
          <a:bodyPr>
            <a:normAutofit/>
          </a:bodyPr>
          <a:lstStyle/>
          <a:p>
            <a:r>
              <a:rPr lang="en-US" sz="2400" dirty="0" smtClean="0">
                <a:solidFill>
                  <a:schemeClr val="tx1"/>
                </a:solidFill>
              </a:rPr>
              <a:t>E. Tauer – JPL / PO.DAAC</a:t>
            </a:r>
          </a:p>
          <a:p>
            <a:endParaRPr lang="en-US" sz="800" dirty="0" smtClean="0">
              <a:solidFill>
                <a:schemeClr val="tx1"/>
              </a:solidFill>
            </a:endParaRPr>
          </a:p>
          <a:p>
            <a:r>
              <a:rPr lang="en-US" dirty="0" smtClean="0">
                <a:solidFill>
                  <a:schemeClr val="tx1"/>
                </a:solidFill>
              </a:rPr>
              <a:t>February 4</a:t>
            </a:r>
            <a:r>
              <a:rPr lang="en-US" baseline="30000" dirty="0" smtClean="0">
                <a:solidFill>
                  <a:schemeClr val="tx1"/>
                </a:solidFill>
              </a:rPr>
              <a:t>th</a:t>
            </a:r>
            <a:r>
              <a:rPr lang="en-US" dirty="0" smtClean="0">
                <a:solidFill>
                  <a:schemeClr val="tx1"/>
                </a:solidFill>
              </a:rPr>
              <a:t>, 2016</a:t>
            </a:r>
            <a:endParaRPr lang="en-US" dirty="0">
              <a:solidFill>
                <a:schemeClr val="tx1"/>
              </a:solidFill>
            </a:endParaRPr>
          </a:p>
        </p:txBody>
      </p:sp>
    </p:spTree>
    <p:extLst>
      <p:ext uri="{BB962C8B-B14F-4D97-AF65-F5344CB8AC3E}">
        <p14:creationId xmlns:p14="http://schemas.microsoft.com/office/powerpoint/2010/main" val="10093969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92100"/>
            <a:ext cx="8229600" cy="854075"/>
          </a:xfrm>
        </p:spPr>
        <p:txBody>
          <a:bodyPr/>
          <a:lstStyle/>
          <a:p>
            <a:r>
              <a:rPr lang="en-US" altLang="en-US" smtClean="0">
                <a:solidFill>
                  <a:schemeClr val="bg1"/>
                </a:solidFill>
              </a:rPr>
              <a:t>PO.DAAC Functional Areas</a:t>
            </a:r>
          </a:p>
        </p:txBody>
      </p:sp>
      <p:grpSp>
        <p:nvGrpSpPr>
          <p:cNvPr id="17411" name="Group 3"/>
          <p:cNvGrpSpPr>
            <a:grpSpLocks/>
          </p:cNvGrpSpPr>
          <p:nvPr/>
        </p:nvGrpSpPr>
        <p:grpSpPr bwMode="auto">
          <a:xfrm>
            <a:off x="488950" y="1360488"/>
            <a:ext cx="3844925" cy="2886075"/>
            <a:chOff x="311379" y="789779"/>
            <a:chExt cx="4074451" cy="3316596"/>
          </a:xfrm>
        </p:grpSpPr>
        <p:sp>
          <p:nvSpPr>
            <p:cNvPr id="5" name="Rectangle 4"/>
            <p:cNvSpPr/>
            <p:nvPr/>
          </p:nvSpPr>
          <p:spPr>
            <a:xfrm>
              <a:off x="311379" y="789779"/>
              <a:ext cx="4074451" cy="3316596"/>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7424" name="TextBox 5"/>
            <p:cNvSpPr txBox="1">
              <a:spLocks noChangeArrowheads="1"/>
            </p:cNvSpPr>
            <p:nvPr/>
          </p:nvSpPr>
          <p:spPr bwMode="auto">
            <a:xfrm>
              <a:off x="311379" y="789779"/>
              <a:ext cx="40744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2200" b="1"/>
                <a:t>Data Management &amp; Stewardship</a:t>
              </a:r>
            </a:p>
          </p:txBody>
        </p:sp>
        <p:sp>
          <p:nvSpPr>
            <p:cNvPr id="17425" name="TextBox 6"/>
            <p:cNvSpPr txBox="1">
              <a:spLocks noChangeArrowheads="1"/>
            </p:cNvSpPr>
            <p:nvPr/>
          </p:nvSpPr>
          <p:spPr bwMode="auto">
            <a:xfrm>
              <a:off x="311379" y="1534076"/>
              <a:ext cx="407445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1600"/>
                <a:t>Preserve NASA’s data for the benefit of future generations</a:t>
              </a:r>
              <a:endParaRPr lang="en-US" altLang="en-US" sz="1600" b="1"/>
            </a:p>
          </p:txBody>
        </p:sp>
        <p:pic>
          <p:nvPicPr>
            <p:cNvPr id="17426" name="Picture 7" descr="DSCN07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3305" y="2260277"/>
              <a:ext cx="2209776" cy="165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2" name="Group 8"/>
          <p:cNvGrpSpPr>
            <a:grpSpLocks/>
          </p:cNvGrpSpPr>
          <p:nvPr/>
        </p:nvGrpSpPr>
        <p:grpSpPr bwMode="auto">
          <a:xfrm>
            <a:off x="4595813" y="1360488"/>
            <a:ext cx="3971925" cy="2886075"/>
            <a:chOff x="4677185" y="789591"/>
            <a:chExt cx="4083183" cy="3316784"/>
          </a:xfrm>
        </p:grpSpPr>
        <p:sp>
          <p:nvSpPr>
            <p:cNvPr id="10" name="Rectangle 9"/>
            <p:cNvSpPr/>
            <p:nvPr/>
          </p:nvSpPr>
          <p:spPr>
            <a:xfrm>
              <a:off x="4677185" y="789591"/>
              <a:ext cx="4075023" cy="3316784"/>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7420" name="TextBox 10"/>
            <p:cNvSpPr txBox="1">
              <a:spLocks noChangeArrowheads="1"/>
            </p:cNvSpPr>
            <p:nvPr/>
          </p:nvSpPr>
          <p:spPr bwMode="auto">
            <a:xfrm>
              <a:off x="4677185" y="789591"/>
              <a:ext cx="407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2200" b="1"/>
                <a:t>Data Access</a:t>
              </a:r>
            </a:p>
          </p:txBody>
        </p:sp>
        <p:sp>
          <p:nvSpPr>
            <p:cNvPr id="17421" name="TextBox 11"/>
            <p:cNvSpPr txBox="1">
              <a:spLocks noChangeArrowheads="1"/>
            </p:cNvSpPr>
            <p:nvPr/>
          </p:nvSpPr>
          <p:spPr bwMode="auto">
            <a:xfrm>
              <a:off x="4681551" y="1216086"/>
              <a:ext cx="407881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1600"/>
                <a:t>Provide intuitive services to discover, select, extract and utilize data </a:t>
              </a:r>
            </a:p>
          </p:txBody>
        </p:sp>
        <p:pic>
          <p:nvPicPr>
            <p:cNvPr id="17422"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699" y="1903490"/>
              <a:ext cx="3500456" cy="20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413" name="Group 13"/>
          <p:cNvGrpSpPr>
            <a:grpSpLocks/>
          </p:cNvGrpSpPr>
          <p:nvPr/>
        </p:nvGrpSpPr>
        <p:grpSpPr bwMode="auto">
          <a:xfrm>
            <a:off x="479425" y="4389438"/>
            <a:ext cx="8078788" cy="1965325"/>
            <a:chOff x="607828" y="4200270"/>
            <a:chExt cx="7739132" cy="1965960"/>
          </a:xfrm>
        </p:grpSpPr>
        <p:sp>
          <p:nvSpPr>
            <p:cNvPr id="15" name="Rectangle 14"/>
            <p:cNvSpPr/>
            <p:nvPr/>
          </p:nvSpPr>
          <p:spPr>
            <a:xfrm>
              <a:off x="607828" y="4200270"/>
              <a:ext cx="7739132" cy="196596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17416" name="TextBox 15"/>
            <p:cNvSpPr txBox="1">
              <a:spLocks noChangeArrowheads="1"/>
            </p:cNvSpPr>
            <p:nvPr/>
          </p:nvSpPr>
          <p:spPr bwMode="auto">
            <a:xfrm>
              <a:off x="887570" y="4645651"/>
              <a:ext cx="41621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2200" b="1"/>
                <a:t>Science Information Services</a:t>
              </a:r>
            </a:p>
          </p:txBody>
        </p:sp>
        <p:sp>
          <p:nvSpPr>
            <p:cNvPr id="17417" name="TextBox 16"/>
            <p:cNvSpPr txBox="1">
              <a:spLocks noChangeArrowheads="1"/>
            </p:cNvSpPr>
            <p:nvPr/>
          </p:nvSpPr>
          <p:spPr bwMode="auto">
            <a:xfrm>
              <a:off x="887570" y="5230050"/>
              <a:ext cx="41621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algn="ctr"/>
              <a:r>
                <a:rPr lang="en-US" altLang="en-US" sz="1600"/>
                <a:t>Provide a knowledgebase to help a broad user community understand and interpret satellite ocean data and related information</a:t>
              </a:r>
              <a:endParaRPr lang="en-US" altLang="en-US" sz="1600" b="1"/>
            </a:p>
          </p:txBody>
        </p:sp>
        <p:pic>
          <p:nvPicPr>
            <p:cNvPr id="174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2004" y="4255261"/>
              <a:ext cx="2897552" cy="182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ndara" pitchFamily="34" charset="0"/>
              </a:defRPr>
            </a:lvl1pPr>
            <a:lvl2pPr marL="742950" indent="-285750">
              <a:defRPr>
                <a:solidFill>
                  <a:schemeClr val="tx1"/>
                </a:solidFill>
                <a:latin typeface="Candara" pitchFamily="34" charset="0"/>
              </a:defRPr>
            </a:lvl2pPr>
            <a:lvl3pPr marL="1143000" indent="-228600">
              <a:defRPr>
                <a:solidFill>
                  <a:schemeClr val="tx1"/>
                </a:solidFill>
                <a:latin typeface="Candara" pitchFamily="34" charset="0"/>
              </a:defRPr>
            </a:lvl3pPr>
            <a:lvl4pPr marL="1600200" indent="-228600">
              <a:defRPr>
                <a:solidFill>
                  <a:schemeClr val="tx1"/>
                </a:solidFill>
                <a:latin typeface="Candara" pitchFamily="34" charset="0"/>
              </a:defRPr>
            </a:lvl4pPr>
            <a:lvl5pPr marL="2057400" indent="-228600">
              <a:defRPr>
                <a:solidFill>
                  <a:schemeClr val="tx1"/>
                </a:solidFill>
                <a:latin typeface="Candara" pitchFamily="34" charset="0"/>
              </a:defRPr>
            </a:lvl5pPr>
            <a:lvl6pPr marL="2514600" indent="-228600" fontAlgn="base">
              <a:spcBef>
                <a:spcPct val="0"/>
              </a:spcBef>
              <a:spcAft>
                <a:spcPct val="0"/>
              </a:spcAft>
              <a:defRPr>
                <a:solidFill>
                  <a:schemeClr val="tx1"/>
                </a:solidFill>
                <a:latin typeface="Candara" pitchFamily="34" charset="0"/>
              </a:defRPr>
            </a:lvl6pPr>
            <a:lvl7pPr marL="2971800" indent="-228600" fontAlgn="base">
              <a:spcBef>
                <a:spcPct val="0"/>
              </a:spcBef>
              <a:spcAft>
                <a:spcPct val="0"/>
              </a:spcAft>
              <a:defRPr>
                <a:solidFill>
                  <a:schemeClr val="tx1"/>
                </a:solidFill>
                <a:latin typeface="Candara" pitchFamily="34" charset="0"/>
              </a:defRPr>
            </a:lvl7pPr>
            <a:lvl8pPr marL="3429000" indent="-228600" fontAlgn="base">
              <a:spcBef>
                <a:spcPct val="0"/>
              </a:spcBef>
              <a:spcAft>
                <a:spcPct val="0"/>
              </a:spcAft>
              <a:defRPr>
                <a:solidFill>
                  <a:schemeClr val="tx1"/>
                </a:solidFill>
                <a:latin typeface="Candara" pitchFamily="34" charset="0"/>
              </a:defRPr>
            </a:lvl8pPr>
            <a:lvl9pPr marL="3886200" indent="-228600" fontAlgn="base">
              <a:spcBef>
                <a:spcPct val="0"/>
              </a:spcBef>
              <a:spcAft>
                <a:spcPct val="0"/>
              </a:spcAft>
              <a:defRPr>
                <a:solidFill>
                  <a:schemeClr val="tx1"/>
                </a:solidFill>
                <a:latin typeface="Candara" pitchFamily="34" charset="0"/>
              </a:defRPr>
            </a:lvl9pPr>
          </a:lstStyle>
          <a:p>
            <a:pPr fontAlgn="base">
              <a:spcBef>
                <a:spcPct val="0"/>
              </a:spcBef>
              <a:spcAft>
                <a:spcPct val="0"/>
              </a:spcAft>
            </a:pPr>
            <a:fld id="{BA013330-9000-4E07-A352-D1E9411E02A2}" type="slidenum">
              <a:rPr lang="en-US" altLang="en-US">
                <a:solidFill>
                  <a:schemeClr val="tx2"/>
                </a:solidFill>
              </a:rPr>
              <a:pPr fontAlgn="base">
                <a:spcBef>
                  <a:spcPct val="0"/>
                </a:spcBef>
                <a:spcAft>
                  <a:spcPct val="0"/>
                </a:spcAft>
              </a:pPr>
              <a:t>10</a:t>
            </a:fld>
            <a:endParaRPr lang="en-US" altLang="en-US">
              <a:solidFill>
                <a:schemeClr val="tx2"/>
              </a:solidFill>
            </a:endParaRPr>
          </a:p>
        </p:txBody>
      </p:sp>
    </p:spTree>
    <p:extLst>
      <p:ext uri="{BB962C8B-B14F-4D97-AF65-F5344CB8AC3E}">
        <p14:creationId xmlns:p14="http://schemas.microsoft.com/office/powerpoint/2010/main" val="8049658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V="1">
            <a:off x="5760030" y="2989122"/>
            <a:ext cx="0" cy="800456"/>
          </a:xfrm>
          <a:prstGeom prst="line">
            <a:avLst/>
          </a:prstGeom>
          <a:ln w="28575" cmpd="sng">
            <a:solidFill>
              <a:srgbClr val="9CC2FB"/>
            </a:solidFill>
          </a:ln>
          <a:effectLst>
            <a:glow rad="254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cxnSp>
      <p:sp>
        <p:nvSpPr>
          <p:cNvPr id="43" name="Rectangle 42"/>
          <p:cNvSpPr/>
          <p:nvPr/>
        </p:nvSpPr>
        <p:spPr>
          <a:xfrm>
            <a:off x="3215566" y="5060809"/>
            <a:ext cx="2477991" cy="166221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U-Turn Arrow 13"/>
          <p:cNvSpPr/>
          <p:nvPr/>
        </p:nvSpPr>
        <p:spPr>
          <a:xfrm>
            <a:off x="5756011" y="2912196"/>
            <a:ext cx="145916" cy="1008063"/>
          </a:xfrm>
          <a:prstGeom prst="uturnArrow">
            <a:avLst>
              <a:gd name="adj1" fmla="val 15093"/>
              <a:gd name="adj2" fmla="val 25000"/>
              <a:gd name="adj3" fmla="val 23900"/>
              <a:gd name="adj4" fmla="val 43750"/>
              <a:gd name="adj5" fmla="val 79896"/>
            </a:avLst>
          </a:prstGeom>
          <a:effectLst>
            <a:glow rad="25400">
              <a:srgbClr val="FFFF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6237331" y="2978009"/>
            <a:ext cx="2516187" cy="216535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396918" y="2978009"/>
            <a:ext cx="2227263" cy="216535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215566" y="1607996"/>
            <a:ext cx="2477991" cy="19177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6" name="Title 2"/>
          <p:cNvSpPr>
            <a:spLocks noGrp="1"/>
          </p:cNvSpPr>
          <p:nvPr>
            <p:ph type="title"/>
          </p:nvPr>
        </p:nvSpPr>
        <p:spPr/>
        <p:txBody>
          <a:bodyPr/>
          <a:lstStyle/>
          <a:p>
            <a:pPr eaLnBrk="1" hangingPunct="1"/>
            <a:r>
              <a:rPr lang="en-US" altLang="en-US" dirty="0" smtClean="0">
                <a:ea typeface="ＭＳ Ｐゴシック" pitchFamily="34" charset="-128"/>
              </a:rPr>
              <a:t>PO.DAAC </a:t>
            </a:r>
            <a:r>
              <a:rPr lang="en-US" altLang="en-US" dirty="0" smtClean="0">
                <a:ea typeface="ＭＳ Ｐゴシック" pitchFamily="34" charset="-128"/>
              </a:rPr>
              <a:t>Interfaces </a:t>
            </a:r>
            <a:r>
              <a:rPr lang="en-US" altLang="en-US" dirty="0" smtClean="0">
                <a:ea typeface="ＭＳ Ｐゴシック" pitchFamily="34" charset="-128"/>
              </a:rPr>
              <a:t>and Stakeholders</a:t>
            </a:r>
          </a:p>
        </p:txBody>
      </p:sp>
      <p:sp>
        <p:nvSpPr>
          <p:cNvPr id="5" name="Rectangle 4"/>
          <p:cNvSpPr/>
          <p:nvPr/>
        </p:nvSpPr>
        <p:spPr>
          <a:xfrm>
            <a:off x="3022001" y="3752286"/>
            <a:ext cx="2865120" cy="1091565"/>
          </a:xfrm>
          <a:prstGeom prst="rect">
            <a:avLst/>
          </a:prstGeom>
          <a:ln w="2222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t>PO.DAAC</a:t>
            </a:r>
          </a:p>
        </p:txBody>
      </p:sp>
      <p:sp>
        <p:nvSpPr>
          <p:cNvPr id="6" name="TextBox 5"/>
          <p:cNvSpPr txBox="1"/>
          <p:nvPr/>
        </p:nvSpPr>
        <p:spPr>
          <a:xfrm>
            <a:off x="3436981" y="2928796"/>
            <a:ext cx="752475" cy="369888"/>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gn="ctr">
              <a:defRPr/>
            </a:pPr>
            <a:r>
              <a:rPr lang="en-US" dirty="0"/>
              <a:t>ESDIS</a:t>
            </a:r>
          </a:p>
        </p:txBody>
      </p:sp>
      <p:sp>
        <p:nvSpPr>
          <p:cNvPr id="7" name="TextBox 6"/>
          <p:cNvSpPr txBox="1"/>
          <p:nvPr/>
        </p:nvSpPr>
        <p:spPr>
          <a:xfrm>
            <a:off x="3327443" y="2193784"/>
            <a:ext cx="1322388" cy="36988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dirty="0"/>
              <a:t>NASA HQ</a:t>
            </a:r>
          </a:p>
        </p:txBody>
      </p:sp>
      <p:sp>
        <p:nvSpPr>
          <p:cNvPr id="8" name="TextBox 7"/>
          <p:cNvSpPr txBox="1"/>
          <p:nvPr/>
        </p:nvSpPr>
        <p:spPr>
          <a:xfrm>
            <a:off x="4759368" y="2928796"/>
            <a:ext cx="752475" cy="369888"/>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dirty="0"/>
              <a:t>JPL</a:t>
            </a:r>
          </a:p>
        </p:txBody>
      </p:sp>
      <p:sp>
        <p:nvSpPr>
          <p:cNvPr id="9" name="TextBox 8"/>
          <p:cNvSpPr txBox="1"/>
          <p:nvPr/>
        </p:nvSpPr>
        <p:spPr>
          <a:xfrm>
            <a:off x="6588168" y="3744771"/>
            <a:ext cx="1616075" cy="3698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ESDSWG</a:t>
            </a:r>
          </a:p>
        </p:txBody>
      </p:sp>
      <p:sp>
        <p:nvSpPr>
          <p:cNvPr id="10" name="TextBox 9"/>
          <p:cNvSpPr txBox="1"/>
          <p:nvPr/>
        </p:nvSpPr>
        <p:spPr>
          <a:xfrm>
            <a:off x="6588168" y="4114659"/>
            <a:ext cx="1616075" cy="36830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ESIP Clusters</a:t>
            </a:r>
          </a:p>
        </p:txBody>
      </p:sp>
      <p:sp>
        <p:nvSpPr>
          <p:cNvPr id="12" name="TextBox 11"/>
          <p:cNvSpPr txBox="1"/>
          <p:nvPr/>
        </p:nvSpPr>
        <p:spPr>
          <a:xfrm>
            <a:off x="612818" y="3752709"/>
            <a:ext cx="1716088"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t>Flight Projects</a:t>
            </a:r>
          </a:p>
        </p:txBody>
      </p:sp>
      <p:sp>
        <p:nvSpPr>
          <p:cNvPr id="13" name="TextBox 12"/>
          <p:cNvSpPr txBox="1"/>
          <p:nvPr/>
        </p:nvSpPr>
        <p:spPr>
          <a:xfrm>
            <a:off x="612818" y="4121009"/>
            <a:ext cx="1716088"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t>PI Projects</a:t>
            </a:r>
          </a:p>
        </p:txBody>
      </p:sp>
      <p:cxnSp>
        <p:nvCxnSpPr>
          <p:cNvPr id="16" name="Straight Arrow Connector 15"/>
          <p:cNvCxnSpPr>
            <a:stCxn id="6" idx="2"/>
          </p:cNvCxnSpPr>
          <p:nvPr/>
        </p:nvCxnSpPr>
        <p:spPr>
          <a:xfrm>
            <a:off x="3813218" y="3298684"/>
            <a:ext cx="0" cy="454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651293" y="2566846"/>
            <a:ext cx="0" cy="361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135606" y="3298684"/>
            <a:ext cx="0" cy="4540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p:nvPr/>
        </p:nvCxnSpPr>
        <p:spPr>
          <a:xfrm rot="5400000">
            <a:off x="3901324" y="3162953"/>
            <a:ext cx="1192213" cy="0"/>
          </a:xfrm>
          <a:prstGeom prst="bentConnector3">
            <a:avLst>
              <a:gd name="adj1" fmla="val 50000"/>
            </a:avLst>
          </a:prstGeom>
          <a:ln>
            <a:prstDash val="lgDash"/>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2" idx="3"/>
          </p:cNvCxnSpPr>
          <p:nvPr/>
        </p:nvCxnSpPr>
        <p:spPr>
          <a:xfrm flipV="1">
            <a:off x="2328906" y="3928921"/>
            <a:ext cx="693737" cy="79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3" idx="3"/>
          </p:cNvCxnSpPr>
          <p:nvPr/>
        </p:nvCxnSpPr>
        <p:spPr>
          <a:xfrm flipV="1">
            <a:off x="2328906" y="4298809"/>
            <a:ext cx="693737" cy="79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9" idx="1"/>
          </p:cNvCxnSpPr>
          <p:nvPr/>
        </p:nvCxnSpPr>
        <p:spPr>
          <a:xfrm flipH="1">
            <a:off x="5886493" y="3928921"/>
            <a:ext cx="7016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10" idx="1"/>
          </p:cNvCxnSpPr>
          <p:nvPr/>
        </p:nvCxnSpPr>
        <p:spPr>
          <a:xfrm flipH="1" flipV="1">
            <a:off x="5886493" y="4298809"/>
            <a:ext cx="7016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850781" y="5310046"/>
            <a:ext cx="752475" cy="3683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dirty="0"/>
              <a:t>Users</a:t>
            </a:r>
          </a:p>
        </p:txBody>
      </p:sp>
      <p:cxnSp>
        <p:nvCxnSpPr>
          <p:cNvPr id="32" name="Straight Arrow Connector 31"/>
          <p:cNvCxnSpPr>
            <a:stCxn id="31" idx="0"/>
          </p:cNvCxnSpPr>
          <p:nvPr/>
        </p:nvCxnSpPr>
        <p:spPr>
          <a:xfrm flipV="1">
            <a:off x="5227018" y="4868721"/>
            <a:ext cx="0" cy="441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348362" y="5302109"/>
            <a:ext cx="752475" cy="369887"/>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dirty="0"/>
              <a:t>UWG</a:t>
            </a:r>
          </a:p>
        </p:txBody>
      </p:sp>
      <p:cxnSp>
        <p:nvCxnSpPr>
          <p:cNvPr id="36" name="Straight Arrow Connector 35"/>
          <p:cNvCxnSpPr>
            <a:stCxn id="35" idx="0"/>
          </p:cNvCxnSpPr>
          <p:nvPr/>
        </p:nvCxnSpPr>
        <p:spPr>
          <a:xfrm flipV="1">
            <a:off x="3724599" y="4871896"/>
            <a:ext cx="0" cy="4302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a:spLocks noChangeArrowheads="1"/>
          </p:cNvSpPr>
          <p:nvPr/>
        </p:nvSpPr>
        <p:spPr bwMode="auto">
          <a:xfrm>
            <a:off x="3730531" y="1660414"/>
            <a:ext cx="1557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ea typeface="ＭＳ Ｐゴシック" pitchFamily="34" charset="-128"/>
              </a:defRPr>
            </a:lvl1pPr>
            <a:lvl2pPr marL="742950" indent="-285750" eaLnBrk="0" hangingPunct="0">
              <a:defRPr>
                <a:solidFill>
                  <a:schemeClr val="tx1"/>
                </a:solidFill>
                <a:latin typeface="Candara" pitchFamily="34" charset="0"/>
                <a:ea typeface="ＭＳ Ｐゴシック" pitchFamily="34" charset="-128"/>
              </a:defRPr>
            </a:lvl2pPr>
            <a:lvl3pPr marL="1143000" indent="-228600" eaLnBrk="0" hangingPunct="0">
              <a:defRPr>
                <a:solidFill>
                  <a:schemeClr val="tx1"/>
                </a:solidFill>
                <a:latin typeface="Candara" pitchFamily="34" charset="0"/>
                <a:ea typeface="ＭＳ Ｐゴシック" pitchFamily="34" charset="-128"/>
              </a:defRPr>
            </a:lvl3pPr>
            <a:lvl4pPr marL="1600200" indent="-228600" eaLnBrk="0" hangingPunct="0">
              <a:defRPr>
                <a:solidFill>
                  <a:schemeClr val="tx1"/>
                </a:solidFill>
                <a:latin typeface="Candara" pitchFamily="34" charset="0"/>
                <a:ea typeface="ＭＳ Ｐゴシック" pitchFamily="34" charset="-128"/>
              </a:defRPr>
            </a:lvl4pPr>
            <a:lvl5pPr marL="2057400" indent="-228600" eaLnBrk="0" hangingPunct="0">
              <a:defRPr>
                <a:solidFill>
                  <a:schemeClr val="tx1"/>
                </a:solidFill>
                <a:latin typeface="Candar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ndar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ndar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ndar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ndara" pitchFamily="34" charset="0"/>
                <a:ea typeface="ＭＳ Ｐゴシック" pitchFamily="34" charset="-128"/>
              </a:defRPr>
            </a:lvl9pPr>
          </a:lstStyle>
          <a:p>
            <a:pPr eaLnBrk="1" hangingPunct="1"/>
            <a:r>
              <a:rPr lang="en-US" altLang="en-US" dirty="0"/>
              <a:t>Requirements</a:t>
            </a:r>
          </a:p>
        </p:txBody>
      </p:sp>
      <p:sp>
        <p:nvSpPr>
          <p:cNvPr id="38" name="TextBox 37"/>
          <p:cNvSpPr txBox="1">
            <a:spLocks noChangeArrowheads="1"/>
          </p:cNvSpPr>
          <p:nvPr/>
        </p:nvSpPr>
        <p:spPr bwMode="auto">
          <a:xfrm>
            <a:off x="6486568" y="2989121"/>
            <a:ext cx="2017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ndara" pitchFamily="34" charset="0"/>
                <a:ea typeface="ＭＳ Ｐゴシック" pitchFamily="34" charset="-128"/>
              </a:defRPr>
            </a:lvl1pPr>
            <a:lvl2pPr marL="742950" indent="-285750" eaLnBrk="0" hangingPunct="0">
              <a:defRPr>
                <a:solidFill>
                  <a:schemeClr val="tx1"/>
                </a:solidFill>
                <a:latin typeface="Candara" pitchFamily="34" charset="0"/>
                <a:ea typeface="ＭＳ Ｐゴシック" pitchFamily="34" charset="-128"/>
              </a:defRPr>
            </a:lvl2pPr>
            <a:lvl3pPr marL="1143000" indent="-228600" eaLnBrk="0" hangingPunct="0">
              <a:defRPr>
                <a:solidFill>
                  <a:schemeClr val="tx1"/>
                </a:solidFill>
                <a:latin typeface="Candara" pitchFamily="34" charset="0"/>
                <a:ea typeface="ＭＳ Ｐゴシック" pitchFamily="34" charset="-128"/>
              </a:defRPr>
            </a:lvl3pPr>
            <a:lvl4pPr marL="1600200" indent="-228600" eaLnBrk="0" hangingPunct="0">
              <a:defRPr>
                <a:solidFill>
                  <a:schemeClr val="tx1"/>
                </a:solidFill>
                <a:latin typeface="Candara" pitchFamily="34" charset="0"/>
                <a:ea typeface="ＭＳ Ｐゴシック" pitchFamily="34" charset="-128"/>
              </a:defRPr>
            </a:lvl4pPr>
            <a:lvl5pPr marL="2057400" indent="-228600" eaLnBrk="0" hangingPunct="0">
              <a:defRPr>
                <a:solidFill>
                  <a:schemeClr val="tx1"/>
                </a:solidFill>
                <a:latin typeface="Candar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ndar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ndar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ndar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ndara" pitchFamily="34" charset="0"/>
                <a:ea typeface="ＭＳ Ｐゴシック" pitchFamily="34" charset="-128"/>
              </a:defRPr>
            </a:lvl9pPr>
          </a:lstStyle>
          <a:p>
            <a:pPr algn="ctr" eaLnBrk="1" hangingPunct="1"/>
            <a:r>
              <a:rPr lang="en-US" altLang="en-US"/>
              <a:t>New Technologies</a:t>
            </a:r>
          </a:p>
          <a:p>
            <a:pPr algn="ctr" eaLnBrk="1" hangingPunct="1"/>
            <a:r>
              <a:rPr lang="en-US" altLang="en-US"/>
              <a:t>Best Practices</a:t>
            </a:r>
          </a:p>
        </p:txBody>
      </p:sp>
      <p:sp>
        <p:nvSpPr>
          <p:cNvPr id="39" name="TextBox 38"/>
          <p:cNvSpPr txBox="1">
            <a:spLocks noChangeArrowheads="1"/>
          </p:cNvSpPr>
          <p:nvPr/>
        </p:nvSpPr>
        <p:spPr bwMode="auto">
          <a:xfrm>
            <a:off x="3393324" y="6282391"/>
            <a:ext cx="2154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ea typeface="ＭＳ Ｐゴシック" pitchFamily="34" charset="-128"/>
              </a:defRPr>
            </a:lvl1pPr>
            <a:lvl2pPr marL="742950" indent="-285750" eaLnBrk="0" hangingPunct="0">
              <a:defRPr>
                <a:solidFill>
                  <a:schemeClr val="tx1"/>
                </a:solidFill>
                <a:latin typeface="Candara" pitchFamily="34" charset="0"/>
                <a:ea typeface="ＭＳ Ｐゴシック" pitchFamily="34" charset="-128"/>
              </a:defRPr>
            </a:lvl2pPr>
            <a:lvl3pPr marL="1143000" indent="-228600" eaLnBrk="0" hangingPunct="0">
              <a:defRPr>
                <a:solidFill>
                  <a:schemeClr val="tx1"/>
                </a:solidFill>
                <a:latin typeface="Candara" pitchFamily="34" charset="0"/>
                <a:ea typeface="ＭＳ Ｐゴシック" pitchFamily="34" charset="-128"/>
              </a:defRPr>
            </a:lvl3pPr>
            <a:lvl4pPr marL="1600200" indent="-228600" eaLnBrk="0" hangingPunct="0">
              <a:defRPr>
                <a:solidFill>
                  <a:schemeClr val="tx1"/>
                </a:solidFill>
                <a:latin typeface="Candara" pitchFamily="34" charset="0"/>
                <a:ea typeface="ＭＳ Ｐゴシック" pitchFamily="34" charset="-128"/>
              </a:defRPr>
            </a:lvl4pPr>
            <a:lvl5pPr marL="2057400" indent="-228600" eaLnBrk="0" hangingPunct="0">
              <a:defRPr>
                <a:solidFill>
                  <a:schemeClr val="tx1"/>
                </a:solidFill>
                <a:latin typeface="Candar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ndar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ndar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ndar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ndara" pitchFamily="34" charset="0"/>
                <a:ea typeface="ＭＳ Ｐゴシック" pitchFamily="34" charset="-128"/>
              </a:defRPr>
            </a:lvl9pPr>
          </a:lstStyle>
          <a:p>
            <a:pPr algn="ctr" eaLnBrk="1" hangingPunct="1"/>
            <a:r>
              <a:rPr lang="en-US" altLang="en-US" dirty="0"/>
              <a:t>Recommendations</a:t>
            </a:r>
          </a:p>
        </p:txBody>
      </p:sp>
      <p:sp>
        <p:nvSpPr>
          <p:cNvPr id="40" name="TextBox 39"/>
          <p:cNvSpPr txBox="1">
            <a:spLocks noChangeArrowheads="1"/>
          </p:cNvSpPr>
          <p:nvPr/>
        </p:nvSpPr>
        <p:spPr bwMode="auto">
          <a:xfrm>
            <a:off x="616610" y="3193729"/>
            <a:ext cx="171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ndara" pitchFamily="34" charset="0"/>
                <a:ea typeface="ＭＳ Ｐゴシック" pitchFamily="34" charset="-128"/>
              </a:defRPr>
            </a:lvl1pPr>
            <a:lvl2pPr marL="742950" indent="-285750" eaLnBrk="0" hangingPunct="0">
              <a:defRPr>
                <a:solidFill>
                  <a:schemeClr val="tx1"/>
                </a:solidFill>
                <a:latin typeface="Candara" pitchFamily="34" charset="0"/>
                <a:ea typeface="ＭＳ Ｐゴシック" pitchFamily="34" charset="-128"/>
              </a:defRPr>
            </a:lvl2pPr>
            <a:lvl3pPr marL="1143000" indent="-228600" eaLnBrk="0" hangingPunct="0">
              <a:defRPr>
                <a:solidFill>
                  <a:schemeClr val="tx1"/>
                </a:solidFill>
                <a:latin typeface="Candara" pitchFamily="34" charset="0"/>
                <a:ea typeface="ＭＳ Ｐゴシック" pitchFamily="34" charset="-128"/>
              </a:defRPr>
            </a:lvl3pPr>
            <a:lvl4pPr marL="1600200" indent="-228600" eaLnBrk="0" hangingPunct="0">
              <a:defRPr>
                <a:solidFill>
                  <a:schemeClr val="tx1"/>
                </a:solidFill>
                <a:latin typeface="Candara" pitchFamily="34" charset="0"/>
                <a:ea typeface="ＭＳ Ｐゴシック" pitchFamily="34" charset="-128"/>
              </a:defRPr>
            </a:lvl4pPr>
            <a:lvl5pPr marL="2057400" indent="-228600" eaLnBrk="0" hangingPunct="0">
              <a:defRPr>
                <a:solidFill>
                  <a:schemeClr val="tx1"/>
                </a:solidFill>
                <a:latin typeface="Candar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ndar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ndar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ndar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ndara" pitchFamily="34" charset="0"/>
                <a:ea typeface="ＭＳ Ｐゴシック" pitchFamily="34" charset="-128"/>
              </a:defRPr>
            </a:lvl9pPr>
          </a:lstStyle>
          <a:p>
            <a:pPr algn="ctr" eaLnBrk="1" hangingPunct="1"/>
            <a:r>
              <a:rPr lang="en-US" altLang="en-US" dirty="0"/>
              <a:t>Requests</a:t>
            </a:r>
          </a:p>
        </p:txBody>
      </p:sp>
      <p:sp>
        <p:nvSpPr>
          <p:cNvPr id="27" name="TextBox 26"/>
          <p:cNvSpPr txBox="1"/>
          <p:nvPr/>
        </p:nvSpPr>
        <p:spPr>
          <a:xfrm>
            <a:off x="612818" y="4489309"/>
            <a:ext cx="1716088" cy="3683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dirty="0"/>
              <a:t>NASA DAACs</a:t>
            </a:r>
          </a:p>
        </p:txBody>
      </p:sp>
      <p:cxnSp>
        <p:nvCxnSpPr>
          <p:cNvPr id="30" name="Straight Arrow Connector 29"/>
          <p:cNvCxnSpPr>
            <a:stCxn id="27" idx="3"/>
          </p:cNvCxnSpPr>
          <p:nvPr/>
        </p:nvCxnSpPr>
        <p:spPr>
          <a:xfrm>
            <a:off x="2328906" y="4673459"/>
            <a:ext cx="69373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588168" y="4473434"/>
            <a:ext cx="1616075" cy="369887"/>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dirty="0"/>
              <a:t>DAACs/NODC</a:t>
            </a:r>
          </a:p>
        </p:txBody>
      </p:sp>
      <p:cxnSp>
        <p:nvCxnSpPr>
          <p:cNvPr id="34" name="Straight Arrow Connector 33"/>
          <p:cNvCxnSpPr>
            <a:stCxn id="33" idx="1"/>
          </p:cNvCxnSpPr>
          <p:nvPr/>
        </p:nvCxnSpPr>
        <p:spPr>
          <a:xfrm flipH="1">
            <a:off x="5886493" y="4657584"/>
            <a:ext cx="7016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1"/>
          </p:nvPr>
        </p:nvSpPr>
        <p:spPr>
          <a:xfrm>
            <a:off x="6040519" y="6382850"/>
            <a:ext cx="2895600" cy="365125"/>
          </a:xfrm>
        </p:spPr>
        <p:txBody>
          <a:bodyPr/>
          <a:lstStyle/>
          <a:p>
            <a:pPr algn="r">
              <a:defRPr/>
            </a:pPr>
            <a:fld id="{9A173206-6D41-4AC8-904F-16580CFDDB55}" type="slidenum">
              <a:rPr lang="en-US"/>
              <a:pPr algn="r">
                <a:defRPr/>
              </a:pPr>
              <a:t>11</a:t>
            </a:fld>
            <a:endParaRPr lang="en-US" dirty="0"/>
          </a:p>
        </p:txBody>
      </p:sp>
      <p:sp>
        <p:nvSpPr>
          <p:cNvPr id="45" name="TextBox 44"/>
          <p:cNvSpPr txBox="1"/>
          <p:nvPr/>
        </p:nvSpPr>
        <p:spPr>
          <a:xfrm>
            <a:off x="3634512" y="5813370"/>
            <a:ext cx="1671862" cy="569479"/>
          </a:xfrm>
          <a:prstGeom prst="rect">
            <a:avLst/>
          </a:prstGeom>
        </p:spPr>
        <p:style>
          <a:lnRef idx="2">
            <a:schemeClr val="accent5"/>
          </a:lnRef>
          <a:fillRef idx="1">
            <a:schemeClr val="lt1"/>
          </a:fillRef>
          <a:effectRef idx="0">
            <a:schemeClr val="accent5"/>
          </a:effectRef>
          <a:fontRef idx="minor">
            <a:schemeClr val="dk1"/>
          </a:fontRef>
        </p:style>
        <p:txBody>
          <a:bodyPr wrap="square">
            <a:noAutofit/>
          </a:bodyPr>
          <a:lstStyle/>
          <a:p>
            <a:pPr algn="ctr">
              <a:defRPr/>
            </a:pPr>
            <a:r>
              <a:rPr lang="en-US" dirty="0" smtClean="0"/>
              <a:t>Program Offices</a:t>
            </a:r>
            <a:endParaRPr lang="en-US" dirty="0"/>
          </a:p>
        </p:txBody>
      </p:sp>
      <p:cxnSp>
        <p:nvCxnSpPr>
          <p:cNvPr id="46" name="Straight Arrow Connector 45"/>
          <p:cNvCxnSpPr>
            <a:stCxn id="45" idx="0"/>
            <a:endCxn id="5" idx="2"/>
          </p:cNvCxnSpPr>
          <p:nvPr/>
        </p:nvCxnSpPr>
        <p:spPr>
          <a:xfrm flipH="1" flipV="1">
            <a:off x="4454561" y="4843851"/>
            <a:ext cx="15882" cy="9695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221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par>
                                <p:cTn id="43" presetID="22" presetClass="entr" presetSubtype="4"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down)">
                                      <p:cBhvr>
                                        <p:cTn id="45" dur="500"/>
                                        <p:tgtEl>
                                          <p:spTgt spid="3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par>
                                <p:cTn id="49" presetID="22" presetClass="entr" presetSubtype="4"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par>
                                <p:cTn id="63" presetID="22" presetClass="entr" presetSubtype="8"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left)">
                                      <p:cBhvr>
                                        <p:cTn id="71" dur="500"/>
                                        <p:tgtEl>
                                          <p:spTgt spid="27"/>
                                        </p:tgtEl>
                                      </p:cBhvr>
                                    </p:animEffect>
                                  </p:childTnLst>
                                </p:cTn>
                              </p:par>
                              <p:par>
                                <p:cTn id="72" presetID="22" presetClass="entr" presetSubtype="8"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right)">
                                      <p:cBhvr>
                                        <p:cTn id="79" dur="500"/>
                                        <p:tgtEl>
                                          <p:spTgt spid="38"/>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right)">
                                      <p:cBhvr>
                                        <p:cTn id="82" dur="500"/>
                                        <p:tgtEl>
                                          <p:spTgt spid="10"/>
                                        </p:tgtEl>
                                      </p:cBhvr>
                                    </p:animEffect>
                                  </p:childTnLst>
                                </p:cTn>
                              </p:par>
                              <p:par>
                                <p:cTn id="83" presetID="22" presetClass="entr" presetSubtype="2"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right)">
                                      <p:cBhvr>
                                        <p:cTn id="85" dur="500"/>
                                        <p:tgtEl>
                                          <p:spTgt spid="29"/>
                                        </p:tgtEl>
                                      </p:cBhvr>
                                    </p:animEffect>
                                  </p:childTnLst>
                                </p:cTn>
                              </p:par>
                              <p:par>
                                <p:cTn id="86" presetID="22" presetClass="entr" presetSubtype="2"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right)">
                                      <p:cBhvr>
                                        <p:cTn id="88" dur="500"/>
                                        <p:tgtEl>
                                          <p:spTgt spid="28"/>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wipe(right)">
                                      <p:cBhvr>
                                        <p:cTn id="91" dur="500"/>
                                        <p:tgtEl>
                                          <p:spTgt spid="9"/>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right)">
                                      <p:cBhvr>
                                        <p:cTn id="94" dur="500"/>
                                        <p:tgtEl>
                                          <p:spTgt spid="33"/>
                                        </p:tgtEl>
                                      </p:cBhvr>
                                    </p:animEffect>
                                  </p:childTnLst>
                                </p:cTn>
                              </p:par>
                              <p:par>
                                <p:cTn id="95" presetID="22" presetClass="entr" presetSubtype="2"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right)">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500"/>
                            </p:stCondLst>
                            <p:childTnLst>
                              <p:par>
                                <p:cTn id="104" presetID="22" presetClass="entr" presetSubtype="1" fill="hold" grpId="0" nodeType="after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wipe(up)">
                                      <p:cBhvr>
                                        <p:cTn id="10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8" grpId="0" animBg="1"/>
      <p:bldP spid="9" grpId="0" animBg="1"/>
      <p:bldP spid="10" grpId="0" animBg="1"/>
      <p:bldP spid="12" grpId="0" animBg="1"/>
      <p:bldP spid="13" grpId="0" animBg="1"/>
      <p:bldP spid="31" grpId="0" animBg="1"/>
      <p:bldP spid="35" grpId="0" animBg="1"/>
      <p:bldP spid="37" grpId="0"/>
      <p:bldP spid="38" grpId="0"/>
      <p:bldP spid="39" grpId="0"/>
      <p:bldP spid="40" grpId="0"/>
      <p:bldP spid="27" grpId="0" animBg="1"/>
      <p:bldP spid="33"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TCAT and the E&amp;E</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5AED1A7-92B1-0642-B450-B14F9166570F}" type="slidenum">
              <a:rPr lang="en-US" smtClean="0"/>
              <a:pPr>
                <a:defRPr/>
              </a:pPr>
              <a:t>12</a:t>
            </a:fld>
            <a:endParaRPr lang="en-US"/>
          </a:p>
        </p:txBody>
      </p:sp>
    </p:spTree>
    <p:extLst>
      <p:ext uri="{BB962C8B-B14F-4D97-AF65-F5344CB8AC3E}">
        <p14:creationId xmlns:p14="http://schemas.microsoft.com/office/powerpoint/2010/main" val="2163744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Technical Capabilities Assessment Team formed in early 2014</a:t>
            </a:r>
          </a:p>
          <a:p>
            <a:pPr lvl="1"/>
            <a:r>
              <a:rPr lang="en-US" sz="1800" dirty="0">
                <a:hlinkClick r:id="rId3"/>
              </a:rPr>
              <a:t>https://nbat.hq.nasa.gov/tcat/index</a:t>
            </a:r>
            <a:endParaRPr lang="en-US" sz="1800" dirty="0"/>
          </a:p>
          <a:p>
            <a:r>
              <a:rPr lang="en-US" sz="2000" dirty="0"/>
              <a:t>Purpose was to arrive at a more efficient operating </a:t>
            </a:r>
            <a:r>
              <a:rPr lang="en-US" sz="2000" dirty="0" smtClean="0"/>
              <a:t>model without compromising core functions or necessary technologies</a:t>
            </a:r>
          </a:p>
          <a:p>
            <a:pPr lvl="1"/>
            <a:r>
              <a:rPr lang="en-US" sz="1800" dirty="0" smtClean="0"/>
              <a:t>Question of core functions (what qualifies) is important</a:t>
            </a:r>
          </a:p>
          <a:p>
            <a:pPr lvl="1"/>
            <a:r>
              <a:rPr lang="en-US" sz="1800" dirty="0"/>
              <a:t>Q</a:t>
            </a:r>
            <a:r>
              <a:rPr lang="en-US" sz="1800" dirty="0" smtClean="0"/>
              <a:t>uestion of what’s necessary </a:t>
            </a:r>
            <a:r>
              <a:rPr lang="en-US" sz="1800" dirty="0"/>
              <a:t>(“Given the volatility of national space </a:t>
            </a:r>
            <a:r>
              <a:rPr lang="en-US" sz="1800" dirty="0" smtClean="0"/>
              <a:t>policy”) is important</a:t>
            </a:r>
            <a:endParaRPr lang="en-US" sz="1800" dirty="0"/>
          </a:p>
          <a:p>
            <a:r>
              <a:rPr lang="en-US" sz="2000" dirty="0" smtClean="0"/>
              <a:t>Did a number of deep dives</a:t>
            </a:r>
            <a:r>
              <a:rPr lang="en-US" sz="2000" dirty="0"/>
              <a:t>, </a:t>
            </a:r>
            <a:r>
              <a:rPr lang="en-US" sz="2000" dirty="0" smtClean="0"/>
              <a:t>most relevant to us:  </a:t>
            </a:r>
            <a:r>
              <a:rPr lang="en-US" sz="2000" dirty="0"/>
              <a:t>“Long term data management, as a NASA </a:t>
            </a:r>
            <a:r>
              <a:rPr lang="en-US" sz="2000" dirty="0" smtClean="0"/>
              <a:t>solution”</a:t>
            </a:r>
          </a:p>
          <a:p>
            <a:r>
              <a:rPr lang="en-US" sz="2000" dirty="0" smtClean="0"/>
              <a:t>TCAT’s </a:t>
            </a:r>
            <a:r>
              <a:rPr lang="en-US" sz="2000" dirty="0"/>
              <a:t>analysis of the DAACs spanned a one year period</a:t>
            </a:r>
          </a:p>
          <a:p>
            <a:r>
              <a:rPr lang="en-US" sz="2000" dirty="0" smtClean="0"/>
              <a:t>Initial findings sparked interest, but there were gaps in knowledge that affected the relevance</a:t>
            </a:r>
            <a:endParaRPr lang="en-US" sz="1600" dirty="0"/>
          </a:p>
          <a:p>
            <a:r>
              <a:rPr lang="en-US" sz="2000" dirty="0" smtClean="0"/>
              <a:t>E</a:t>
            </a:r>
            <a:r>
              <a:rPr lang="en-US" sz="2000" dirty="0" smtClean="0"/>
              <a:t>&amp;E Review Team formed </a:t>
            </a:r>
            <a:r>
              <a:rPr lang="en-US" sz="2000" dirty="0" smtClean="0"/>
              <a:t>to have a </a:t>
            </a:r>
            <a:r>
              <a:rPr lang="en-US" sz="2000" dirty="0" smtClean="0"/>
              <a:t>closer </a:t>
            </a:r>
            <a:r>
              <a:rPr lang="en-US" sz="2000" dirty="0" smtClean="0"/>
              <a:t>look</a:t>
            </a:r>
            <a:endParaRPr lang="en-US" sz="2000" dirty="0" smtClean="0"/>
          </a:p>
        </p:txBody>
      </p:sp>
      <p:sp>
        <p:nvSpPr>
          <p:cNvPr id="3" name="Title 2"/>
          <p:cNvSpPr>
            <a:spLocks noGrp="1"/>
          </p:cNvSpPr>
          <p:nvPr>
            <p:ph type="title"/>
          </p:nvPr>
        </p:nvSpPr>
        <p:spPr/>
        <p:txBody>
          <a:bodyPr/>
          <a:lstStyle/>
          <a:p>
            <a:r>
              <a:rPr lang="en-US" dirty="0" smtClean="0"/>
              <a:t>Technical Capability Assessment Team (TCAT</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13</a:t>
            </a:fld>
            <a:endParaRPr lang="en-US"/>
          </a:p>
        </p:txBody>
      </p:sp>
    </p:spTree>
    <p:extLst>
      <p:ext uri="{BB962C8B-B14F-4D97-AF65-F5344CB8AC3E}">
        <p14:creationId xmlns:p14="http://schemas.microsoft.com/office/powerpoint/2010/main" val="3429294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dissolv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dissolve">
                                      <p:cBhvr>
                                        <p:cTn id="31" dur="500"/>
                                        <p:tgtEl>
                                          <p:spTgt spid="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dissolve">
                                      <p:cBhvr>
                                        <p:cTn id="36" dur="500"/>
                                        <p:tgtEl>
                                          <p:spTgt spid="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dissolv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ESD/ESDIS was assigned to sponsor an independent </a:t>
            </a:r>
            <a:r>
              <a:rPr lang="en-US" sz="1800" dirty="0"/>
              <a:t>r</a:t>
            </a:r>
            <a:r>
              <a:rPr lang="en-US" sz="1800" dirty="0" smtClean="0"/>
              <a:t>eview team formed to </a:t>
            </a:r>
            <a:r>
              <a:rPr lang="en-US" sz="1800" dirty="0" smtClean="0"/>
              <a:t>“study </a:t>
            </a:r>
            <a:r>
              <a:rPr lang="en-US" sz="1800" dirty="0" smtClean="0"/>
              <a:t>potential efficiencies and enhanced capabilities”</a:t>
            </a:r>
          </a:p>
          <a:p>
            <a:endParaRPr lang="en-US" sz="1100" dirty="0" smtClean="0"/>
          </a:p>
          <a:p>
            <a:r>
              <a:rPr lang="en-US" sz="1800" dirty="0" smtClean="0"/>
              <a:t>E&amp;E Review Team formed April 20, </a:t>
            </a:r>
            <a:r>
              <a:rPr lang="en-US" sz="1800" dirty="0" smtClean="0"/>
              <a:t>2015</a:t>
            </a:r>
          </a:p>
          <a:p>
            <a:pPr lvl="1"/>
            <a:r>
              <a:rPr lang="en-US" sz="1800" i="1" dirty="0" smtClean="0"/>
              <a:t>E</a:t>
            </a:r>
            <a:r>
              <a:rPr lang="en-US" sz="1800" i="1" dirty="0" smtClean="0"/>
              <a:t>&amp;E =  Evolution, Enhancement, Efficiency (choose any 2)</a:t>
            </a:r>
          </a:p>
          <a:p>
            <a:pPr lvl="1"/>
            <a:endParaRPr lang="en-US" sz="1100" dirty="0"/>
          </a:p>
          <a:p>
            <a:pPr marL="342900" lvl="1" indent="-342900"/>
            <a:r>
              <a:rPr lang="en-US" sz="1800" dirty="0" smtClean="0"/>
              <a:t>ESDIS/DAAC accomplishments were recognized</a:t>
            </a:r>
          </a:p>
          <a:p>
            <a:pPr lvl="1"/>
            <a:r>
              <a:rPr lang="en-US" sz="1800" dirty="0" smtClean="0"/>
              <a:t>Strong relationship with science community</a:t>
            </a:r>
          </a:p>
          <a:p>
            <a:pPr lvl="1"/>
            <a:r>
              <a:rPr lang="en-US" sz="1800" dirty="0" smtClean="0"/>
              <a:t>Consistently meets stewardship responsibility</a:t>
            </a:r>
          </a:p>
          <a:p>
            <a:pPr lvl="1"/>
            <a:r>
              <a:rPr lang="en-US" sz="1800" dirty="0" smtClean="0"/>
              <a:t>Actively promotes early partnerships with data providers</a:t>
            </a:r>
          </a:p>
          <a:p>
            <a:endParaRPr lang="en-US" sz="1100" dirty="0" smtClean="0"/>
          </a:p>
          <a:p>
            <a:pPr marL="365125" indent="-342900"/>
            <a:r>
              <a:rPr lang="en-US" sz="1800" dirty="0" smtClean="0"/>
              <a:t>Three findings and associated recommendations were reported out to the DAACs on August 17, 2015</a:t>
            </a:r>
            <a:endParaRPr lang="en-US" sz="1800" dirty="0"/>
          </a:p>
        </p:txBody>
      </p:sp>
      <p:sp>
        <p:nvSpPr>
          <p:cNvPr id="3" name="Title 2"/>
          <p:cNvSpPr>
            <a:spLocks noGrp="1"/>
          </p:cNvSpPr>
          <p:nvPr>
            <p:ph type="title"/>
          </p:nvPr>
        </p:nvSpPr>
        <p:spPr/>
        <p:txBody>
          <a:bodyPr/>
          <a:lstStyle/>
          <a:p>
            <a:r>
              <a:rPr lang="en-US" dirty="0" smtClean="0"/>
              <a:t>From TCAT to E&amp;E</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14</a:t>
            </a:fld>
            <a:endParaRPr lang="en-US"/>
          </a:p>
        </p:txBody>
      </p:sp>
    </p:spTree>
    <p:extLst>
      <p:ext uri="{BB962C8B-B14F-4D97-AF65-F5344CB8AC3E}">
        <p14:creationId xmlns:p14="http://schemas.microsoft.com/office/powerpoint/2010/main" val="3084241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dissolv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dissolve">
                                      <p:cBhvr>
                                        <p:cTn id="20" dur="500"/>
                                        <p:tgtEl>
                                          <p:spTgt spid="2">
                                            <p:txEl>
                                              <p:pRg st="5" end="5"/>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dissolve">
                                      <p:cBhvr>
                                        <p:cTn id="23" dur="500"/>
                                        <p:tgtEl>
                                          <p:spTgt spid="2">
                                            <p:txEl>
                                              <p:pRg st="6" end="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dissolve">
                                      <p:cBhvr>
                                        <p:cTn id="26" dur="500"/>
                                        <p:tgtEl>
                                          <p:spTgt spid="2">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dissolv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dissolve">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5AED1A7-92B1-0642-B450-B14F9166570F}" type="slidenum">
              <a:rPr lang="en-US" smtClean="0"/>
              <a:pPr>
                <a:defRPr/>
              </a:pPr>
              <a:t>15</a:t>
            </a:fld>
            <a:endParaRPr lang="en-US"/>
          </a:p>
        </p:txBody>
      </p:sp>
    </p:spTree>
    <p:extLst>
      <p:ext uri="{BB962C8B-B14F-4D97-AF65-F5344CB8AC3E}">
        <p14:creationId xmlns:p14="http://schemas.microsoft.com/office/powerpoint/2010/main" val="21637449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600" b="1" dirty="0" smtClean="0"/>
              <a:t>Finding:</a:t>
            </a:r>
            <a:r>
              <a:rPr lang="en-US" sz="1600" dirty="0" smtClean="0"/>
              <a:t> Commercial cloud environments offer potential for storage, processing, and operations efficiencies; improved cross-DAAC collaboration; and potential for new data access and service paradigms.  The ESDIS Project and DAACs have initiated preliminary studies of relevant Cloud technology but these have been ad hoc.  Substantial additional work, coordination, and investment is needed in this area to identify opportunities and risks.</a:t>
            </a:r>
          </a:p>
          <a:p>
            <a:endParaRPr lang="en-US" sz="1600" dirty="0"/>
          </a:p>
          <a:p>
            <a:pPr marL="0" indent="0">
              <a:buNone/>
            </a:pPr>
            <a:r>
              <a:rPr lang="en-US" sz="1600" b="1" dirty="0" smtClean="0"/>
              <a:t>Recommendation: </a:t>
            </a:r>
            <a:r>
              <a:rPr lang="en-US" sz="1600" dirty="0" smtClean="0"/>
              <a:t> The ESDIS Project should develop, implement, and report on the outcome of prototypes to explore the advantages, risks, and costs of using commercial cloud environments for:</a:t>
            </a:r>
          </a:p>
          <a:p>
            <a:pPr lvl="1">
              <a:buFont typeface="Arial" panose="020B0604020202020204" pitchFamily="34" charset="0"/>
              <a:buChar char="•"/>
            </a:pPr>
            <a:r>
              <a:rPr lang="en-US" sz="1400" dirty="0" smtClean="0"/>
              <a:t>Storage and data transfer (e.g., assess benefits and impacts of “virtual data center”, “virtual collections” and costs for distributing data from cloud environments);</a:t>
            </a:r>
          </a:p>
          <a:p>
            <a:pPr lvl="1">
              <a:buFont typeface="Arial" panose="020B0604020202020204" pitchFamily="34" charset="0"/>
              <a:buChar char="•"/>
            </a:pPr>
            <a:r>
              <a:rPr lang="en-US" sz="1400" dirty="0" smtClean="0"/>
              <a:t>Processing (e.g., advantages and effects of elastic computing on cost and speed for processing and reprocessing);</a:t>
            </a:r>
          </a:p>
          <a:p>
            <a:pPr lvl="1">
              <a:buFont typeface="Arial" panose="020B0604020202020204" pitchFamily="34" charset="0"/>
              <a:buChar char="•"/>
            </a:pPr>
            <a:r>
              <a:rPr lang="en-US" sz="1400" dirty="0" smtClean="0"/>
              <a:t>Improved data access (including exploration, selection, reduction, data analytics), and the feasibility associated with enabling data analytics/on-demand processing  (e.g., bringing user processing/algorithms closer to the data).  An important goal would be enabling user work across multiple large data sets managed by different DAACs without the need to transmit data over networks.</a:t>
            </a:r>
            <a:endParaRPr lang="en-US" sz="1400" dirty="0"/>
          </a:p>
        </p:txBody>
      </p:sp>
      <p:sp>
        <p:nvSpPr>
          <p:cNvPr id="3" name="Title 2"/>
          <p:cNvSpPr>
            <a:spLocks noGrp="1"/>
          </p:cNvSpPr>
          <p:nvPr>
            <p:ph type="title"/>
          </p:nvPr>
        </p:nvSpPr>
        <p:spPr/>
        <p:txBody>
          <a:bodyPr/>
          <a:lstStyle/>
          <a:p>
            <a:r>
              <a:rPr lang="en-US" dirty="0" smtClean="0"/>
              <a:t>Findings &amp; Recommendations #1</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16</a:t>
            </a:fld>
            <a:endParaRPr lang="en-US"/>
          </a:p>
        </p:txBody>
      </p:sp>
    </p:spTree>
    <p:extLst>
      <p:ext uri="{BB962C8B-B14F-4D97-AF65-F5344CB8AC3E}">
        <p14:creationId xmlns:p14="http://schemas.microsoft.com/office/powerpoint/2010/main" val="1707772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600" b="1" dirty="0"/>
              <a:t>Finding:</a:t>
            </a:r>
            <a:r>
              <a:rPr lang="en-US" sz="1600" dirty="0"/>
              <a:t> </a:t>
            </a:r>
            <a:r>
              <a:rPr lang="en-US" sz="1600" dirty="0" smtClean="0"/>
              <a:t> There are a plethora of tools across the DAACs with varying levels of usability.  While many are discipline/data collection unique, there is also considerable overlap, redundancy, and duplication of effort.  Redundancy of tools leads to user confusion.</a:t>
            </a:r>
            <a:endParaRPr lang="en-US" sz="1600" dirty="0"/>
          </a:p>
          <a:p>
            <a:endParaRPr lang="en-US" sz="1600" dirty="0"/>
          </a:p>
          <a:p>
            <a:pPr marL="0" indent="0">
              <a:buNone/>
            </a:pPr>
            <a:r>
              <a:rPr lang="en-US" sz="1600" b="1" dirty="0"/>
              <a:t>Recommendation: </a:t>
            </a:r>
            <a:r>
              <a:rPr lang="en-US" sz="1600" dirty="0"/>
              <a:t> The ESDIS Project should develop, </a:t>
            </a:r>
            <a:r>
              <a:rPr lang="en-US" sz="1600" dirty="0" smtClean="0"/>
              <a:t>execute and report on efforts to:</a:t>
            </a:r>
          </a:p>
          <a:p>
            <a:pPr marL="574675">
              <a:buFont typeface="Arial" panose="020B0604020202020204" pitchFamily="34" charset="0"/>
              <a:buChar char="•"/>
            </a:pPr>
            <a:r>
              <a:rPr lang="en-US" sz="1400" dirty="0" smtClean="0"/>
              <a:t>Implement common data services and APIs for uniform search, discovery, access to data (common APIs should augment necessary discipline specific tools);</a:t>
            </a:r>
          </a:p>
          <a:p>
            <a:pPr marL="574675">
              <a:buFont typeface="Arial" panose="020B0604020202020204" pitchFamily="34" charset="0"/>
              <a:buChar char="•"/>
            </a:pPr>
            <a:r>
              <a:rPr lang="en-US" sz="1400" dirty="0" smtClean="0"/>
              <a:t>Consolidate and simplify duplicative software tools;</a:t>
            </a:r>
          </a:p>
          <a:p>
            <a:pPr marL="574675">
              <a:buFont typeface="Arial" panose="020B0604020202020204" pitchFamily="34" charset="0"/>
              <a:buChar char="•"/>
            </a:pPr>
            <a:r>
              <a:rPr lang="en-US" sz="1400" dirty="0" smtClean="0"/>
              <a:t>Develop a common software requirement and development strategy across DAACs;</a:t>
            </a:r>
          </a:p>
          <a:p>
            <a:pPr marL="574675">
              <a:buFont typeface="Arial" panose="020B0604020202020204" pitchFamily="34" charset="0"/>
              <a:buChar char="•"/>
            </a:pPr>
            <a:r>
              <a:rPr lang="en-US" sz="1400" dirty="0" smtClean="0"/>
              <a:t>Work towards a uniform user experience across DAACs based on design/development best practices;</a:t>
            </a:r>
          </a:p>
          <a:p>
            <a:pPr marL="574675">
              <a:buFont typeface="Arial" panose="020B0604020202020204" pitchFamily="34" charset="0"/>
              <a:buChar char="•"/>
            </a:pPr>
            <a:endParaRPr lang="en-US" sz="1400" dirty="0"/>
          </a:p>
          <a:p>
            <a:pPr marL="0" indent="0">
              <a:buNone/>
            </a:pPr>
            <a:r>
              <a:rPr lang="en-US" sz="1600" dirty="0" smtClean="0"/>
              <a:t>The objectives are to ensure the right tools are built; eliminate unnecessary duplication; build with reuse in mind; leverage common web services; release software via Open Source and improve system wide usability.</a:t>
            </a:r>
            <a:endParaRPr lang="en-US" sz="2800" dirty="0"/>
          </a:p>
        </p:txBody>
      </p:sp>
      <p:sp>
        <p:nvSpPr>
          <p:cNvPr id="3" name="Title 2"/>
          <p:cNvSpPr>
            <a:spLocks noGrp="1"/>
          </p:cNvSpPr>
          <p:nvPr>
            <p:ph type="title"/>
          </p:nvPr>
        </p:nvSpPr>
        <p:spPr/>
        <p:txBody>
          <a:bodyPr/>
          <a:lstStyle/>
          <a:p>
            <a:r>
              <a:rPr lang="en-US" dirty="0"/>
              <a:t>Findings &amp; Recommendations </a:t>
            </a:r>
            <a:r>
              <a:rPr lang="en-US" dirty="0" smtClean="0"/>
              <a:t>#2</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17</a:t>
            </a:fld>
            <a:endParaRPr lang="en-US"/>
          </a:p>
        </p:txBody>
      </p:sp>
    </p:spTree>
    <p:extLst>
      <p:ext uri="{BB962C8B-B14F-4D97-AF65-F5344CB8AC3E}">
        <p14:creationId xmlns:p14="http://schemas.microsoft.com/office/powerpoint/2010/main" val="24608521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600" b="1" dirty="0"/>
              <a:t>Finding:</a:t>
            </a:r>
            <a:r>
              <a:rPr lang="en-US" sz="1600" dirty="0"/>
              <a:t>  There </a:t>
            </a:r>
            <a:r>
              <a:rPr lang="en-US" sz="1600" dirty="0" smtClean="0"/>
              <a:t>is significant potential for increased collaboration across DAACs through open source software development.  However the time and effort required to share software outside the original NASA development organizations, by open sourcing, can be prohibitive.  Inability to share software increases cost and inhibits reproducibility of data products.</a:t>
            </a:r>
            <a:endParaRPr lang="en-US" sz="1600" dirty="0"/>
          </a:p>
          <a:p>
            <a:endParaRPr lang="en-US" sz="1600" dirty="0"/>
          </a:p>
          <a:p>
            <a:pPr marL="0" indent="0">
              <a:buNone/>
            </a:pPr>
            <a:r>
              <a:rPr lang="en-US" sz="1600" b="1" dirty="0"/>
              <a:t>Recommendation: </a:t>
            </a:r>
            <a:r>
              <a:rPr lang="en-US" sz="1600" b="1" dirty="0" smtClean="0"/>
              <a:t> </a:t>
            </a:r>
            <a:r>
              <a:rPr lang="en-US" sz="1600" dirty="0" smtClean="0"/>
              <a:t> NASA should develop more streamlined approaches and processes to allow Open Source Software  development throughout the agency.  Adequate resources need to be applied to ensure that NASA-developed software can be open sourced on a timeline that facilitates collaboration and reuse.</a:t>
            </a:r>
            <a:endParaRPr lang="en-US" sz="1600" dirty="0"/>
          </a:p>
        </p:txBody>
      </p:sp>
      <p:sp>
        <p:nvSpPr>
          <p:cNvPr id="3" name="Title 2"/>
          <p:cNvSpPr>
            <a:spLocks noGrp="1"/>
          </p:cNvSpPr>
          <p:nvPr>
            <p:ph type="title"/>
          </p:nvPr>
        </p:nvSpPr>
        <p:spPr/>
        <p:txBody>
          <a:bodyPr/>
          <a:lstStyle/>
          <a:p>
            <a:r>
              <a:rPr lang="en-US" dirty="0"/>
              <a:t>Findings &amp; Recommendations </a:t>
            </a:r>
            <a:r>
              <a:rPr lang="en-US" dirty="0" smtClean="0"/>
              <a:t>#3</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18</a:t>
            </a:fld>
            <a:endParaRPr lang="en-US"/>
          </a:p>
        </p:txBody>
      </p:sp>
    </p:spTree>
    <p:extLst>
      <p:ext uri="{BB962C8B-B14F-4D97-AF65-F5344CB8AC3E}">
        <p14:creationId xmlns:p14="http://schemas.microsoft.com/office/powerpoint/2010/main" val="40689111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Space</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5AED1A7-92B1-0642-B450-B14F9166570F}" type="slidenum">
              <a:rPr lang="en-US" smtClean="0"/>
              <a:pPr>
                <a:defRPr/>
              </a:pPr>
              <a:t>19</a:t>
            </a:fld>
            <a:endParaRPr lang="en-US"/>
          </a:p>
        </p:txBody>
      </p:sp>
    </p:spTree>
    <p:extLst>
      <p:ext uri="{BB962C8B-B14F-4D97-AF65-F5344CB8AC3E}">
        <p14:creationId xmlns:p14="http://schemas.microsoft.com/office/powerpoint/2010/main" val="21637449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675" y="1626082"/>
            <a:ext cx="8756650" cy="5095624"/>
          </a:xfrm>
        </p:spPr>
        <p:txBody>
          <a:bodyPr/>
          <a:lstStyle/>
          <a:p>
            <a:r>
              <a:rPr lang="en-US" sz="2000" dirty="0" smtClean="0"/>
              <a:t>Executive </a:t>
            </a:r>
            <a:r>
              <a:rPr lang="en-US" sz="2000" dirty="0" smtClean="0"/>
              <a:t>summary</a:t>
            </a:r>
            <a:endParaRPr lang="en-US" sz="2000" dirty="0" smtClean="0"/>
          </a:p>
          <a:p>
            <a:r>
              <a:rPr lang="en-US" sz="2000" dirty="0" smtClean="0"/>
              <a:t>Context of the review subject:  ESDIS DAACs</a:t>
            </a:r>
            <a:endParaRPr lang="en-US" sz="2000" dirty="0" smtClean="0"/>
          </a:p>
          <a:p>
            <a:pPr lvl="1"/>
            <a:r>
              <a:rPr lang="en-US" sz="2000" dirty="0" smtClean="0"/>
              <a:t>Overvie</a:t>
            </a:r>
            <a:r>
              <a:rPr lang="en-US" sz="2000" dirty="0" smtClean="0"/>
              <a:t>w of </a:t>
            </a:r>
            <a:r>
              <a:rPr lang="en-US" sz="2000" dirty="0" smtClean="0"/>
              <a:t>ESDIS</a:t>
            </a:r>
            <a:endParaRPr lang="en-US" sz="2000" dirty="0" smtClean="0"/>
          </a:p>
          <a:p>
            <a:pPr lvl="1"/>
            <a:r>
              <a:rPr lang="en-US" sz="2000" dirty="0" smtClean="0"/>
              <a:t>Overview of a DAAC</a:t>
            </a:r>
            <a:endParaRPr lang="en-US" sz="2000" dirty="0" smtClean="0"/>
          </a:p>
          <a:p>
            <a:r>
              <a:rPr lang="en-US" sz="2000" dirty="0" smtClean="0"/>
              <a:t>TCAT vs. the E</a:t>
            </a:r>
            <a:r>
              <a:rPr lang="en-US" sz="2000" dirty="0" smtClean="0"/>
              <a:t>&amp;E Review </a:t>
            </a:r>
            <a:r>
              <a:rPr lang="en-US" sz="2000" dirty="0" smtClean="0"/>
              <a:t>team</a:t>
            </a:r>
            <a:endParaRPr lang="en-US" sz="2000" dirty="0" smtClean="0"/>
          </a:p>
          <a:p>
            <a:r>
              <a:rPr lang="en-US" sz="2000" dirty="0" smtClean="0"/>
              <a:t>Recommendations (1, 2, and 3)</a:t>
            </a:r>
          </a:p>
          <a:p>
            <a:r>
              <a:rPr lang="en-US" sz="2000" dirty="0" smtClean="0"/>
              <a:t>Context of the solution space:</a:t>
            </a:r>
          </a:p>
          <a:p>
            <a:pPr lvl="1"/>
            <a:r>
              <a:rPr lang="en-US" sz="1800" dirty="0" smtClean="0"/>
              <a:t>Breadth </a:t>
            </a:r>
            <a:r>
              <a:rPr lang="en-US" sz="1800" dirty="0" smtClean="0"/>
              <a:t>of </a:t>
            </a:r>
            <a:r>
              <a:rPr lang="en-US" sz="1800" dirty="0" smtClean="0"/>
              <a:t>DAAC capabilities</a:t>
            </a:r>
            <a:endParaRPr lang="en-US" sz="1800" dirty="0" smtClean="0"/>
          </a:p>
          <a:p>
            <a:pPr lvl="1"/>
            <a:r>
              <a:rPr lang="en-US" sz="1800" dirty="0" smtClean="0"/>
              <a:t>Example of a potential response</a:t>
            </a:r>
            <a:endParaRPr lang="en-US" sz="1800" dirty="0" smtClean="0"/>
          </a:p>
          <a:p>
            <a:r>
              <a:rPr lang="en-US" sz="2000" dirty="0" smtClean="0"/>
              <a:t>A couple lessons learned / parting thoughts</a:t>
            </a:r>
            <a:endParaRPr lang="en-US" sz="2000" dirty="0" smtClean="0"/>
          </a:p>
        </p:txBody>
      </p:sp>
      <p:sp>
        <p:nvSpPr>
          <p:cNvPr id="3" name="Title 2"/>
          <p:cNvSpPr>
            <a:spLocks noGrp="1"/>
          </p:cNvSpPr>
          <p:nvPr>
            <p:ph type="title"/>
          </p:nvPr>
        </p:nvSpPr>
        <p:spPr/>
        <p:txBody>
          <a:bodyPr/>
          <a:lstStyle/>
          <a:p>
            <a:r>
              <a:rPr lang="en-US" dirty="0" smtClean="0"/>
              <a:t>Talking points</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2</a:t>
            </a:fld>
            <a:endParaRPr lang="en-US"/>
          </a:p>
        </p:txBody>
      </p:sp>
    </p:spTree>
    <p:extLst>
      <p:ext uri="{BB962C8B-B14F-4D97-AF65-F5344CB8AC3E}">
        <p14:creationId xmlns:p14="http://schemas.microsoft.com/office/powerpoint/2010/main" val="22385026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3674" y="1246095"/>
            <a:ext cx="5885155" cy="5379146"/>
          </a:xfrm>
        </p:spPr>
        <p:txBody>
          <a:bodyPr/>
          <a:lstStyle/>
          <a:p>
            <a:pPr marL="174625" indent="-174625"/>
            <a:r>
              <a:rPr lang="en-US" sz="1600" b="1" dirty="0"/>
              <a:t>Science Community Leadership</a:t>
            </a:r>
          </a:p>
          <a:p>
            <a:pPr marL="290513" lvl="1" indent="-119063"/>
            <a:r>
              <a:rPr lang="en-US" sz="1200" dirty="0"/>
              <a:t>Expertise in gravity data sets, sea surface </a:t>
            </a:r>
            <a:r>
              <a:rPr lang="en-US" sz="1200" dirty="0" smtClean="0"/>
              <a:t>temperature, salinity</a:t>
            </a:r>
            <a:r>
              <a:rPr lang="en-US" sz="1200" dirty="0"/>
              <a:t>, ocean surface topography, </a:t>
            </a:r>
            <a:r>
              <a:rPr lang="en-US" sz="1200" dirty="0" smtClean="0"/>
              <a:t>ocean currents, ocean winds, ocean circulation</a:t>
            </a:r>
            <a:endParaRPr lang="en-US" sz="1200" dirty="0"/>
          </a:p>
          <a:p>
            <a:pPr marL="285750" lvl="1" indent="-114300"/>
            <a:r>
              <a:rPr lang="en-US" sz="1200" dirty="0" smtClean="0"/>
              <a:t>Interface with global array of providers, partners, and user groups</a:t>
            </a:r>
          </a:p>
          <a:p>
            <a:pPr marL="285750" lvl="1" indent="-114300"/>
            <a:r>
              <a:rPr lang="en-US" sz="1200" dirty="0" smtClean="0"/>
              <a:t>Vital to both the Oceanographic and Climate communities</a:t>
            </a:r>
          </a:p>
          <a:p>
            <a:pPr marL="285750" lvl="1" indent="-114300"/>
            <a:r>
              <a:rPr lang="en-US" sz="1200" dirty="0"/>
              <a:t>User and Science information </a:t>
            </a:r>
            <a:r>
              <a:rPr lang="en-US" sz="1200" dirty="0" smtClean="0"/>
              <a:t>services</a:t>
            </a:r>
            <a:endParaRPr lang="en-US" sz="1200" dirty="0"/>
          </a:p>
          <a:p>
            <a:pPr marL="153988" indent="-153988"/>
            <a:r>
              <a:rPr lang="en-US" sz="1600" b="1" dirty="0" smtClean="0"/>
              <a:t>Technology Leadership</a:t>
            </a:r>
          </a:p>
          <a:p>
            <a:pPr marL="290513" lvl="1" indent="-119063"/>
            <a:r>
              <a:rPr lang="en-US" sz="1200" dirty="0" smtClean="0"/>
              <a:t>Advance ESDIS core technologies, e.g., Global Imagery Browse Services (GIBS)</a:t>
            </a:r>
          </a:p>
          <a:p>
            <a:pPr marL="285750" lvl="1" indent="-114300"/>
            <a:r>
              <a:rPr lang="en-US" sz="1200" dirty="0" smtClean="0"/>
              <a:t>Data discovery and access tools</a:t>
            </a:r>
          </a:p>
          <a:p>
            <a:pPr marL="519113" lvl="2"/>
            <a:r>
              <a:rPr lang="en-US" sz="1000" dirty="0" smtClean="0"/>
              <a:t>Extensible </a:t>
            </a:r>
            <a:r>
              <a:rPr lang="en-US" sz="1000" dirty="0"/>
              <a:t>Data Gateway Environment (EDGE)</a:t>
            </a:r>
          </a:p>
          <a:p>
            <a:pPr marL="519113" lvl="2"/>
            <a:r>
              <a:rPr lang="en-US" sz="1000" dirty="0" smtClean="0"/>
              <a:t>Semantic </a:t>
            </a:r>
            <a:r>
              <a:rPr lang="en-US" sz="1000" dirty="0"/>
              <a:t>Web for Earth and Environmental Terminology (SWEET</a:t>
            </a:r>
            <a:r>
              <a:rPr lang="en-US" sz="1100" dirty="0"/>
              <a:t>)</a:t>
            </a:r>
          </a:p>
          <a:p>
            <a:pPr marL="285750" lvl="1" indent="-114300"/>
            <a:r>
              <a:rPr lang="en-US" sz="1200" dirty="0" smtClean="0"/>
              <a:t>State-of-the-Art </a:t>
            </a:r>
            <a:r>
              <a:rPr lang="en-US" sz="1200" dirty="0"/>
              <a:t>V</a:t>
            </a:r>
            <a:r>
              <a:rPr lang="en-US" sz="1200" dirty="0" smtClean="0"/>
              <a:t>isualization technologies </a:t>
            </a:r>
          </a:p>
          <a:p>
            <a:pPr marL="285750" lvl="1" indent="-114300"/>
            <a:r>
              <a:rPr lang="en-US" sz="1200" dirty="0"/>
              <a:t>Strong participation in technology proposals to further science investigations</a:t>
            </a:r>
          </a:p>
          <a:p>
            <a:pPr marL="285750" lvl="1" indent="-114300"/>
            <a:r>
              <a:rPr lang="en-US" sz="1200" dirty="0" smtClean="0"/>
              <a:t>Federation </a:t>
            </a:r>
            <a:r>
              <a:rPr lang="en-US" sz="1200" dirty="0"/>
              <a:t>of Earth Science Information Partners (ESIP</a:t>
            </a:r>
            <a:r>
              <a:rPr lang="en-US" sz="1200" dirty="0" smtClean="0"/>
              <a:t>) </a:t>
            </a:r>
            <a:r>
              <a:rPr lang="en-US" sz="1200" dirty="0"/>
              <a:t>l</a:t>
            </a:r>
            <a:r>
              <a:rPr lang="en-US" sz="1200" dirty="0" smtClean="0"/>
              <a:t>ong-term Voting Member</a:t>
            </a:r>
            <a:endParaRPr lang="en-US" sz="1000" dirty="0"/>
          </a:p>
          <a:p>
            <a:pPr marL="285750" lvl="1" indent="-114300"/>
            <a:r>
              <a:rPr lang="en-US" sz="1200" dirty="0"/>
              <a:t>NASA Earth Science Data System Working Groups (ESDSWG</a:t>
            </a:r>
            <a:r>
              <a:rPr lang="en-US" sz="1200" dirty="0" smtClean="0"/>
              <a:t>)</a:t>
            </a:r>
            <a:endParaRPr lang="en-US" sz="1200" dirty="0"/>
          </a:p>
          <a:p>
            <a:pPr marL="519113" lvl="2"/>
            <a:r>
              <a:rPr lang="en-US" sz="1000" dirty="0"/>
              <a:t>Data-Intensive Architecture (DIA)</a:t>
            </a:r>
          </a:p>
          <a:p>
            <a:pPr marL="519113" lvl="2"/>
            <a:r>
              <a:rPr lang="en-US" sz="1000" dirty="0"/>
              <a:t>Data Quality</a:t>
            </a:r>
          </a:p>
          <a:p>
            <a:pPr marL="519113" lvl="2"/>
            <a:r>
              <a:rPr lang="en-US" sz="1000" dirty="0"/>
              <a:t>Visualization</a:t>
            </a:r>
          </a:p>
          <a:p>
            <a:pPr marL="519113" lvl="2"/>
            <a:r>
              <a:rPr lang="en-US" sz="1000" dirty="0"/>
              <a:t>Digital Object Identifier (DOI</a:t>
            </a:r>
            <a:r>
              <a:rPr lang="en-US" sz="1000" dirty="0" smtClean="0"/>
              <a:t>)</a:t>
            </a:r>
            <a:endParaRPr lang="en-US" sz="1200" dirty="0" smtClean="0"/>
          </a:p>
          <a:p>
            <a:pPr marL="174625" indent="-153988"/>
            <a:r>
              <a:rPr lang="en-US" sz="1600" b="1" dirty="0" smtClean="0"/>
              <a:t>System Engineering/Data Architecture Leadership</a:t>
            </a:r>
          </a:p>
          <a:p>
            <a:pPr marL="290513" lvl="1" indent="-119063"/>
            <a:r>
              <a:rPr lang="en-US" sz="1200" dirty="0"/>
              <a:t>Cloud Computing and Big </a:t>
            </a:r>
            <a:r>
              <a:rPr lang="en-US" sz="1200" dirty="0" smtClean="0"/>
              <a:t>Data</a:t>
            </a:r>
          </a:p>
          <a:p>
            <a:pPr marL="290513" lvl="1" indent="-119063"/>
            <a:r>
              <a:rPr lang="en-US" sz="1200" dirty="0" smtClean="0"/>
              <a:t>End-to-end Data </a:t>
            </a:r>
            <a:r>
              <a:rPr lang="en-US" sz="1200" dirty="0"/>
              <a:t>S</a:t>
            </a:r>
            <a:r>
              <a:rPr lang="en-US" sz="1200" dirty="0" smtClean="0"/>
              <a:t>ystem lifecycles </a:t>
            </a:r>
          </a:p>
          <a:p>
            <a:pPr marL="290513" lvl="1" indent="-119063"/>
            <a:r>
              <a:rPr lang="en-US" sz="1200" dirty="0"/>
              <a:t>Data </a:t>
            </a:r>
            <a:r>
              <a:rPr lang="en-US" sz="1200" dirty="0" smtClean="0"/>
              <a:t>Stewardship and Metadata standards</a:t>
            </a:r>
          </a:p>
          <a:p>
            <a:pPr marL="290513" lvl="1" indent="-119063"/>
            <a:r>
              <a:rPr lang="en-US" sz="1200" dirty="0" smtClean="0"/>
              <a:t>Modular processing pipelines for automation and efficiency</a:t>
            </a:r>
            <a:endParaRPr lang="en-US" sz="1200" dirty="0"/>
          </a:p>
          <a:p>
            <a:pPr marL="303213" lvl="1" indent="0">
              <a:buNone/>
            </a:pPr>
            <a:endParaRPr lang="en-US" sz="1200" dirty="0"/>
          </a:p>
          <a:p>
            <a:pPr lvl="1"/>
            <a:endParaRPr lang="en-US" sz="1200" dirty="0" smtClean="0"/>
          </a:p>
          <a:p>
            <a:pPr marL="0" indent="0">
              <a:buNone/>
            </a:pPr>
            <a:endParaRPr lang="en-US" sz="1400" dirty="0"/>
          </a:p>
          <a:p>
            <a:pPr lvl="1"/>
            <a:endParaRPr lang="en-US" sz="1400" dirty="0"/>
          </a:p>
        </p:txBody>
      </p:sp>
      <p:sp>
        <p:nvSpPr>
          <p:cNvPr id="2" name="Title 1"/>
          <p:cNvSpPr>
            <a:spLocks noGrp="1"/>
          </p:cNvSpPr>
          <p:nvPr>
            <p:ph type="title"/>
          </p:nvPr>
        </p:nvSpPr>
        <p:spPr/>
        <p:txBody>
          <a:bodyPr/>
          <a:lstStyle/>
          <a:p>
            <a:r>
              <a:rPr lang="en-US" dirty="0" smtClean="0"/>
              <a:t>PO.DAAC: Science </a:t>
            </a:r>
            <a:r>
              <a:rPr lang="en-US" dirty="0"/>
              <a:t>and </a:t>
            </a:r>
            <a:r>
              <a:rPr lang="en-US" dirty="0" smtClean="0"/>
              <a:t>Technology Leadership and Innovation</a:t>
            </a:r>
            <a:endParaRPr lang="en-US" dirty="0"/>
          </a:p>
        </p:txBody>
      </p:sp>
      <p:pic>
        <p:nvPicPr>
          <p:cNvPr id="5" name="Picture 4"/>
          <p:cNvPicPr>
            <a:picLocks noChangeAspect="1"/>
          </p:cNvPicPr>
          <p:nvPr/>
        </p:nvPicPr>
        <p:blipFill>
          <a:blip r:embed="rId2"/>
          <a:stretch>
            <a:fillRect/>
          </a:stretch>
        </p:blipFill>
        <p:spPr>
          <a:xfrm>
            <a:off x="5722973" y="1246094"/>
            <a:ext cx="2291341" cy="1945845"/>
          </a:xfrm>
          <a:prstGeom prst="rect">
            <a:avLst/>
          </a:prstGeom>
        </p:spPr>
      </p:pic>
      <p:pic>
        <p:nvPicPr>
          <p:cNvPr id="6" name="Picture 5" descr="Aquarius_salinity.V1.3.25Aug2011-7Jul2012.SSS_nolc_700.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07111" y="3866111"/>
            <a:ext cx="2987965" cy="1317850"/>
          </a:xfrm>
          <a:prstGeom prst="rect">
            <a:avLst/>
          </a:prstGeom>
        </p:spPr>
      </p:pic>
      <p:pic>
        <p:nvPicPr>
          <p:cNvPr id="1026" name="Picture 2" descr="2AAA171D-8AEE-4898-AC0E-54AB321C7ADA"/>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7866"/>
          <a:stretch/>
        </p:blipFill>
        <p:spPr bwMode="auto">
          <a:xfrm>
            <a:off x="5489225" y="5183961"/>
            <a:ext cx="3394133" cy="15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odaac_webpage.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74970" y="2219017"/>
            <a:ext cx="2213952" cy="1742791"/>
          </a:xfrm>
          <a:prstGeom prst="rect">
            <a:avLst/>
          </a:prstGeom>
        </p:spPr>
      </p:pic>
    </p:spTree>
    <p:extLst>
      <p:ext uri="{BB962C8B-B14F-4D97-AF65-F5344CB8AC3E}">
        <p14:creationId xmlns:p14="http://schemas.microsoft.com/office/powerpoint/2010/main" val="1604223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What is CAPRI </a:t>
            </a:r>
            <a:r>
              <a:rPr lang="en-US" sz="1100" dirty="0" smtClean="0"/>
              <a:t>(other than an island off the West coast of Italy)  </a:t>
            </a:r>
            <a:r>
              <a:rPr lang="en-US" sz="2000" dirty="0" smtClean="0"/>
              <a:t>?</a:t>
            </a:r>
          </a:p>
          <a:p>
            <a:pPr lvl="1"/>
            <a:r>
              <a:rPr lang="en-US" sz="2000" dirty="0" smtClean="0"/>
              <a:t>PO.DAAC-owned HW/SW asset</a:t>
            </a:r>
          </a:p>
          <a:p>
            <a:pPr lvl="1"/>
            <a:r>
              <a:rPr lang="en-US" sz="2000" dirty="0" smtClean="0"/>
              <a:t>Completely independent of PO.DAAC Operations facility</a:t>
            </a:r>
          </a:p>
          <a:p>
            <a:pPr lvl="1"/>
            <a:r>
              <a:rPr lang="en-US" sz="2000" dirty="0" smtClean="0"/>
              <a:t>Technology incubator to:</a:t>
            </a:r>
          </a:p>
          <a:p>
            <a:pPr lvl="2"/>
            <a:r>
              <a:rPr lang="en-US" sz="1800" dirty="0" smtClean="0"/>
              <a:t>Provide key support for PO.DAAC’s Number One Priority</a:t>
            </a:r>
          </a:p>
          <a:p>
            <a:pPr lvl="2"/>
            <a:r>
              <a:rPr lang="en-US" sz="1800" dirty="0" smtClean="0"/>
              <a:t>Empirically demonstrate tradeoffs in building a data analytics platform</a:t>
            </a:r>
          </a:p>
          <a:p>
            <a:pPr lvl="2"/>
            <a:r>
              <a:rPr lang="en-US" sz="1800" dirty="0" smtClean="0"/>
              <a:t>Benchmark performance </a:t>
            </a:r>
          </a:p>
          <a:p>
            <a:pPr lvl="2"/>
            <a:r>
              <a:rPr lang="en-US" sz="1800" dirty="0" smtClean="0"/>
              <a:t>Support PO.DAAC-related technology proposals</a:t>
            </a:r>
          </a:p>
          <a:p>
            <a:pPr lvl="2"/>
            <a:r>
              <a:rPr lang="en-US" sz="1800" dirty="0" smtClean="0"/>
              <a:t>Respond to all 3 TCAT recommendations</a:t>
            </a:r>
          </a:p>
          <a:p>
            <a:endParaRPr lang="en-US" sz="1100" dirty="0" smtClean="0"/>
          </a:p>
          <a:p>
            <a:r>
              <a:rPr lang="en-US" sz="2000" dirty="0" smtClean="0"/>
              <a:t>What is currently being done?</a:t>
            </a:r>
          </a:p>
          <a:p>
            <a:pPr lvl="1"/>
            <a:r>
              <a:rPr lang="en-US" sz="2000" dirty="0" smtClean="0"/>
              <a:t>Use Cases being collected</a:t>
            </a:r>
          </a:p>
          <a:p>
            <a:pPr lvl="1"/>
            <a:r>
              <a:rPr lang="en-US" sz="2000" dirty="0" smtClean="0"/>
              <a:t>Hardware being installed and configured</a:t>
            </a:r>
          </a:p>
          <a:p>
            <a:pPr lvl="1"/>
            <a:r>
              <a:rPr lang="en-US" sz="2000" dirty="0" smtClean="0"/>
              <a:t>Experiments being defined</a:t>
            </a:r>
            <a:endParaRPr lang="en-US" sz="2000" dirty="0"/>
          </a:p>
        </p:txBody>
      </p:sp>
      <p:sp>
        <p:nvSpPr>
          <p:cNvPr id="3" name="Title 2"/>
          <p:cNvSpPr>
            <a:spLocks noGrp="1"/>
          </p:cNvSpPr>
          <p:nvPr>
            <p:ph type="title"/>
          </p:nvPr>
        </p:nvSpPr>
        <p:spPr/>
        <p:txBody>
          <a:bodyPr/>
          <a:lstStyle/>
          <a:p>
            <a:r>
              <a:rPr lang="en-US" dirty="0" smtClean="0"/>
              <a:t>Cloud-based Analytics Platform for the Retrieval of Information (CAPRI)</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21</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283" y="1424891"/>
            <a:ext cx="1455732" cy="93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2188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Parting Thoughts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5AED1A7-92B1-0642-B450-B14F9166570F}" type="slidenum">
              <a:rPr lang="en-US" smtClean="0"/>
              <a:pPr>
                <a:defRPr/>
              </a:pPr>
              <a:t>22</a:t>
            </a:fld>
            <a:endParaRPr lang="en-US"/>
          </a:p>
        </p:txBody>
      </p:sp>
    </p:spTree>
    <p:extLst>
      <p:ext uri="{BB962C8B-B14F-4D97-AF65-F5344CB8AC3E}">
        <p14:creationId xmlns:p14="http://schemas.microsoft.com/office/powerpoint/2010/main" val="21637449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675" y="1626082"/>
            <a:ext cx="8756650" cy="5095624"/>
          </a:xfrm>
        </p:spPr>
        <p:txBody>
          <a:bodyPr/>
          <a:lstStyle/>
          <a:p>
            <a:pPr lvl="1"/>
            <a:r>
              <a:rPr lang="en-US" sz="1800" dirty="0" smtClean="0"/>
              <a:t>Soul searching is not a bad thing</a:t>
            </a:r>
          </a:p>
          <a:p>
            <a:pPr lvl="2"/>
            <a:r>
              <a:rPr lang="en-US" sz="1600" dirty="0" smtClean="0"/>
              <a:t>Good to look closely at ourselves once in a while.</a:t>
            </a:r>
          </a:p>
          <a:p>
            <a:pPr lvl="2"/>
            <a:r>
              <a:rPr lang="en-US" sz="1600" dirty="0" smtClean="0"/>
              <a:t>The recommendations (ultimately) were solid ideas worth examining.</a:t>
            </a:r>
          </a:p>
          <a:p>
            <a:pPr lvl="2"/>
            <a:endParaRPr lang="en-US" sz="1600" dirty="0" smtClean="0"/>
          </a:p>
          <a:p>
            <a:pPr lvl="1"/>
            <a:r>
              <a:rPr lang="en-US" sz="1800" dirty="0" smtClean="0"/>
              <a:t>Innovation </a:t>
            </a:r>
            <a:r>
              <a:rPr lang="en-US" sz="1800" dirty="0" smtClean="0"/>
              <a:t>is worth fighting for</a:t>
            </a:r>
          </a:p>
          <a:p>
            <a:pPr lvl="2"/>
            <a:r>
              <a:rPr lang="en-US" sz="1600" dirty="0" smtClean="0"/>
              <a:t>Avoiding redundancy is good; options are good, too.</a:t>
            </a:r>
          </a:p>
          <a:p>
            <a:pPr lvl="2"/>
            <a:r>
              <a:rPr lang="en-US" sz="1600" dirty="0" smtClean="0"/>
              <a:t>So far, seems a healthy respect for innovation and competition has not been (completely) lost</a:t>
            </a:r>
            <a:r>
              <a:rPr lang="en-US" sz="1600" dirty="0" smtClean="0"/>
              <a:t>.</a:t>
            </a:r>
          </a:p>
          <a:p>
            <a:pPr lvl="2"/>
            <a:endParaRPr lang="en-US" sz="1600" dirty="0" smtClean="0"/>
          </a:p>
          <a:p>
            <a:pPr lvl="1"/>
            <a:r>
              <a:rPr lang="en-US" sz="1800" dirty="0" smtClean="0"/>
              <a:t>Make sure </a:t>
            </a:r>
            <a:r>
              <a:rPr lang="en-US" sz="1800" dirty="0" smtClean="0"/>
              <a:t>folks </a:t>
            </a:r>
            <a:r>
              <a:rPr lang="en-US" sz="1800" dirty="0" smtClean="0"/>
              <a:t>“</a:t>
            </a:r>
            <a:r>
              <a:rPr lang="en-US" sz="1800" dirty="0" smtClean="0"/>
              <a:t>up the chain” understands who you really are.</a:t>
            </a:r>
          </a:p>
          <a:p>
            <a:pPr lvl="2"/>
            <a:r>
              <a:rPr lang="en-US" sz="1600" dirty="0" smtClean="0"/>
              <a:t>Many thought DAACs were just a stack of </a:t>
            </a:r>
            <a:r>
              <a:rPr lang="en-US" sz="1600" dirty="0" smtClean="0"/>
              <a:t>disks.</a:t>
            </a:r>
            <a:endParaRPr lang="en-US" sz="1600" dirty="0" smtClean="0"/>
          </a:p>
          <a:p>
            <a:pPr lvl="2"/>
            <a:r>
              <a:rPr lang="en-US" sz="1600" dirty="0" smtClean="0"/>
              <a:t>Spent quite a bit of energy reminding people what a DAAC is all </a:t>
            </a:r>
            <a:r>
              <a:rPr lang="en-US" sz="1600" dirty="0" smtClean="0"/>
              <a:t>about.</a:t>
            </a:r>
            <a:endParaRPr lang="en-US" sz="1600" dirty="0" smtClean="0"/>
          </a:p>
          <a:p>
            <a:pPr lvl="2"/>
            <a:r>
              <a:rPr lang="en-US" sz="1600" dirty="0" smtClean="0"/>
              <a:t>Seems it finally got through; probably shouldn’t have been necessary to begin </a:t>
            </a:r>
            <a:r>
              <a:rPr lang="en-US" sz="1600" dirty="0" smtClean="0"/>
              <a:t>with.</a:t>
            </a:r>
            <a:endParaRPr lang="en-US" sz="1600" dirty="0" smtClean="0"/>
          </a:p>
          <a:p>
            <a:pPr lvl="2"/>
            <a:endParaRPr lang="en-US" sz="1600" dirty="0" smtClean="0"/>
          </a:p>
        </p:txBody>
      </p:sp>
      <p:sp>
        <p:nvSpPr>
          <p:cNvPr id="3" name="Title 2"/>
          <p:cNvSpPr>
            <a:spLocks noGrp="1"/>
          </p:cNvSpPr>
          <p:nvPr>
            <p:ph type="title"/>
          </p:nvPr>
        </p:nvSpPr>
        <p:spPr/>
        <p:txBody>
          <a:bodyPr/>
          <a:lstStyle/>
          <a:p>
            <a:r>
              <a:rPr lang="en-US" dirty="0" smtClean="0"/>
              <a:t>Lessons Learned</a:t>
            </a:r>
            <a:endParaRPr lang="en-US" dirty="0"/>
          </a:p>
        </p:txBody>
      </p:sp>
      <p:sp>
        <p:nvSpPr>
          <p:cNvPr id="4" name="Slide Number Placeholder 3"/>
          <p:cNvSpPr>
            <a:spLocks noGrp="1"/>
          </p:cNvSpPr>
          <p:nvPr>
            <p:ph type="sldNum" sz="quarter" idx="12"/>
          </p:nvPr>
        </p:nvSpPr>
        <p:spPr/>
        <p:txBody>
          <a:bodyPr/>
          <a:lstStyle/>
          <a:p>
            <a:pPr>
              <a:defRPr/>
            </a:pPr>
            <a:fld id="{64D8AEEE-D323-6345-AAA9-25B075321B25}" type="slidenum">
              <a:rPr lang="en-US" smtClean="0"/>
              <a:pPr>
                <a:defRPr/>
              </a:pPr>
              <a:t>23</a:t>
            </a:fld>
            <a:endParaRPr lang="en-US"/>
          </a:p>
        </p:txBody>
      </p:sp>
    </p:spTree>
    <p:extLst>
      <p:ext uri="{BB962C8B-B14F-4D97-AF65-F5344CB8AC3E}">
        <p14:creationId xmlns:p14="http://schemas.microsoft.com/office/powerpoint/2010/main" val="237590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Slide Number Placeholder 2"/>
          <p:cNvSpPr>
            <a:spLocks noGrp="1"/>
          </p:cNvSpPr>
          <p:nvPr>
            <p:ph type="sldNum" sz="quarter" idx="12"/>
          </p:nvPr>
        </p:nvSpPr>
        <p:spPr/>
        <p:txBody>
          <a:bodyPr/>
          <a:lstStyle/>
          <a:p>
            <a:pPr>
              <a:defRPr/>
            </a:pPr>
            <a:fld id="{D0A1ACE7-605F-B84B-8ADF-5437E7522384}" type="slidenum">
              <a:rPr lang="en-US" smtClean="0"/>
              <a:pPr>
                <a:defRPr/>
              </a:pPr>
              <a:t>24</a:t>
            </a:fld>
            <a:endParaRPr lang="en-US" dirty="0"/>
          </a:p>
        </p:txBody>
      </p:sp>
    </p:spTree>
    <p:extLst>
      <p:ext uri="{BB962C8B-B14F-4D97-AF65-F5344CB8AC3E}">
        <p14:creationId xmlns:p14="http://schemas.microsoft.com/office/powerpoint/2010/main" val="34315168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DAAC Organizations</a:t>
            </a:r>
            <a:endParaRPr lang="en-US" dirty="0"/>
          </a:p>
        </p:txBody>
      </p:sp>
      <p:sp>
        <p:nvSpPr>
          <p:cNvPr id="3" name="Slide Number Placeholder 2"/>
          <p:cNvSpPr>
            <a:spLocks noGrp="1"/>
          </p:cNvSpPr>
          <p:nvPr>
            <p:ph type="sldNum" sz="quarter" idx="12"/>
          </p:nvPr>
        </p:nvSpPr>
        <p:spPr/>
        <p:txBody>
          <a:bodyPr/>
          <a:lstStyle/>
          <a:p>
            <a:pPr>
              <a:defRPr/>
            </a:pPr>
            <a:fld id="{D0A1ACE7-605F-B84B-8ADF-5437E7522384}" type="slidenum">
              <a:rPr lang="en-US" smtClean="0"/>
              <a:pPr>
                <a:defRPr/>
              </a:pPr>
              <a:t>25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600026197"/>
              </p:ext>
            </p:extLst>
          </p:nvPr>
        </p:nvGraphicFramePr>
        <p:xfrm>
          <a:off x="193675" y="1856231"/>
          <a:ext cx="8756650" cy="4403881"/>
        </p:xfrm>
        <a:graphic>
          <a:graphicData uri="http://schemas.openxmlformats.org/drawingml/2006/table">
            <a:tbl>
              <a:tblPr>
                <a:tableStyleId>{5C22544A-7EE6-4342-B048-85BDC9FD1C3A}</a:tableStyleId>
              </a:tblPr>
              <a:tblGrid>
                <a:gridCol w="590867"/>
                <a:gridCol w="5084630"/>
                <a:gridCol w="1162493"/>
                <a:gridCol w="1918660"/>
              </a:tblGrid>
              <a:tr h="353972">
                <a:tc>
                  <a:txBody>
                    <a:bodyPr/>
                    <a:lstStyle/>
                    <a:p>
                      <a:pPr algn="ctr" fontAlgn="ctr"/>
                      <a:r>
                        <a:rPr lang="en-US" sz="1000" u="none" strike="noStrike" dirty="0">
                          <a:effectLst/>
                        </a:rPr>
                        <a:t> </a:t>
                      </a:r>
                      <a:endParaRPr lang="en-US" sz="1000" b="0" i="0" u="none" strike="noStrike" dirty="0">
                        <a:solidFill>
                          <a:srgbClr val="000000"/>
                        </a:solidFill>
                        <a:effectLst/>
                        <a:latin typeface="Calibri"/>
                      </a:endParaRPr>
                    </a:p>
                  </a:txBody>
                  <a:tcPr marL="8863" marR="8863" marT="8863" marB="0" anchor="ctr"/>
                </a:tc>
                <a:tc>
                  <a:txBody>
                    <a:bodyPr/>
                    <a:lstStyle/>
                    <a:p>
                      <a:pPr algn="ctr" fontAlgn="ctr"/>
                      <a:r>
                        <a:rPr lang="en-US" sz="1200" u="none" strike="noStrike" dirty="0">
                          <a:effectLst/>
                        </a:rPr>
                        <a:t>DAAC Name</a:t>
                      </a:r>
                      <a:endParaRPr lang="en-US" sz="1200" b="0" i="0" u="none" strike="noStrike" dirty="0">
                        <a:solidFill>
                          <a:srgbClr val="000000"/>
                        </a:solidFill>
                        <a:effectLst/>
                        <a:latin typeface="Calibri"/>
                      </a:endParaRPr>
                    </a:p>
                  </a:txBody>
                  <a:tcPr marL="8863" marR="8863" marT="8863" marB="0" anchor="ctr"/>
                </a:tc>
                <a:tc>
                  <a:txBody>
                    <a:bodyPr/>
                    <a:lstStyle/>
                    <a:p>
                      <a:pPr algn="ctr" fontAlgn="ctr"/>
                      <a:r>
                        <a:rPr lang="en-US" sz="1200" u="none" strike="noStrike" dirty="0">
                          <a:effectLst/>
                        </a:rPr>
                        <a:t>DAAC Acronym</a:t>
                      </a:r>
                      <a:endParaRPr lang="en-US" sz="1200" b="0" i="0" u="none" strike="noStrike" dirty="0">
                        <a:solidFill>
                          <a:srgbClr val="000000"/>
                        </a:solidFill>
                        <a:effectLst/>
                        <a:latin typeface="Calibri"/>
                      </a:endParaRPr>
                    </a:p>
                  </a:txBody>
                  <a:tcPr marL="8863" marR="8863" marT="8863" marB="0" anchor="ctr"/>
                </a:tc>
                <a:tc>
                  <a:txBody>
                    <a:bodyPr/>
                    <a:lstStyle/>
                    <a:p>
                      <a:pPr algn="ctr" fontAlgn="ctr"/>
                      <a:r>
                        <a:rPr lang="en-US" sz="1200" u="none" strike="noStrike" dirty="0">
                          <a:effectLst/>
                        </a:rPr>
                        <a:t>DAAC </a:t>
                      </a:r>
                      <a:r>
                        <a:rPr lang="en-US" sz="1200" u="none" strike="noStrike" dirty="0" smtClean="0">
                          <a:effectLst/>
                        </a:rPr>
                        <a:t>Manager</a:t>
                      </a:r>
                      <a:endParaRPr lang="en-US" sz="1200" b="0" i="0" u="none" strike="noStrike" dirty="0">
                        <a:solidFill>
                          <a:srgbClr val="000000"/>
                        </a:solidFill>
                        <a:effectLst/>
                        <a:latin typeface="Calibri"/>
                      </a:endParaRPr>
                    </a:p>
                  </a:txBody>
                  <a:tcPr marL="8863" marR="8863" marT="8863" marB="0" anchor="ctr"/>
                </a:tc>
              </a:tr>
              <a:tr h="353972">
                <a:tc>
                  <a:txBody>
                    <a:bodyPr/>
                    <a:lstStyle/>
                    <a:p>
                      <a:pPr algn="ctr" fontAlgn="ctr"/>
                      <a:r>
                        <a:rPr lang="en-US" sz="1400" u="none" strike="noStrike" dirty="0">
                          <a:effectLst/>
                        </a:rPr>
                        <a:t>1</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Alaska Satellite Facility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ASF</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Annette (Nettie) La Belle-Hamer</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2</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Atmospheric Science Data Center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ASDC</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John Kusterer</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3</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Land Processes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LP DAAC</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Chris Doescher</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4</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National Snow and Ice Data Center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NSIDC</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Brian Johnson</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Oak Ridge National Laboratory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ORNL</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Suresh Vannan</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6</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Physical Oceanography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a:effectLst/>
                        </a:rPr>
                        <a:t>PO.DAAC</a:t>
                      </a:r>
                      <a:endParaRPr lang="en-US" sz="1000" b="0" i="0" u="none" strike="noStrike">
                        <a:solidFill>
                          <a:srgbClr val="000000"/>
                        </a:solidFill>
                        <a:effectLst/>
                        <a:latin typeface="Calibri"/>
                      </a:endParaRPr>
                    </a:p>
                  </a:txBody>
                  <a:tcPr marL="8863" marR="8863" marT="8863" marB="0" anchor="ctr"/>
                </a:tc>
                <a:tc>
                  <a:txBody>
                    <a:bodyPr/>
                    <a:lstStyle/>
                    <a:p>
                      <a:pPr algn="l" fontAlgn="ctr"/>
                      <a:r>
                        <a:rPr lang="en-US" sz="1000" u="none" strike="noStrike" dirty="0">
                          <a:effectLst/>
                        </a:rPr>
                        <a:t>Rob Toaz</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7</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Socioeconomic Data and Applications Center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SEDAC</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Bob Chen</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8</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Global Hydrology Resource Center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GHRC</a:t>
                      </a:r>
                      <a:endParaRPr lang="en-US" sz="10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Rahul Ramachandran</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9</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Ocean Biology Processing Group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OBPG</a:t>
                      </a:r>
                      <a:endParaRPr lang="en-US" sz="1000" b="0" i="0" u="none" strike="noStrike" dirty="0">
                        <a:solidFill>
                          <a:srgbClr val="000000"/>
                        </a:solidFill>
                        <a:effectLst/>
                        <a:latin typeface="Calibri"/>
                      </a:endParaRPr>
                    </a:p>
                  </a:txBody>
                  <a:tcPr marL="8863" marR="8863" marT="8863" marB="0" anchor="ctr"/>
                </a:tc>
                <a:tc>
                  <a:txBody>
                    <a:bodyPr/>
                    <a:lstStyle/>
                    <a:p>
                      <a:pPr algn="l" fontAlgn="ctr"/>
                      <a:r>
                        <a:rPr lang="en-US" sz="1000" u="none" strike="noStrike" dirty="0">
                          <a:effectLst/>
                        </a:rPr>
                        <a:t>Gene Feldman</a:t>
                      </a:r>
                      <a:endParaRPr lang="en-US" sz="1000" b="0" i="0" u="none" strike="noStrike" dirty="0">
                        <a:solidFill>
                          <a:srgbClr val="000000"/>
                        </a:solidFill>
                        <a:effectLst/>
                        <a:latin typeface="Calibri"/>
                      </a:endParaRPr>
                    </a:p>
                  </a:txBody>
                  <a:tcPr marL="79767" marR="8863" marT="8863" marB="0" anchor="ctr"/>
                </a:tc>
              </a:tr>
              <a:tr h="324757">
                <a:tc>
                  <a:txBody>
                    <a:bodyPr/>
                    <a:lstStyle/>
                    <a:p>
                      <a:pPr algn="ctr" fontAlgn="ctr"/>
                      <a:r>
                        <a:rPr lang="en-US" sz="1400" u="none" strike="noStrike" dirty="0">
                          <a:effectLst/>
                        </a:rPr>
                        <a:t>10</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MODIS Adaptive Processing System Level 1 and Atmosphere Archive and Distribution System </a:t>
                      </a:r>
                      <a:endParaRPr lang="en-US" sz="1000" b="0" i="0" u="none" strike="noStrike" dirty="0">
                        <a:solidFill>
                          <a:srgbClr val="000000"/>
                        </a:solidFill>
                        <a:effectLst/>
                        <a:latin typeface="Calibri"/>
                      </a:endParaRPr>
                    </a:p>
                  </a:txBody>
                  <a:tcPr marL="8863" marR="8863" marT="8863" marB="0" anchor="ctr"/>
                </a:tc>
                <a:tc>
                  <a:txBody>
                    <a:bodyPr/>
                    <a:lstStyle/>
                    <a:p>
                      <a:pPr algn="ctr" fontAlgn="ctr"/>
                      <a:r>
                        <a:rPr lang="en-US" sz="1000" u="none" strike="noStrike" dirty="0">
                          <a:effectLst/>
                        </a:rPr>
                        <a:t>MODAPS LAADS</a:t>
                      </a:r>
                      <a:endParaRPr lang="en-US" sz="10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Ed Masuoka</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11</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Crustal Dynamics Data Information System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CDDIS</a:t>
                      </a:r>
                      <a:endParaRPr lang="en-US" sz="10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Carey Noll</a:t>
                      </a:r>
                      <a:endParaRPr lang="en-US" sz="1000" b="0" i="0" u="none" strike="noStrike" dirty="0">
                        <a:solidFill>
                          <a:srgbClr val="000000"/>
                        </a:solidFill>
                        <a:effectLst/>
                        <a:latin typeface="Calibri"/>
                      </a:endParaRPr>
                    </a:p>
                  </a:txBody>
                  <a:tcPr marL="79767" marR="8863" marT="8863" marB="0" anchor="ctr"/>
                </a:tc>
              </a:tr>
              <a:tr h="337118">
                <a:tc>
                  <a:txBody>
                    <a:bodyPr/>
                    <a:lstStyle/>
                    <a:p>
                      <a:pPr algn="ctr" fontAlgn="ctr"/>
                      <a:r>
                        <a:rPr lang="en-US" sz="1400" u="none" strike="noStrike" dirty="0">
                          <a:effectLst/>
                        </a:rPr>
                        <a:t>12</a:t>
                      </a:r>
                      <a:endParaRPr lang="en-US" sz="14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Goddard Earth Sciences Data and Information Services Center </a:t>
                      </a:r>
                      <a:endParaRPr lang="en-US" sz="1000" b="0" i="0" u="none" strike="noStrike" dirty="0">
                        <a:solidFill>
                          <a:srgbClr val="000000"/>
                        </a:solidFill>
                        <a:effectLst/>
                        <a:latin typeface="Calibri"/>
                      </a:endParaRPr>
                    </a:p>
                  </a:txBody>
                  <a:tcPr marL="8863" marR="8863" marT="8863" marB="0" anchor="ctr"/>
                </a:tc>
                <a:tc>
                  <a:txBody>
                    <a:bodyPr/>
                    <a:lstStyle/>
                    <a:p>
                      <a:pPr algn="ctr" fontAlgn="b"/>
                      <a:r>
                        <a:rPr lang="en-US" sz="1000" u="none" strike="noStrike" dirty="0">
                          <a:effectLst/>
                        </a:rPr>
                        <a:t>GES DISC</a:t>
                      </a:r>
                      <a:endParaRPr lang="en-US" sz="1000" b="0" i="0" u="none" strike="noStrike" dirty="0">
                        <a:solidFill>
                          <a:srgbClr val="000000"/>
                        </a:solidFill>
                        <a:effectLst/>
                        <a:latin typeface="Calibri"/>
                      </a:endParaRPr>
                    </a:p>
                  </a:txBody>
                  <a:tcPr marL="8863" marR="8863" marT="8863" marB="0" anchor="ctr"/>
                </a:tc>
                <a:tc>
                  <a:txBody>
                    <a:bodyPr/>
                    <a:lstStyle/>
                    <a:p>
                      <a:pPr algn="l" fontAlgn="b"/>
                      <a:r>
                        <a:rPr lang="en-US" sz="1000" u="none" strike="noStrike" dirty="0">
                          <a:effectLst/>
                        </a:rPr>
                        <a:t>Steve Kempler</a:t>
                      </a:r>
                      <a:endParaRPr lang="en-US" sz="1000" b="0" i="0" u="none" strike="noStrike" dirty="0">
                        <a:solidFill>
                          <a:srgbClr val="000000"/>
                        </a:solidFill>
                        <a:effectLst/>
                        <a:latin typeface="Calibri"/>
                      </a:endParaRPr>
                    </a:p>
                  </a:txBody>
                  <a:tcPr marL="79767" marR="8863" marT="8863" marB="0" anchor="ctr"/>
                </a:tc>
              </a:tr>
            </a:tbl>
          </a:graphicData>
        </a:graphic>
      </p:graphicFrame>
    </p:spTree>
    <p:extLst>
      <p:ext uri="{BB962C8B-B14F-4D97-AF65-F5344CB8AC3E}">
        <p14:creationId xmlns:p14="http://schemas.microsoft.com/office/powerpoint/2010/main" val="8369359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p:txBody>
          <a:bodyPr/>
          <a:lstStyle/>
          <a:p>
            <a:r>
              <a:rPr lang="en-US" sz="2000" dirty="0" smtClean="0"/>
              <a:t>Technical Capabilities Assessment Team </a:t>
            </a:r>
            <a:r>
              <a:rPr lang="en-US" sz="2000" dirty="0" smtClean="0"/>
              <a:t>(TCAT) formed </a:t>
            </a:r>
            <a:r>
              <a:rPr lang="en-US" sz="2000" dirty="0" smtClean="0"/>
              <a:t>in early </a:t>
            </a:r>
            <a:r>
              <a:rPr lang="en-US" sz="2000" dirty="0" smtClean="0"/>
              <a:t>2014</a:t>
            </a:r>
          </a:p>
          <a:p>
            <a:r>
              <a:rPr lang="en-US" sz="2000" dirty="0" smtClean="0"/>
              <a:t>Analysis (“deep dive”) of </a:t>
            </a:r>
            <a:r>
              <a:rPr lang="en-US" sz="2000" dirty="0" smtClean="0"/>
              <a:t>the DAACs </a:t>
            </a:r>
            <a:r>
              <a:rPr lang="en-US" sz="2000" dirty="0" smtClean="0"/>
              <a:t>spanned a </a:t>
            </a:r>
            <a:r>
              <a:rPr lang="en-US" sz="2000" dirty="0" smtClean="0"/>
              <a:t>one year </a:t>
            </a:r>
            <a:r>
              <a:rPr lang="en-US" sz="2000" dirty="0" smtClean="0"/>
              <a:t>period</a:t>
            </a:r>
          </a:p>
          <a:p>
            <a:r>
              <a:rPr lang="en-US" sz="2000" dirty="0" smtClean="0"/>
              <a:t>Result:  Assigned ESD</a:t>
            </a:r>
            <a:r>
              <a:rPr lang="en-US" sz="2000" dirty="0" smtClean="0"/>
              <a:t>/ESDIS to sponsor an independent review </a:t>
            </a:r>
            <a:r>
              <a:rPr lang="en-US" sz="2000" dirty="0" smtClean="0"/>
              <a:t>team</a:t>
            </a:r>
          </a:p>
          <a:p>
            <a:r>
              <a:rPr lang="en-US" sz="2000" dirty="0" smtClean="0"/>
              <a:t>E</a:t>
            </a:r>
            <a:r>
              <a:rPr lang="en-US" sz="2000" dirty="0" smtClean="0"/>
              <a:t>&amp;E </a:t>
            </a:r>
            <a:r>
              <a:rPr lang="en-US" sz="2000" dirty="0" smtClean="0"/>
              <a:t>Review </a:t>
            </a:r>
            <a:r>
              <a:rPr lang="en-US" sz="2000" dirty="0" smtClean="0"/>
              <a:t>Team formed in April 2015</a:t>
            </a:r>
          </a:p>
          <a:p>
            <a:r>
              <a:rPr lang="en-US" sz="2000" dirty="0" smtClean="0"/>
              <a:t>Three findings/recommendations submitted to ESD in August 2015</a:t>
            </a:r>
          </a:p>
          <a:p>
            <a:pPr marL="766763" lvl="1" indent="-457200">
              <a:buFont typeface="+mj-lt"/>
              <a:buAutoNum type="arabicParenR"/>
              <a:tabLst>
                <a:tab pos="1143000" algn="l"/>
              </a:tabLst>
            </a:pPr>
            <a:r>
              <a:rPr lang="en-US" sz="2000" dirty="0" smtClean="0"/>
              <a:t>Develop </a:t>
            </a:r>
            <a:r>
              <a:rPr lang="en-US" sz="2000" dirty="0" smtClean="0"/>
              <a:t>prototypes for using cloud </a:t>
            </a:r>
            <a:r>
              <a:rPr lang="en-US" sz="2000" dirty="0" smtClean="0"/>
              <a:t>environments</a:t>
            </a:r>
          </a:p>
          <a:p>
            <a:pPr marL="766763" lvl="1" indent="-457200">
              <a:buFont typeface="+mj-lt"/>
              <a:buAutoNum type="arabicParenR"/>
              <a:tabLst>
                <a:tab pos="1143000" algn="l"/>
              </a:tabLst>
            </a:pPr>
            <a:r>
              <a:rPr lang="en-US" sz="2000" dirty="0" smtClean="0"/>
              <a:t>Implement </a:t>
            </a:r>
            <a:r>
              <a:rPr lang="en-US" sz="2000" dirty="0" smtClean="0"/>
              <a:t>common data services and </a:t>
            </a:r>
            <a:r>
              <a:rPr lang="en-US" sz="2000" dirty="0" smtClean="0"/>
              <a:t>development strategies</a:t>
            </a:r>
          </a:p>
          <a:p>
            <a:pPr marL="766763" lvl="1" indent="-457200">
              <a:buFont typeface="+mj-lt"/>
              <a:buAutoNum type="arabicParenR"/>
              <a:tabLst>
                <a:tab pos="1143000" algn="l"/>
              </a:tabLst>
            </a:pPr>
            <a:r>
              <a:rPr lang="en-US" sz="2000" dirty="0" smtClean="0"/>
              <a:t>Improve processes related to open </a:t>
            </a:r>
            <a:r>
              <a:rPr lang="en-US" sz="2000" dirty="0" smtClean="0"/>
              <a:t>source </a:t>
            </a:r>
            <a:r>
              <a:rPr lang="en-US" sz="2000" dirty="0" smtClean="0"/>
              <a:t>software</a:t>
            </a:r>
            <a:endParaRPr lang="en-US" sz="2000" dirty="0"/>
          </a:p>
        </p:txBody>
      </p:sp>
      <p:sp>
        <p:nvSpPr>
          <p:cNvPr id="4" name="Slide Number Placeholder 3"/>
          <p:cNvSpPr>
            <a:spLocks noGrp="1"/>
          </p:cNvSpPr>
          <p:nvPr>
            <p:ph type="sldNum" sz="quarter" idx="12"/>
          </p:nvPr>
        </p:nvSpPr>
        <p:spPr>
          <a:xfrm>
            <a:off x="7857067" y="6322178"/>
            <a:ext cx="1162050" cy="365125"/>
          </a:xfrm>
        </p:spPr>
        <p:txBody>
          <a:bodyPr/>
          <a:lstStyle/>
          <a:p>
            <a:pPr>
              <a:defRPr/>
            </a:pPr>
            <a:fld id="{64D8AEEE-D323-6345-AAA9-25B075321B25}" type="slidenum">
              <a:rPr lang="en-US" smtClean="0"/>
              <a:pPr>
                <a:defRPr/>
              </a:pPr>
              <a:t>3</a:t>
            </a:fld>
            <a:endParaRPr lang="en-US" dirty="0"/>
          </a:p>
        </p:txBody>
      </p:sp>
    </p:spTree>
    <p:extLst>
      <p:ext uri="{BB962C8B-B14F-4D97-AF65-F5344CB8AC3E}">
        <p14:creationId xmlns:p14="http://schemas.microsoft.com/office/powerpoint/2010/main" val="6765936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ESDIS and the DAACs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25AED1A7-92B1-0642-B450-B14F9166570F}" type="slidenum">
              <a:rPr lang="en-US" smtClean="0"/>
              <a:pPr>
                <a:defRPr/>
              </a:pPr>
              <a:t>4</a:t>
            </a:fld>
            <a:endParaRPr lang="en-US"/>
          </a:p>
        </p:txBody>
      </p:sp>
    </p:spTree>
    <p:extLst>
      <p:ext uri="{BB962C8B-B14F-4D97-AF65-F5344CB8AC3E}">
        <p14:creationId xmlns:p14="http://schemas.microsoft.com/office/powerpoint/2010/main" val="33169000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solidFill>
            <a:srgbClr val="FFFFCC">
              <a:alpha val="27843"/>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051" name="Freeform 113"/>
          <p:cNvSpPr>
            <a:spLocks noChangeArrowheads="1"/>
          </p:cNvSpPr>
          <p:nvPr/>
        </p:nvSpPr>
        <p:spPr bwMode="auto">
          <a:xfrm>
            <a:off x="3967163" y="466725"/>
            <a:ext cx="4729162" cy="6108700"/>
          </a:xfrm>
          <a:custGeom>
            <a:avLst/>
            <a:gdLst>
              <a:gd name="T0" fmla="*/ 3304834 w 4752974"/>
              <a:gd name="T1" fmla="*/ 0 h 6108700"/>
              <a:gd name="T2" fmla="*/ 3961535 w 4752974"/>
              <a:gd name="T3" fmla="*/ 1638300 h 6108700"/>
              <a:gd name="T4" fmla="*/ 4225919 w 4752974"/>
              <a:gd name="T5" fmla="*/ 3133724 h 6108700"/>
              <a:gd name="T6" fmla="*/ 4140631 w 4752974"/>
              <a:gd name="T7" fmla="*/ 4752972 h 6108700"/>
              <a:gd name="T8" fmla="*/ 3765377 w 4752974"/>
              <a:gd name="T9" fmla="*/ 5486400 h 6108700"/>
              <a:gd name="T10" fmla="*/ 2724886 w 4752974"/>
              <a:gd name="T11" fmla="*/ 5943600 h 6108700"/>
              <a:gd name="T12" fmla="*/ 388049 w 4752974"/>
              <a:gd name="T13" fmla="*/ 6086472 h 6108700"/>
              <a:gd name="T14" fmla="*/ 396578 w 4752974"/>
              <a:gd name="T15" fmla="*/ 6076948 h 6108700"/>
              <a:gd name="T16" fmla="*/ 0 60000 65536"/>
              <a:gd name="T17" fmla="*/ 0 60000 65536"/>
              <a:gd name="T18" fmla="*/ 0 60000 65536"/>
              <a:gd name="T19" fmla="*/ 0 60000 65536"/>
              <a:gd name="T20" fmla="*/ 0 60000 65536"/>
              <a:gd name="T21" fmla="*/ 0 60000 65536"/>
              <a:gd name="T22" fmla="*/ 0 60000 65536"/>
              <a:gd name="T23" fmla="*/ 0 60000 65536"/>
              <a:gd name="T24" fmla="*/ 0 w 4752974"/>
              <a:gd name="T25" fmla="*/ 0 h 6108700"/>
              <a:gd name="T26" fmla="*/ 4752974 w 4752974"/>
              <a:gd name="T27" fmla="*/ 6108700 h 61087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2974" h="6108700">
                <a:moveTo>
                  <a:pt x="3690937" y="0"/>
                </a:moveTo>
                <a:cubicBezTo>
                  <a:pt x="3971924" y="558006"/>
                  <a:pt x="4252912" y="1116012"/>
                  <a:pt x="4424362" y="1638300"/>
                </a:cubicBezTo>
                <a:cubicBezTo>
                  <a:pt x="4595812" y="2160588"/>
                  <a:pt x="4686300" y="2614613"/>
                  <a:pt x="4719637" y="3133725"/>
                </a:cubicBezTo>
                <a:cubicBezTo>
                  <a:pt x="4752974" y="3652837"/>
                  <a:pt x="4710112" y="4360863"/>
                  <a:pt x="4624387" y="4752975"/>
                </a:cubicBezTo>
                <a:cubicBezTo>
                  <a:pt x="4538662" y="5145088"/>
                  <a:pt x="4468812" y="5287963"/>
                  <a:pt x="4205287" y="5486400"/>
                </a:cubicBezTo>
                <a:cubicBezTo>
                  <a:pt x="3941762" y="5684837"/>
                  <a:pt x="3671887" y="5843588"/>
                  <a:pt x="3043237" y="5943600"/>
                </a:cubicBezTo>
                <a:cubicBezTo>
                  <a:pt x="2414587" y="6043612"/>
                  <a:pt x="866774" y="6064250"/>
                  <a:pt x="433387" y="6086475"/>
                </a:cubicBezTo>
                <a:cubicBezTo>
                  <a:pt x="0" y="6108700"/>
                  <a:pt x="221456" y="6092825"/>
                  <a:pt x="442912" y="6076950"/>
                </a:cubicBez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 name="Freeform 4"/>
          <p:cNvSpPr>
            <a:spLocks/>
          </p:cNvSpPr>
          <p:nvPr/>
        </p:nvSpPr>
        <p:spPr bwMode="auto">
          <a:xfrm>
            <a:off x="3495675" y="352425"/>
            <a:ext cx="4529138" cy="6084888"/>
          </a:xfrm>
          <a:custGeom>
            <a:avLst/>
            <a:gdLst>
              <a:gd name="T0" fmla="*/ 2147483647 w 2853"/>
              <a:gd name="T1" fmla="*/ 0 h 3833"/>
              <a:gd name="T2" fmla="*/ 2147483647 w 2853"/>
              <a:gd name="T3" fmla="*/ 2147483647 h 3833"/>
              <a:gd name="T4" fmla="*/ 2147483647 w 2853"/>
              <a:gd name="T5" fmla="*/ 2147483647 h 3833"/>
              <a:gd name="T6" fmla="*/ 2147483647 w 2853"/>
              <a:gd name="T7" fmla="*/ 2147483647 h 3833"/>
              <a:gd name="T8" fmla="*/ 2147483647 w 2853"/>
              <a:gd name="T9" fmla="*/ 2147483647 h 3833"/>
              <a:gd name="T10" fmla="*/ 0 60000 65536"/>
              <a:gd name="T11" fmla="*/ 0 60000 65536"/>
              <a:gd name="T12" fmla="*/ 0 60000 65536"/>
              <a:gd name="T13" fmla="*/ 0 60000 65536"/>
              <a:gd name="T14" fmla="*/ 0 60000 65536"/>
              <a:gd name="T15" fmla="*/ 0 w 2853"/>
              <a:gd name="T16" fmla="*/ 0 h 3833"/>
              <a:gd name="T17" fmla="*/ 2853 w 2853"/>
              <a:gd name="T18" fmla="*/ 3833 h 3833"/>
            </a:gdLst>
            <a:ahLst/>
            <a:cxnLst>
              <a:cxn ang="T10">
                <a:pos x="T0" y="T1"/>
              </a:cxn>
              <a:cxn ang="T11">
                <a:pos x="T2" y="T3"/>
              </a:cxn>
              <a:cxn ang="T12">
                <a:pos x="T4" y="T5"/>
              </a:cxn>
              <a:cxn ang="T13">
                <a:pos x="T6" y="T7"/>
              </a:cxn>
              <a:cxn ang="T14">
                <a:pos x="T8" y="T9"/>
              </a:cxn>
            </a:cxnLst>
            <a:rect l="T15" t="T16" r="T17" b="T18"/>
            <a:pathLst>
              <a:path w="2853" h="3833">
                <a:moveTo>
                  <a:pt x="1956" y="0"/>
                </a:moveTo>
                <a:cubicBezTo>
                  <a:pt x="2221" y="515"/>
                  <a:pt x="2486" y="1031"/>
                  <a:pt x="2574" y="1566"/>
                </a:cubicBezTo>
                <a:cubicBezTo>
                  <a:pt x="2662" y="2101"/>
                  <a:pt x="2853" y="2847"/>
                  <a:pt x="2484" y="3210"/>
                </a:cubicBezTo>
                <a:cubicBezTo>
                  <a:pt x="2115" y="3573"/>
                  <a:pt x="720" y="3655"/>
                  <a:pt x="360" y="3744"/>
                </a:cubicBezTo>
                <a:cubicBezTo>
                  <a:pt x="0" y="3833"/>
                  <a:pt x="162" y="3788"/>
                  <a:pt x="324" y="374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Rectangle 100"/>
          <p:cNvSpPr>
            <a:spLocks noChangeArrowheads="1"/>
          </p:cNvSpPr>
          <p:nvPr/>
        </p:nvSpPr>
        <p:spPr bwMode="auto">
          <a:xfrm>
            <a:off x="6086475" y="19050"/>
            <a:ext cx="1008063" cy="381000"/>
          </a:xfrm>
          <a:prstGeom prst="rect">
            <a:avLst/>
          </a:prstGeom>
          <a:gradFill rotWithShape="1">
            <a:gsLst>
              <a:gs pos="0">
                <a:schemeClr val="accent1">
                  <a:gamma/>
                  <a:shade val="74510"/>
                  <a:invGamma/>
                </a:schemeClr>
              </a:gs>
              <a:gs pos="50000">
                <a:schemeClr val="accent1"/>
              </a:gs>
              <a:gs pos="100000">
                <a:schemeClr val="accent1">
                  <a:gamma/>
                  <a:shade val="74510"/>
                  <a:invGamma/>
                </a:schemeClr>
              </a:gs>
            </a:gsLst>
            <a:lin ang="5400000" scaled="1"/>
          </a:gradFill>
          <a:ln w="9525">
            <a:solidFill>
              <a:schemeClr val="tx1"/>
            </a:solidFill>
            <a:miter lim="800000"/>
            <a:headEnd/>
            <a:tailEnd/>
          </a:ln>
          <a:effectLst/>
        </p:spPr>
        <p:txBody>
          <a:bodyPr wrap="none" anchor="ctr"/>
          <a:lstStyle/>
          <a:p>
            <a:pPr>
              <a:defRPr/>
            </a:pPr>
            <a:endParaRPr lang="en-US" sz="1000" b="1">
              <a:solidFill>
                <a:srgbClr val="000000"/>
              </a:solidFill>
              <a:latin typeface="Arial" charset="0"/>
            </a:endParaRPr>
          </a:p>
        </p:txBody>
      </p:sp>
      <p:sp>
        <p:nvSpPr>
          <p:cNvPr id="2054" name="Line 5"/>
          <p:cNvSpPr>
            <a:spLocks noChangeShapeType="1"/>
          </p:cNvSpPr>
          <p:nvPr/>
        </p:nvSpPr>
        <p:spPr bwMode="auto">
          <a:xfrm>
            <a:off x="3409950" y="3975100"/>
            <a:ext cx="892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Text Box 6"/>
          <p:cNvSpPr txBox="1">
            <a:spLocks noChangeArrowheads="1"/>
          </p:cNvSpPr>
          <p:nvPr/>
        </p:nvSpPr>
        <p:spPr bwMode="auto">
          <a:xfrm>
            <a:off x="6137275" y="4616450"/>
            <a:ext cx="900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9900"/>
                </a:solidFill>
              </a:rPr>
              <a:t>Data Center</a:t>
            </a:r>
          </a:p>
          <a:p>
            <a:pPr algn="ctr">
              <a:spcBef>
                <a:spcPct val="0"/>
              </a:spcBef>
              <a:buFontTx/>
              <a:buNone/>
            </a:pPr>
            <a:r>
              <a:rPr lang="en-US" altLang="en-US" sz="1000" b="1">
                <a:solidFill>
                  <a:srgbClr val="009900"/>
                </a:solidFill>
              </a:rPr>
              <a:t>Operations</a:t>
            </a:r>
          </a:p>
        </p:txBody>
      </p:sp>
      <p:sp>
        <p:nvSpPr>
          <p:cNvPr id="2056" name="AutoShape 7"/>
          <p:cNvSpPr>
            <a:spLocks noChangeArrowheads="1"/>
          </p:cNvSpPr>
          <p:nvPr/>
        </p:nvSpPr>
        <p:spPr bwMode="auto">
          <a:xfrm flipH="1">
            <a:off x="3522663" y="2532063"/>
            <a:ext cx="3013075" cy="1914525"/>
          </a:xfrm>
          <a:prstGeom prst="parallelogram">
            <a:avLst>
              <a:gd name="adj" fmla="val 39345"/>
            </a:avLst>
          </a:prstGeom>
          <a:solidFill>
            <a:srgbClr val="C1D7F4">
              <a:alpha val="50980"/>
            </a:srgb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057" name="Rectangle 8"/>
          <p:cNvSpPr>
            <a:spLocks noChangeArrowheads="1"/>
          </p:cNvSpPr>
          <p:nvPr/>
        </p:nvSpPr>
        <p:spPr bwMode="auto">
          <a:xfrm>
            <a:off x="120650" y="1189038"/>
            <a:ext cx="1485900" cy="885825"/>
          </a:xfrm>
          <a:prstGeom prst="rect">
            <a:avLst/>
          </a:prstGeom>
          <a:gradFill rotWithShape="1">
            <a:gsLst>
              <a:gs pos="0">
                <a:srgbClr val="6699FF"/>
              </a:gs>
              <a:gs pos="50000">
                <a:srgbClr val="66CCFF"/>
              </a:gs>
              <a:gs pos="100000">
                <a:srgbClr val="6699FF"/>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200" b="1">
                <a:solidFill>
                  <a:srgbClr val="000000"/>
                </a:solidFill>
              </a:rPr>
              <a:t> NASA Headquarters </a:t>
            </a:r>
          </a:p>
          <a:p>
            <a:pPr algn="ctr">
              <a:spcBef>
                <a:spcPct val="0"/>
              </a:spcBef>
              <a:buFontTx/>
              <a:buNone/>
            </a:pPr>
            <a:r>
              <a:rPr lang="en-US" altLang="en-US" sz="1200" b="1">
                <a:solidFill>
                  <a:srgbClr val="000000"/>
                </a:solidFill>
              </a:rPr>
              <a:t>Science Mission</a:t>
            </a:r>
          </a:p>
          <a:p>
            <a:pPr algn="ctr">
              <a:spcBef>
                <a:spcPct val="0"/>
              </a:spcBef>
              <a:buFontTx/>
              <a:buNone/>
            </a:pPr>
            <a:r>
              <a:rPr lang="en-US" altLang="en-US" sz="1200" b="1">
                <a:solidFill>
                  <a:srgbClr val="000000"/>
                </a:solidFill>
              </a:rPr>
              <a:t>Directorate (SMD)</a:t>
            </a:r>
          </a:p>
          <a:p>
            <a:pPr algn="ctr">
              <a:spcBef>
                <a:spcPct val="0"/>
              </a:spcBef>
              <a:buFontTx/>
              <a:buNone/>
            </a:pPr>
            <a:r>
              <a:rPr lang="en-US" altLang="en-US" sz="1200" b="1">
                <a:solidFill>
                  <a:srgbClr val="000000"/>
                </a:solidFill>
              </a:rPr>
              <a:t>J. Grunsfeld</a:t>
            </a:r>
          </a:p>
        </p:txBody>
      </p:sp>
      <p:sp>
        <p:nvSpPr>
          <p:cNvPr id="2058" name="Rectangle 9"/>
          <p:cNvSpPr>
            <a:spLocks noChangeArrowheads="1"/>
          </p:cNvSpPr>
          <p:nvPr/>
        </p:nvSpPr>
        <p:spPr bwMode="auto">
          <a:xfrm>
            <a:off x="1876425" y="638175"/>
            <a:ext cx="609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Astro-</a:t>
            </a:r>
          </a:p>
          <a:p>
            <a:pPr algn="ctr">
              <a:spcBef>
                <a:spcPct val="0"/>
              </a:spcBef>
              <a:buFontTx/>
              <a:buNone/>
            </a:pPr>
            <a:r>
              <a:rPr lang="en-US" altLang="en-US" sz="1000" b="1">
                <a:solidFill>
                  <a:srgbClr val="000000"/>
                </a:solidFill>
              </a:rPr>
              <a:t>physics</a:t>
            </a:r>
          </a:p>
        </p:txBody>
      </p:sp>
      <p:sp>
        <p:nvSpPr>
          <p:cNvPr id="2059" name="Rectangle 11"/>
          <p:cNvSpPr>
            <a:spLocks noChangeArrowheads="1"/>
          </p:cNvSpPr>
          <p:nvPr/>
        </p:nvSpPr>
        <p:spPr bwMode="auto">
          <a:xfrm>
            <a:off x="1879600" y="1219200"/>
            <a:ext cx="609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Helio-</a:t>
            </a:r>
          </a:p>
          <a:p>
            <a:pPr algn="ctr">
              <a:spcBef>
                <a:spcPct val="0"/>
              </a:spcBef>
              <a:buFontTx/>
              <a:buNone/>
            </a:pPr>
            <a:r>
              <a:rPr lang="en-US" altLang="en-US" sz="1000" b="1">
                <a:solidFill>
                  <a:srgbClr val="000000"/>
                </a:solidFill>
              </a:rPr>
              <a:t>physics</a:t>
            </a:r>
          </a:p>
        </p:txBody>
      </p:sp>
      <p:sp>
        <p:nvSpPr>
          <p:cNvPr id="2060" name="Rectangle 12"/>
          <p:cNvSpPr>
            <a:spLocks noChangeArrowheads="1"/>
          </p:cNvSpPr>
          <p:nvPr/>
        </p:nvSpPr>
        <p:spPr bwMode="auto">
          <a:xfrm>
            <a:off x="1879600" y="2390775"/>
            <a:ext cx="6096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Planetary</a:t>
            </a:r>
          </a:p>
        </p:txBody>
      </p:sp>
      <p:sp>
        <p:nvSpPr>
          <p:cNvPr id="2061" name="Rectangle 13"/>
          <p:cNvSpPr>
            <a:spLocks noChangeArrowheads="1"/>
          </p:cNvSpPr>
          <p:nvPr/>
        </p:nvSpPr>
        <p:spPr bwMode="auto">
          <a:xfrm>
            <a:off x="2857500" y="1617663"/>
            <a:ext cx="609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Research</a:t>
            </a:r>
          </a:p>
          <a:p>
            <a:pPr algn="ctr">
              <a:spcBef>
                <a:spcPct val="0"/>
              </a:spcBef>
              <a:buFontTx/>
              <a:buNone/>
            </a:pPr>
            <a:r>
              <a:rPr lang="en-US" altLang="en-US" sz="800" b="1">
                <a:solidFill>
                  <a:srgbClr val="000000"/>
                </a:solidFill>
              </a:rPr>
              <a:t>J. Kaye</a:t>
            </a:r>
          </a:p>
        </p:txBody>
      </p:sp>
      <p:sp>
        <p:nvSpPr>
          <p:cNvPr id="2062" name="Rectangle 14"/>
          <p:cNvSpPr>
            <a:spLocks noChangeArrowheads="1"/>
          </p:cNvSpPr>
          <p:nvPr/>
        </p:nvSpPr>
        <p:spPr bwMode="auto">
          <a:xfrm>
            <a:off x="2857500" y="954088"/>
            <a:ext cx="620713" cy="525462"/>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Applied</a:t>
            </a:r>
          </a:p>
          <a:p>
            <a:pPr algn="ctr">
              <a:spcBef>
                <a:spcPct val="0"/>
              </a:spcBef>
              <a:buFontTx/>
              <a:buNone/>
            </a:pPr>
            <a:r>
              <a:rPr lang="en-US" altLang="en-US" sz="1000" b="1">
                <a:solidFill>
                  <a:srgbClr val="000000"/>
                </a:solidFill>
              </a:rPr>
              <a:t>Science</a:t>
            </a:r>
          </a:p>
          <a:p>
            <a:pPr algn="ctr">
              <a:spcBef>
                <a:spcPct val="0"/>
              </a:spcBef>
              <a:buFontTx/>
              <a:buNone/>
            </a:pPr>
            <a:r>
              <a:rPr lang="en-US" altLang="en-US" sz="800" b="1">
                <a:solidFill>
                  <a:srgbClr val="000000"/>
                </a:solidFill>
              </a:rPr>
              <a:t>L. Friedl</a:t>
            </a:r>
          </a:p>
        </p:txBody>
      </p:sp>
      <p:sp>
        <p:nvSpPr>
          <p:cNvPr id="2063" name="Rectangle 15"/>
          <p:cNvSpPr>
            <a:spLocks noChangeArrowheads="1"/>
          </p:cNvSpPr>
          <p:nvPr/>
        </p:nvSpPr>
        <p:spPr bwMode="auto">
          <a:xfrm>
            <a:off x="2838450" y="2171700"/>
            <a:ext cx="635000" cy="485775"/>
          </a:xfrm>
          <a:prstGeom prst="rect">
            <a:avLst/>
          </a:prstGeom>
          <a:gradFill rotWithShape="1">
            <a:gsLst>
              <a:gs pos="0">
                <a:srgbClr val="6699FF"/>
              </a:gs>
              <a:gs pos="50000">
                <a:srgbClr val="66CCFF"/>
              </a:gs>
              <a:gs pos="100000">
                <a:srgbClr val="6699FF"/>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Flight</a:t>
            </a:r>
          </a:p>
          <a:p>
            <a:pPr algn="ctr">
              <a:spcBef>
                <a:spcPct val="0"/>
              </a:spcBef>
              <a:buFontTx/>
              <a:buNone/>
            </a:pPr>
            <a:r>
              <a:rPr lang="en-US" altLang="en-US" sz="1000" b="1">
                <a:solidFill>
                  <a:srgbClr val="000000"/>
                </a:solidFill>
              </a:rPr>
              <a:t>Programs</a:t>
            </a:r>
          </a:p>
          <a:p>
            <a:pPr algn="ctr">
              <a:spcBef>
                <a:spcPct val="0"/>
              </a:spcBef>
              <a:buFontTx/>
              <a:buNone/>
            </a:pPr>
            <a:r>
              <a:rPr lang="en-US" altLang="en-US" sz="900" b="1">
                <a:solidFill>
                  <a:srgbClr val="000000"/>
                </a:solidFill>
              </a:rPr>
              <a:t>S. Volz</a:t>
            </a:r>
          </a:p>
        </p:txBody>
      </p:sp>
      <p:sp>
        <p:nvSpPr>
          <p:cNvPr id="2064" name="Text Box 16"/>
          <p:cNvSpPr txBox="1">
            <a:spLocks noChangeArrowheads="1"/>
          </p:cNvSpPr>
          <p:nvPr/>
        </p:nvSpPr>
        <p:spPr bwMode="auto">
          <a:xfrm>
            <a:off x="3846513" y="2609850"/>
            <a:ext cx="1892300" cy="558800"/>
          </a:xfrm>
          <a:prstGeom prst="rect">
            <a:avLst/>
          </a:prstGeom>
          <a:gradFill rotWithShape="1">
            <a:gsLst>
              <a:gs pos="0">
                <a:srgbClr val="6699FF"/>
              </a:gs>
              <a:gs pos="50000">
                <a:srgbClr val="66CCFF"/>
              </a:gs>
              <a:gs pos="100000">
                <a:srgbClr val="6699FF"/>
              </a:gs>
            </a:gsLst>
            <a:lin ang="5400000" scaled="1"/>
          </a:gradFill>
          <a:ln w="9525">
            <a:solidFill>
              <a:schemeClr val="tx1"/>
            </a:solidFill>
            <a:miter lim="800000"/>
            <a:headEnd/>
            <a:tailEnd/>
          </a:ln>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dirty="0">
                <a:solidFill>
                  <a:srgbClr val="000000"/>
                </a:solidFill>
              </a:rPr>
              <a:t>Program Executive for </a:t>
            </a:r>
          </a:p>
          <a:p>
            <a:pPr algn="ctr">
              <a:spcBef>
                <a:spcPct val="0"/>
              </a:spcBef>
              <a:buFontTx/>
              <a:buNone/>
            </a:pPr>
            <a:r>
              <a:rPr lang="en-US" altLang="en-US" sz="1000" b="1" dirty="0">
                <a:solidFill>
                  <a:srgbClr val="000000"/>
                </a:solidFill>
              </a:rPr>
              <a:t>Earth Science Data Systems</a:t>
            </a:r>
          </a:p>
          <a:p>
            <a:pPr algn="ctr">
              <a:spcBef>
                <a:spcPct val="0"/>
              </a:spcBef>
              <a:buFontTx/>
              <a:buNone/>
            </a:pPr>
            <a:r>
              <a:rPr lang="en-US" altLang="en-US" sz="900" b="1" dirty="0" smtClean="0">
                <a:solidFill>
                  <a:srgbClr val="000000"/>
                </a:solidFill>
              </a:rPr>
              <a:t>K. Murphy</a:t>
            </a:r>
            <a:endParaRPr lang="en-US" altLang="en-US" sz="1000" b="1" dirty="0">
              <a:solidFill>
                <a:srgbClr val="000000"/>
              </a:solidFill>
            </a:endParaRPr>
          </a:p>
        </p:txBody>
      </p:sp>
      <p:sp>
        <p:nvSpPr>
          <p:cNvPr id="2065" name="Line 17"/>
          <p:cNvSpPr>
            <a:spLocks noChangeShapeType="1"/>
          </p:cNvSpPr>
          <p:nvPr/>
        </p:nvSpPr>
        <p:spPr bwMode="auto">
          <a:xfrm rot="-5400000">
            <a:off x="1662113" y="1581150"/>
            <a:ext cx="0" cy="9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 name="Line 18"/>
          <p:cNvSpPr>
            <a:spLocks noChangeShapeType="1"/>
          </p:cNvSpPr>
          <p:nvPr/>
        </p:nvSpPr>
        <p:spPr bwMode="auto">
          <a:xfrm rot="-5400000">
            <a:off x="861219" y="1708944"/>
            <a:ext cx="1712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7" name="Line 19"/>
          <p:cNvSpPr>
            <a:spLocks noChangeShapeType="1"/>
          </p:cNvSpPr>
          <p:nvPr/>
        </p:nvSpPr>
        <p:spPr bwMode="auto">
          <a:xfrm rot="-5400000">
            <a:off x="1793875" y="249396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8" name="Line 20"/>
          <p:cNvSpPr>
            <a:spLocks noChangeShapeType="1"/>
          </p:cNvSpPr>
          <p:nvPr/>
        </p:nvSpPr>
        <p:spPr bwMode="auto">
          <a:xfrm rot="-5400000">
            <a:off x="1792288" y="133191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1"/>
          <p:cNvSpPr>
            <a:spLocks noChangeShapeType="1"/>
          </p:cNvSpPr>
          <p:nvPr/>
        </p:nvSpPr>
        <p:spPr bwMode="auto">
          <a:xfrm rot="-5400000">
            <a:off x="1792288" y="77311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22"/>
          <p:cNvSpPr>
            <a:spLocks noChangeShapeType="1"/>
          </p:cNvSpPr>
          <p:nvPr/>
        </p:nvSpPr>
        <p:spPr bwMode="auto">
          <a:xfrm rot="-5400000">
            <a:off x="1793875" y="196056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 name="Line 23"/>
          <p:cNvSpPr>
            <a:spLocks noChangeShapeType="1"/>
          </p:cNvSpPr>
          <p:nvPr/>
        </p:nvSpPr>
        <p:spPr bwMode="auto">
          <a:xfrm rot="-5400000">
            <a:off x="2630488" y="19462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2" name="Line 24"/>
          <p:cNvSpPr>
            <a:spLocks noChangeShapeType="1"/>
          </p:cNvSpPr>
          <p:nvPr/>
        </p:nvSpPr>
        <p:spPr bwMode="auto">
          <a:xfrm rot="-5400000">
            <a:off x="2101850" y="1817688"/>
            <a:ext cx="120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25"/>
          <p:cNvSpPr>
            <a:spLocks noChangeShapeType="1"/>
          </p:cNvSpPr>
          <p:nvPr/>
        </p:nvSpPr>
        <p:spPr bwMode="auto">
          <a:xfrm rot="-5400000">
            <a:off x="2782888" y="23463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4" name="Line 26"/>
          <p:cNvSpPr>
            <a:spLocks noChangeShapeType="1"/>
          </p:cNvSpPr>
          <p:nvPr/>
        </p:nvSpPr>
        <p:spPr bwMode="auto">
          <a:xfrm rot="-5400000">
            <a:off x="2781300" y="113823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27"/>
          <p:cNvSpPr>
            <a:spLocks noChangeShapeType="1"/>
          </p:cNvSpPr>
          <p:nvPr/>
        </p:nvSpPr>
        <p:spPr bwMode="auto">
          <a:xfrm rot="-5400000">
            <a:off x="2782888" y="17748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Text Box 28"/>
          <p:cNvSpPr txBox="1">
            <a:spLocks noChangeArrowheads="1"/>
          </p:cNvSpPr>
          <p:nvPr/>
        </p:nvSpPr>
        <p:spPr bwMode="auto">
          <a:xfrm>
            <a:off x="3786188" y="2014538"/>
            <a:ext cx="1477962" cy="468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800" b="1">
                <a:solidFill>
                  <a:srgbClr val="000000"/>
                </a:solidFill>
              </a:rPr>
              <a:t>Program Executive for Operating Missions</a:t>
            </a:r>
          </a:p>
          <a:p>
            <a:pPr algn="ctr">
              <a:spcBef>
                <a:spcPct val="0"/>
              </a:spcBef>
              <a:buFontTx/>
              <a:buNone/>
            </a:pPr>
            <a:r>
              <a:rPr lang="en-US" altLang="en-US" sz="800" b="1">
                <a:solidFill>
                  <a:srgbClr val="000000"/>
                </a:solidFill>
              </a:rPr>
              <a:t>C. Yuhas</a:t>
            </a:r>
          </a:p>
        </p:txBody>
      </p:sp>
      <p:sp>
        <p:nvSpPr>
          <p:cNvPr id="2077" name="Line 30"/>
          <p:cNvSpPr>
            <a:spLocks noChangeShapeType="1"/>
          </p:cNvSpPr>
          <p:nvPr/>
        </p:nvSpPr>
        <p:spPr bwMode="auto">
          <a:xfrm rot="-5400000">
            <a:off x="3544888" y="23463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1"/>
          <p:cNvSpPr>
            <a:spLocks noChangeShapeType="1"/>
          </p:cNvSpPr>
          <p:nvPr/>
        </p:nvSpPr>
        <p:spPr bwMode="auto">
          <a:xfrm rot="5400000" flipH="1">
            <a:off x="3175794" y="2539207"/>
            <a:ext cx="890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9" name="Line 32"/>
          <p:cNvSpPr>
            <a:spLocks noChangeShapeType="1"/>
          </p:cNvSpPr>
          <p:nvPr/>
        </p:nvSpPr>
        <p:spPr bwMode="auto">
          <a:xfrm rot="-5400000">
            <a:off x="3732213" y="2778125"/>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0" name="Line 33"/>
          <p:cNvSpPr>
            <a:spLocks noChangeShapeType="1"/>
          </p:cNvSpPr>
          <p:nvPr/>
        </p:nvSpPr>
        <p:spPr bwMode="auto">
          <a:xfrm rot="-5400000">
            <a:off x="3703638" y="214947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1" name="Text Box 34"/>
          <p:cNvSpPr txBox="1">
            <a:spLocks noChangeArrowheads="1"/>
          </p:cNvSpPr>
          <p:nvPr/>
        </p:nvSpPr>
        <p:spPr bwMode="auto">
          <a:xfrm>
            <a:off x="4365625" y="3652838"/>
            <a:ext cx="1658938" cy="695325"/>
          </a:xfrm>
          <a:prstGeom prst="rect">
            <a:avLst/>
          </a:prstGeom>
          <a:gradFill rotWithShape="1">
            <a:gsLst>
              <a:gs pos="0">
                <a:srgbClr val="D0D0D0"/>
              </a:gs>
              <a:gs pos="50000">
                <a:srgbClr val="EAEAEA"/>
              </a:gs>
              <a:gs pos="100000">
                <a:srgbClr val="D0D0D0"/>
              </a:gs>
            </a:gsLst>
            <a:lin ang="5400000" scaled="1"/>
          </a:gradFill>
          <a:ln w="9525">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Earth Science </a:t>
            </a:r>
          </a:p>
          <a:p>
            <a:pPr algn="ctr">
              <a:spcBef>
                <a:spcPct val="0"/>
              </a:spcBef>
              <a:buFontTx/>
              <a:buNone/>
            </a:pPr>
            <a:r>
              <a:rPr lang="en-US" altLang="en-US" sz="1000" b="1">
                <a:solidFill>
                  <a:srgbClr val="000000"/>
                </a:solidFill>
              </a:rPr>
              <a:t>Data and Information System (ESDIS) Project</a:t>
            </a:r>
          </a:p>
          <a:p>
            <a:pPr algn="ctr">
              <a:spcBef>
                <a:spcPct val="0"/>
              </a:spcBef>
              <a:buFontTx/>
              <a:buNone/>
            </a:pPr>
            <a:r>
              <a:rPr lang="en-US" altLang="en-US" sz="900" b="1">
                <a:solidFill>
                  <a:srgbClr val="000000"/>
                </a:solidFill>
              </a:rPr>
              <a:t>D. Lowe</a:t>
            </a:r>
          </a:p>
        </p:txBody>
      </p:sp>
      <p:sp>
        <p:nvSpPr>
          <p:cNvPr id="2082" name="Rectangle 36"/>
          <p:cNvSpPr>
            <a:spLocks noChangeArrowheads="1"/>
          </p:cNvSpPr>
          <p:nvPr/>
        </p:nvSpPr>
        <p:spPr bwMode="auto">
          <a:xfrm>
            <a:off x="4760913" y="4695825"/>
            <a:ext cx="885825" cy="635000"/>
          </a:xfrm>
          <a:prstGeom prst="rect">
            <a:avLst/>
          </a:prstGeom>
          <a:gradFill rotWithShape="1">
            <a:gsLst>
              <a:gs pos="0">
                <a:srgbClr val="C9C9C9"/>
              </a:gs>
              <a:gs pos="50000">
                <a:srgbClr val="EAEAEA"/>
              </a:gs>
              <a:gs pos="100000">
                <a:srgbClr val="C9C9C9"/>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800" b="1">
                <a:solidFill>
                  <a:srgbClr val="000000"/>
                </a:solidFill>
              </a:rPr>
              <a:t>Science </a:t>
            </a:r>
          </a:p>
          <a:p>
            <a:pPr algn="ctr">
              <a:spcBef>
                <a:spcPct val="0"/>
              </a:spcBef>
              <a:buFontTx/>
              <a:buNone/>
            </a:pPr>
            <a:r>
              <a:rPr lang="en-US" altLang="en-US" sz="800" b="1">
                <a:solidFill>
                  <a:srgbClr val="000000"/>
                </a:solidFill>
              </a:rPr>
              <a:t>Operations </a:t>
            </a:r>
          </a:p>
          <a:p>
            <a:pPr algn="ctr">
              <a:spcBef>
                <a:spcPct val="0"/>
              </a:spcBef>
              <a:buFontTx/>
              <a:buNone/>
            </a:pPr>
            <a:r>
              <a:rPr lang="en-US" altLang="en-US" sz="800" b="1">
                <a:solidFill>
                  <a:srgbClr val="000000"/>
                </a:solidFill>
              </a:rPr>
              <a:t>Management</a:t>
            </a:r>
          </a:p>
          <a:p>
            <a:pPr algn="ctr">
              <a:spcBef>
                <a:spcPct val="0"/>
              </a:spcBef>
              <a:buFontTx/>
              <a:buNone/>
            </a:pPr>
            <a:r>
              <a:rPr lang="en-US" altLang="en-US" sz="800" b="1">
                <a:solidFill>
                  <a:srgbClr val="000000"/>
                </a:solidFill>
              </a:rPr>
              <a:t>J. Behnke</a:t>
            </a:r>
          </a:p>
          <a:p>
            <a:pPr algn="ctr">
              <a:spcBef>
                <a:spcPct val="0"/>
              </a:spcBef>
              <a:buFontTx/>
              <a:buNone/>
            </a:pPr>
            <a:r>
              <a:rPr lang="en-US" altLang="en-US" sz="800" b="1">
                <a:solidFill>
                  <a:srgbClr val="000000"/>
                </a:solidFill>
              </a:rPr>
              <a:t>Drew Kittel</a:t>
            </a:r>
          </a:p>
        </p:txBody>
      </p:sp>
      <p:sp>
        <p:nvSpPr>
          <p:cNvPr id="2083" name="Rectangle 40"/>
          <p:cNvSpPr>
            <a:spLocks noChangeArrowheads="1"/>
          </p:cNvSpPr>
          <p:nvPr/>
        </p:nvSpPr>
        <p:spPr bwMode="auto">
          <a:xfrm>
            <a:off x="1670050" y="3670300"/>
            <a:ext cx="828675" cy="600075"/>
          </a:xfrm>
          <a:prstGeom prst="rect">
            <a:avLst/>
          </a:prstGeom>
          <a:gradFill rotWithShape="1">
            <a:gsLst>
              <a:gs pos="0">
                <a:srgbClr val="B6B6B6"/>
              </a:gs>
              <a:gs pos="50000">
                <a:srgbClr val="DDDDDD"/>
              </a:gs>
              <a:gs pos="100000">
                <a:srgbClr val="B6B6B6"/>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200" b="1">
                <a:solidFill>
                  <a:srgbClr val="000000"/>
                </a:solidFill>
              </a:rPr>
              <a:t>Flight</a:t>
            </a:r>
          </a:p>
          <a:p>
            <a:pPr algn="ctr">
              <a:spcBef>
                <a:spcPct val="0"/>
              </a:spcBef>
              <a:buFontTx/>
              <a:buNone/>
            </a:pPr>
            <a:r>
              <a:rPr lang="en-US" altLang="en-US" sz="1200" b="1">
                <a:solidFill>
                  <a:srgbClr val="000000"/>
                </a:solidFill>
              </a:rPr>
              <a:t>Projects</a:t>
            </a:r>
          </a:p>
          <a:p>
            <a:pPr algn="ctr">
              <a:spcBef>
                <a:spcPct val="0"/>
              </a:spcBef>
              <a:buFontTx/>
              <a:buNone/>
            </a:pPr>
            <a:r>
              <a:rPr lang="en-US" altLang="en-US" sz="1000" b="1">
                <a:solidFill>
                  <a:srgbClr val="000000"/>
                </a:solidFill>
              </a:rPr>
              <a:t>G. Morrow</a:t>
            </a:r>
          </a:p>
        </p:txBody>
      </p:sp>
      <p:sp>
        <p:nvSpPr>
          <p:cNvPr id="2084" name="Rectangle 41"/>
          <p:cNvSpPr>
            <a:spLocks noChangeArrowheads="1"/>
          </p:cNvSpPr>
          <p:nvPr/>
        </p:nvSpPr>
        <p:spPr bwMode="auto">
          <a:xfrm>
            <a:off x="1670050" y="4546600"/>
            <a:ext cx="828675" cy="581025"/>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Appl. Eng.</a:t>
            </a:r>
          </a:p>
          <a:p>
            <a:pPr algn="ctr">
              <a:spcBef>
                <a:spcPct val="0"/>
              </a:spcBef>
              <a:buFontTx/>
              <a:buNone/>
            </a:pPr>
            <a:r>
              <a:rPr lang="en-US" altLang="en-US" sz="1000" b="1">
                <a:solidFill>
                  <a:srgbClr val="000000"/>
                </a:solidFill>
              </a:rPr>
              <a:t>&amp;</a:t>
            </a:r>
          </a:p>
          <a:p>
            <a:pPr algn="ctr">
              <a:spcBef>
                <a:spcPct val="0"/>
              </a:spcBef>
              <a:buFontTx/>
              <a:buNone/>
            </a:pPr>
            <a:r>
              <a:rPr lang="en-US" altLang="en-US" sz="1000" b="1">
                <a:solidFill>
                  <a:srgbClr val="000000"/>
                </a:solidFill>
              </a:rPr>
              <a:t>Technology</a:t>
            </a:r>
          </a:p>
        </p:txBody>
      </p:sp>
      <p:sp>
        <p:nvSpPr>
          <p:cNvPr id="2085" name="Rectangle 42"/>
          <p:cNvSpPr>
            <a:spLocks noChangeArrowheads="1"/>
          </p:cNvSpPr>
          <p:nvPr/>
        </p:nvSpPr>
        <p:spPr bwMode="auto">
          <a:xfrm>
            <a:off x="1670050" y="5457825"/>
            <a:ext cx="825500" cy="584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Sciences</a:t>
            </a:r>
          </a:p>
          <a:p>
            <a:pPr algn="ctr">
              <a:spcBef>
                <a:spcPct val="0"/>
              </a:spcBef>
              <a:buFontTx/>
              <a:buNone/>
            </a:pPr>
            <a:r>
              <a:rPr lang="en-US" altLang="en-US" sz="1000" b="1">
                <a:solidFill>
                  <a:srgbClr val="000000"/>
                </a:solidFill>
              </a:rPr>
              <a:t>&amp;</a:t>
            </a:r>
          </a:p>
          <a:p>
            <a:pPr algn="ctr">
              <a:spcBef>
                <a:spcPct val="0"/>
              </a:spcBef>
              <a:buFontTx/>
              <a:buNone/>
            </a:pPr>
            <a:r>
              <a:rPr lang="en-US" altLang="en-US" sz="1000" b="1">
                <a:solidFill>
                  <a:srgbClr val="000000"/>
                </a:solidFill>
              </a:rPr>
              <a:t>Exploration</a:t>
            </a:r>
          </a:p>
        </p:txBody>
      </p:sp>
      <p:sp>
        <p:nvSpPr>
          <p:cNvPr id="2086" name="Rectangle 43"/>
          <p:cNvSpPr>
            <a:spLocks noChangeArrowheads="1"/>
          </p:cNvSpPr>
          <p:nvPr/>
        </p:nvSpPr>
        <p:spPr bwMode="auto">
          <a:xfrm>
            <a:off x="2808288" y="3740150"/>
            <a:ext cx="685800" cy="457200"/>
          </a:xfrm>
          <a:prstGeom prst="rect">
            <a:avLst/>
          </a:prstGeom>
          <a:gradFill rotWithShape="1">
            <a:gsLst>
              <a:gs pos="0">
                <a:srgbClr val="B6B6B6"/>
              </a:gs>
              <a:gs pos="50000">
                <a:srgbClr val="DDDDDD"/>
              </a:gs>
              <a:gs pos="100000">
                <a:srgbClr val="B6B6B6"/>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endParaRPr lang="en-US" altLang="en-US" sz="900">
              <a:solidFill>
                <a:srgbClr val="000000"/>
              </a:solidFill>
            </a:endParaRPr>
          </a:p>
        </p:txBody>
      </p:sp>
      <p:sp>
        <p:nvSpPr>
          <p:cNvPr id="2087" name="Rectangle 44"/>
          <p:cNvSpPr>
            <a:spLocks noChangeArrowheads="1"/>
          </p:cNvSpPr>
          <p:nvPr/>
        </p:nvSpPr>
        <p:spPr bwMode="auto">
          <a:xfrm>
            <a:off x="2808288" y="4470400"/>
            <a:ext cx="685800" cy="457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900" b="1">
                <a:solidFill>
                  <a:srgbClr val="000000"/>
                </a:solidFill>
              </a:rPr>
              <a:t>Planetary</a:t>
            </a:r>
          </a:p>
          <a:p>
            <a:pPr algn="ctr">
              <a:spcBef>
                <a:spcPct val="0"/>
              </a:spcBef>
              <a:buFontTx/>
              <a:buNone/>
            </a:pPr>
            <a:r>
              <a:rPr lang="en-US" altLang="en-US" sz="900" b="1">
                <a:solidFill>
                  <a:srgbClr val="000000"/>
                </a:solidFill>
              </a:rPr>
              <a:t>Science</a:t>
            </a:r>
            <a:r>
              <a:rPr lang="en-US" altLang="en-US" sz="900">
                <a:solidFill>
                  <a:srgbClr val="000000"/>
                </a:solidFill>
              </a:rPr>
              <a:t> </a:t>
            </a:r>
          </a:p>
        </p:txBody>
      </p:sp>
      <p:sp>
        <p:nvSpPr>
          <p:cNvPr id="2088" name="Rectangle 45"/>
          <p:cNvSpPr>
            <a:spLocks noChangeArrowheads="1"/>
          </p:cNvSpPr>
          <p:nvPr/>
        </p:nvSpPr>
        <p:spPr bwMode="auto">
          <a:xfrm>
            <a:off x="2808288" y="5241925"/>
            <a:ext cx="695325" cy="457200"/>
          </a:xfrm>
          <a:prstGeom prst="rect">
            <a:avLst/>
          </a:prstGeom>
          <a:solidFill>
            <a:srgbClr val="DDDDDD"/>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900" b="1">
                <a:solidFill>
                  <a:srgbClr val="000000"/>
                </a:solidFill>
              </a:rPr>
              <a:t>Astro-</a:t>
            </a:r>
          </a:p>
          <a:p>
            <a:pPr algn="ctr">
              <a:spcBef>
                <a:spcPct val="0"/>
              </a:spcBef>
              <a:buFontTx/>
              <a:buNone/>
            </a:pPr>
            <a:r>
              <a:rPr lang="en-US" altLang="en-US" sz="900" b="1">
                <a:solidFill>
                  <a:srgbClr val="000000"/>
                </a:solidFill>
              </a:rPr>
              <a:t>physics</a:t>
            </a:r>
          </a:p>
        </p:txBody>
      </p:sp>
      <p:sp>
        <p:nvSpPr>
          <p:cNvPr id="2089" name="Text Box 47"/>
          <p:cNvSpPr txBox="1">
            <a:spLocks noChangeArrowheads="1"/>
          </p:cNvSpPr>
          <p:nvPr/>
        </p:nvSpPr>
        <p:spPr bwMode="auto">
          <a:xfrm>
            <a:off x="2762250" y="3702050"/>
            <a:ext cx="80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Earth</a:t>
            </a:r>
          </a:p>
          <a:p>
            <a:pPr algn="ctr">
              <a:spcBef>
                <a:spcPct val="0"/>
              </a:spcBef>
              <a:buFontTx/>
              <a:buNone/>
            </a:pPr>
            <a:r>
              <a:rPr lang="en-US" altLang="en-US" sz="1000" b="1">
                <a:solidFill>
                  <a:srgbClr val="000000"/>
                </a:solidFill>
              </a:rPr>
              <a:t>Science</a:t>
            </a:r>
          </a:p>
          <a:p>
            <a:pPr algn="ctr">
              <a:spcBef>
                <a:spcPct val="0"/>
              </a:spcBef>
              <a:buFontTx/>
              <a:buNone/>
            </a:pPr>
            <a:r>
              <a:rPr lang="en-US" altLang="en-US" sz="800" b="1">
                <a:solidFill>
                  <a:srgbClr val="000000"/>
                </a:solidFill>
              </a:rPr>
              <a:t>T. McCarthy</a:t>
            </a:r>
          </a:p>
        </p:txBody>
      </p:sp>
      <p:sp>
        <p:nvSpPr>
          <p:cNvPr id="2090" name="Text Box 48"/>
          <p:cNvSpPr txBox="1">
            <a:spLocks noChangeArrowheads="1"/>
          </p:cNvSpPr>
          <p:nvPr/>
        </p:nvSpPr>
        <p:spPr bwMode="auto">
          <a:xfrm>
            <a:off x="2184400" y="3494088"/>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400</a:t>
            </a:r>
          </a:p>
        </p:txBody>
      </p:sp>
      <p:sp>
        <p:nvSpPr>
          <p:cNvPr id="2091" name="Text Box 49"/>
          <p:cNvSpPr txBox="1">
            <a:spLocks noChangeArrowheads="1"/>
          </p:cNvSpPr>
          <p:nvPr/>
        </p:nvSpPr>
        <p:spPr bwMode="auto">
          <a:xfrm>
            <a:off x="2197100" y="436721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500</a:t>
            </a:r>
          </a:p>
        </p:txBody>
      </p:sp>
      <p:sp>
        <p:nvSpPr>
          <p:cNvPr id="2092" name="Text Box 50"/>
          <p:cNvSpPr txBox="1">
            <a:spLocks noChangeArrowheads="1"/>
          </p:cNvSpPr>
          <p:nvPr/>
        </p:nvSpPr>
        <p:spPr bwMode="auto">
          <a:xfrm>
            <a:off x="2206625" y="528161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600</a:t>
            </a:r>
          </a:p>
        </p:txBody>
      </p:sp>
      <p:sp>
        <p:nvSpPr>
          <p:cNvPr id="2093" name="Line 51"/>
          <p:cNvSpPr>
            <a:spLocks noChangeShapeType="1"/>
          </p:cNvSpPr>
          <p:nvPr/>
        </p:nvSpPr>
        <p:spPr bwMode="auto">
          <a:xfrm rot="-5400000">
            <a:off x="1517650" y="3817938"/>
            <a:ext cx="0" cy="298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4" name="Line 52"/>
          <p:cNvSpPr>
            <a:spLocks noChangeShapeType="1"/>
          </p:cNvSpPr>
          <p:nvPr/>
        </p:nvSpPr>
        <p:spPr bwMode="auto">
          <a:xfrm rot="-5400000">
            <a:off x="-271463" y="4799013"/>
            <a:ext cx="3571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Line 53"/>
          <p:cNvSpPr>
            <a:spLocks noChangeShapeType="1"/>
          </p:cNvSpPr>
          <p:nvPr/>
        </p:nvSpPr>
        <p:spPr bwMode="auto">
          <a:xfrm rot="-5400000">
            <a:off x="1593850" y="47005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Line 54"/>
          <p:cNvSpPr>
            <a:spLocks noChangeShapeType="1"/>
          </p:cNvSpPr>
          <p:nvPr/>
        </p:nvSpPr>
        <p:spPr bwMode="auto">
          <a:xfrm rot="-5400000">
            <a:off x="2652713" y="3822700"/>
            <a:ext cx="0" cy="298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7" name="Line 55"/>
          <p:cNvSpPr>
            <a:spLocks noChangeShapeType="1"/>
          </p:cNvSpPr>
          <p:nvPr/>
        </p:nvSpPr>
        <p:spPr bwMode="auto">
          <a:xfrm rot="-5400000">
            <a:off x="1433513" y="4619625"/>
            <a:ext cx="244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8" name="Line 56"/>
          <p:cNvSpPr>
            <a:spLocks noChangeShapeType="1"/>
          </p:cNvSpPr>
          <p:nvPr/>
        </p:nvSpPr>
        <p:spPr bwMode="auto">
          <a:xfrm rot="-5400000">
            <a:off x="2732088" y="539115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 name="Line 57"/>
          <p:cNvSpPr>
            <a:spLocks noChangeShapeType="1"/>
          </p:cNvSpPr>
          <p:nvPr/>
        </p:nvSpPr>
        <p:spPr bwMode="auto">
          <a:xfrm rot="-5400000">
            <a:off x="2732088" y="4622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0" name="Text Box 58"/>
          <p:cNvSpPr txBox="1">
            <a:spLocks noChangeArrowheads="1"/>
          </p:cNvSpPr>
          <p:nvPr/>
        </p:nvSpPr>
        <p:spPr bwMode="auto">
          <a:xfrm>
            <a:off x="5629275" y="3616325"/>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423</a:t>
            </a:r>
          </a:p>
        </p:txBody>
      </p:sp>
      <p:sp>
        <p:nvSpPr>
          <p:cNvPr id="2101" name="AutoShape 59"/>
          <p:cNvSpPr>
            <a:spLocks noChangeArrowheads="1"/>
          </p:cNvSpPr>
          <p:nvPr/>
        </p:nvSpPr>
        <p:spPr bwMode="auto">
          <a:xfrm rot="3525647">
            <a:off x="4687093" y="3269457"/>
            <a:ext cx="449263" cy="285750"/>
          </a:xfrm>
          <a:prstGeom prst="leftRightArrow">
            <a:avLst>
              <a:gd name="adj1" fmla="val 50000"/>
              <a:gd name="adj2" fmla="val 31444"/>
            </a:avLst>
          </a:prstGeom>
          <a:solidFill>
            <a:srgbClr val="71B8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02" name="Line 60"/>
          <p:cNvSpPr>
            <a:spLocks noChangeShapeType="1"/>
          </p:cNvSpPr>
          <p:nvPr/>
        </p:nvSpPr>
        <p:spPr bwMode="auto">
          <a:xfrm rot="-5400000">
            <a:off x="1598613" y="324326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3" name="Line 61"/>
          <p:cNvSpPr>
            <a:spLocks noChangeShapeType="1"/>
          </p:cNvSpPr>
          <p:nvPr/>
        </p:nvSpPr>
        <p:spPr bwMode="auto">
          <a:xfrm rot="-5400000">
            <a:off x="1590675" y="62499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4" name="Text Box 62"/>
          <p:cNvSpPr txBox="1">
            <a:spLocks noChangeArrowheads="1"/>
          </p:cNvSpPr>
          <p:nvPr/>
        </p:nvSpPr>
        <p:spPr bwMode="auto">
          <a:xfrm>
            <a:off x="2016125" y="6156325"/>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50000"/>
              </a:lnSpc>
              <a:spcBef>
                <a:spcPct val="0"/>
              </a:spcBef>
              <a:buFontTx/>
              <a:buNone/>
            </a:pPr>
            <a:r>
              <a:rPr lang="en-US" altLang="en-US" sz="1600" b="1">
                <a:solidFill>
                  <a:srgbClr val="000000"/>
                </a:solidFill>
              </a:rPr>
              <a:t>..</a:t>
            </a:r>
          </a:p>
          <a:p>
            <a:pPr>
              <a:lnSpc>
                <a:spcPct val="50000"/>
              </a:lnSpc>
              <a:spcBef>
                <a:spcPct val="0"/>
              </a:spcBef>
              <a:buFontTx/>
              <a:buNone/>
            </a:pPr>
            <a:r>
              <a:rPr lang="en-US" altLang="en-US" sz="1600" b="1">
                <a:solidFill>
                  <a:srgbClr val="000000"/>
                </a:solidFill>
              </a:rPr>
              <a:t>.</a:t>
            </a:r>
          </a:p>
        </p:txBody>
      </p:sp>
      <p:sp>
        <p:nvSpPr>
          <p:cNvPr id="2105" name="Text Box 63"/>
          <p:cNvSpPr txBox="1">
            <a:spLocks noChangeArrowheads="1"/>
          </p:cNvSpPr>
          <p:nvPr/>
        </p:nvSpPr>
        <p:spPr bwMode="auto">
          <a:xfrm>
            <a:off x="2016125" y="3098800"/>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50000"/>
              </a:lnSpc>
              <a:spcBef>
                <a:spcPct val="0"/>
              </a:spcBef>
              <a:buFontTx/>
              <a:buNone/>
            </a:pPr>
            <a:r>
              <a:rPr lang="en-US" altLang="en-US" sz="1600" b="1">
                <a:solidFill>
                  <a:srgbClr val="000000"/>
                </a:solidFill>
              </a:rPr>
              <a:t>..</a:t>
            </a:r>
          </a:p>
          <a:p>
            <a:pPr>
              <a:lnSpc>
                <a:spcPct val="50000"/>
              </a:lnSpc>
              <a:spcBef>
                <a:spcPct val="0"/>
              </a:spcBef>
              <a:buFontTx/>
              <a:buNone/>
            </a:pPr>
            <a:r>
              <a:rPr lang="en-US" altLang="en-US" sz="1600" b="1">
                <a:solidFill>
                  <a:srgbClr val="000000"/>
                </a:solidFill>
              </a:rPr>
              <a:t>.</a:t>
            </a:r>
          </a:p>
        </p:txBody>
      </p:sp>
      <p:sp>
        <p:nvSpPr>
          <p:cNvPr id="2106" name="Rectangle 64"/>
          <p:cNvSpPr>
            <a:spLocks noChangeArrowheads="1"/>
          </p:cNvSpPr>
          <p:nvPr/>
        </p:nvSpPr>
        <p:spPr bwMode="auto">
          <a:xfrm>
            <a:off x="4329113" y="5849938"/>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07" name="Text Box 65"/>
          <p:cNvSpPr txBox="1">
            <a:spLocks noChangeArrowheads="1"/>
          </p:cNvSpPr>
          <p:nvPr/>
        </p:nvSpPr>
        <p:spPr bwMode="auto">
          <a:xfrm>
            <a:off x="4402138" y="5840413"/>
            <a:ext cx="8255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Terrestrial </a:t>
            </a:r>
          </a:p>
          <a:p>
            <a:pPr>
              <a:spcBef>
                <a:spcPct val="0"/>
              </a:spcBef>
              <a:buFontTx/>
              <a:buNone/>
            </a:pPr>
            <a:r>
              <a:rPr lang="en-US" altLang="en-US" sz="900" b="1">
                <a:solidFill>
                  <a:srgbClr val="000000"/>
                </a:solidFill>
              </a:rPr>
              <a:t> Ecology</a:t>
            </a:r>
          </a:p>
          <a:p>
            <a:pPr>
              <a:spcBef>
                <a:spcPct val="0"/>
              </a:spcBef>
            </a:pPr>
            <a:r>
              <a:rPr lang="en-US" altLang="en-US" sz="800" b="1">
                <a:solidFill>
                  <a:srgbClr val="000000"/>
                </a:solidFill>
              </a:rPr>
              <a:t> D. Wickland</a:t>
            </a:r>
          </a:p>
        </p:txBody>
      </p:sp>
      <p:sp>
        <p:nvSpPr>
          <p:cNvPr id="2108" name="Rectangle 66"/>
          <p:cNvSpPr>
            <a:spLocks noChangeArrowheads="1"/>
          </p:cNvSpPr>
          <p:nvPr/>
        </p:nvSpPr>
        <p:spPr bwMode="auto">
          <a:xfrm>
            <a:off x="4467225" y="629602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ORNL</a:t>
            </a:r>
          </a:p>
          <a:p>
            <a:pPr algn="ctr">
              <a:spcBef>
                <a:spcPct val="0"/>
              </a:spcBef>
              <a:buFontTx/>
              <a:buNone/>
            </a:pPr>
            <a:r>
              <a:rPr lang="en-US" altLang="en-US" sz="1000" b="1">
                <a:solidFill>
                  <a:srgbClr val="000000"/>
                </a:solidFill>
              </a:rPr>
              <a:t>DAAC</a:t>
            </a:r>
          </a:p>
        </p:txBody>
      </p:sp>
      <p:sp>
        <p:nvSpPr>
          <p:cNvPr id="2109" name="Text Box 67"/>
          <p:cNvSpPr txBox="1">
            <a:spLocks noChangeArrowheads="1"/>
          </p:cNvSpPr>
          <p:nvPr/>
        </p:nvSpPr>
        <p:spPr bwMode="auto">
          <a:xfrm>
            <a:off x="4506913" y="1712913"/>
            <a:ext cx="1336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1000" b="1">
                <a:solidFill>
                  <a:srgbClr val="996600"/>
                </a:solidFill>
              </a:rPr>
              <a:t>Program Scientists</a:t>
            </a:r>
          </a:p>
        </p:txBody>
      </p:sp>
      <p:sp>
        <p:nvSpPr>
          <p:cNvPr id="2110" name="Rectangle 68"/>
          <p:cNvSpPr>
            <a:spLocks noChangeArrowheads="1"/>
          </p:cNvSpPr>
          <p:nvPr/>
        </p:nvSpPr>
        <p:spPr bwMode="auto">
          <a:xfrm>
            <a:off x="3171825" y="5949950"/>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11" name="Text Box 69"/>
          <p:cNvSpPr txBox="1">
            <a:spLocks noChangeArrowheads="1"/>
          </p:cNvSpPr>
          <p:nvPr/>
        </p:nvSpPr>
        <p:spPr bwMode="auto">
          <a:xfrm>
            <a:off x="3184525" y="5935663"/>
            <a:ext cx="9842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Physical</a:t>
            </a:r>
          </a:p>
          <a:p>
            <a:pPr>
              <a:spcBef>
                <a:spcPct val="0"/>
              </a:spcBef>
              <a:buFontTx/>
              <a:buNone/>
            </a:pPr>
            <a:r>
              <a:rPr lang="en-US" altLang="en-US" sz="900" b="1">
                <a:solidFill>
                  <a:srgbClr val="000000"/>
                </a:solidFill>
              </a:rPr>
              <a:t>Oceanography</a:t>
            </a:r>
          </a:p>
          <a:p>
            <a:pPr>
              <a:spcBef>
                <a:spcPct val="0"/>
              </a:spcBef>
            </a:pPr>
            <a:r>
              <a:rPr lang="en-US" altLang="en-US" sz="800" b="1">
                <a:solidFill>
                  <a:srgbClr val="000000"/>
                </a:solidFill>
              </a:rPr>
              <a:t> E. Lindstrom</a:t>
            </a:r>
          </a:p>
        </p:txBody>
      </p:sp>
      <p:sp>
        <p:nvSpPr>
          <p:cNvPr id="2112" name="Rectangle 70"/>
          <p:cNvSpPr>
            <a:spLocks noChangeArrowheads="1"/>
          </p:cNvSpPr>
          <p:nvPr/>
        </p:nvSpPr>
        <p:spPr bwMode="auto">
          <a:xfrm>
            <a:off x="3351213" y="638175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Physical</a:t>
            </a:r>
          </a:p>
          <a:p>
            <a:pPr algn="ctr">
              <a:lnSpc>
                <a:spcPct val="90000"/>
              </a:lnSpc>
              <a:spcBef>
                <a:spcPct val="0"/>
              </a:spcBef>
              <a:buFontTx/>
              <a:buNone/>
            </a:pPr>
            <a:r>
              <a:rPr lang="en-US" altLang="en-US" sz="1000" b="1">
                <a:solidFill>
                  <a:srgbClr val="000000"/>
                </a:solidFill>
              </a:rPr>
              <a:t>Oceanography</a:t>
            </a:r>
          </a:p>
          <a:p>
            <a:pPr algn="ctr">
              <a:lnSpc>
                <a:spcPct val="90000"/>
              </a:lnSpc>
              <a:spcBef>
                <a:spcPct val="0"/>
              </a:spcBef>
              <a:buFontTx/>
              <a:buNone/>
            </a:pPr>
            <a:r>
              <a:rPr lang="en-US" altLang="en-US" sz="1000" b="1">
                <a:solidFill>
                  <a:srgbClr val="000000"/>
                </a:solidFill>
              </a:rPr>
              <a:t>DAAC</a:t>
            </a:r>
          </a:p>
        </p:txBody>
      </p:sp>
      <p:sp>
        <p:nvSpPr>
          <p:cNvPr id="2113" name="Rectangle 72"/>
          <p:cNvSpPr>
            <a:spLocks noChangeArrowheads="1"/>
          </p:cNvSpPr>
          <p:nvPr/>
        </p:nvSpPr>
        <p:spPr bwMode="auto">
          <a:xfrm>
            <a:off x="7250113" y="279717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14" name="Text Box 73"/>
          <p:cNvSpPr txBox="1">
            <a:spLocks noChangeArrowheads="1"/>
          </p:cNvSpPr>
          <p:nvPr/>
        </p:nvSpPr>
        <p:spPr bwMode="auto">
          <a:xfrm>
            <a:off x="7224713" y="2790825"/>
            <a:ext cx="8826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Atmospheric</a:t>
            </a:r>
          </a:p>
          <a:p>
            <a:pPr>
              <a:spcBef>
                <a:spcPct val="0"/>
              </a:spcBef>
              <a:buFontTx/>
              <a:buNone/>
            </a:pPr>
            <a:r>
              <a:rPr lang="en-US" altLang="en-US" sz="900" b="1">
                <a:solidFill>
                  <a:srgbClr val="000000"/>
                </a:solidFill>
              </a:rPr>
              <a:t> Dynamics</a:t>
            </a:r>
          </a:p>
          <a:p>
            <a:pPr>
              <a:spcBef>
                <a:spcPct val="0"/>
              </a:spcBef>
            </a:pPr>
            <a:r>
              <a:rPr lang="en-US" altLang="en-US" sz="800" b="1">
                <a:solidFill>
                  <a:srgbClr val="000000"/>
                </a:solidFill>
              </a:rPr>
              <a:t> R. Kakar</a:t>
            </a:r>
          </a:p>
        </p:txBody>
      </p:sp>
      <p:sp>
        <p:nvSpPr>
          <p:cNvPr id="2115" name="Rectangle 74"/>
          <p:cNvSpPr>
            <a:spLocks noChangeArrowheads="1"/>
          </p:cNvSpPr>
          <p:nvPr/>
        </p:nvSpPr>
        <p:spPr bwMode="auto">
          <a:xfrm>
            <a:off x="7294563" y="3475038"/>
            <a:ext cx="109537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16" name="Rectangle 75"/>
          <p:cNvSpPr>
            <a:spLocks noChangeArrowheads="1"/>
          </p:cNvSpPr>
          <p:nvPr/>
        </p:nvSpPr>
        <p:spPr bwMode="auto">
          <a:xfrm>
            <a:off x="7943850" y="3684588"/>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GSFC Earth</a:t>
            </a:r>
          </a:p>
          <a:p>
            <a:pPr algn="ctr">
              <a:spcBef>
                <a:spcPct val="0"/>
              </a:spcBef>
              <a:buFontTx/>
              <a:buNone/>
            </a:pPr>
            <a:r>
              <a:rPr lang="en-US" altLang="en-US" sz="1000" b="1">
                <a:solidFill>
                  <a:srgbClr val="000000"/>
                </a:solidFill>
              </a:rPr>
              <a:t>Sciences DISC</a:t>
            </a:r>
          </a:p>
        </p:txBody>
      </p:sp>
      <p:sp>
        <p:nvSpPr>
          <p:cNvPr id="2117" name="Rectangle 76"/>
          <p:cNvSpPr>
            <a:spLocks noChangeArrowheads="1"/>
          </p:cNvSpPr>
          <p:nvPr/>
        </p:nvSpPr>
        <p:spPr bwMode="auto">
          <a:xfrm>
            <a:off x="5449888" y="574357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18" name="Text Box 77"/>
          <p:cNvSpPr txBox="1">
            <a:spLocks noChangeArrowheads="1"/>
          </p:cNvSpPr>
          <p:nvPr/>
        </p:nvSpPr>
        <p:spPr bwMode="auto">
          <a:xfrm>
            <a:off x="5435600" y="5746750"/>
            <a:ext cx="11303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Ocean Biology &amp; </a:t>
            </a:r>
          </a:p>
          <a:p>
            <a:pPr>
              <a:spcBef>
                <a:spcPct val="0"/>
              </a:spcBef>
              <a:buFontTx/>
              <a:buNone/>
            </a:pPr>
            <a:r>
              <a:rPr lang="en-US" altLang="en-US" sz="900" b="1">
                <a:solidFill>
                  <a:srgbClr val="000000"/>
                </a:solidFill>
              </a:rPr>
              <a:t>Biogeochemistry</a:t>
            </a:r>
          </a:p>
          <a:p>
            <a:pPr>
              <a:spcBef>
                <a:spcPct val="0"/>
              </a:spcBef>
            </a:pPr>
            <a:r>
              <a:rPr lang="en-US" altLang="en-US" sz="800" b="1">
                <a:solidFill>
                  <a:srgbClr val="000000"/>
                </a:solidFill>
              </a:rPr>
              <a:t> P. Bontempi</a:t>
            </a:r>
          </a:p>
        </p:txBody>
      </p:sp>
      <p:sp>
        <p:nvSpPr>
          <p:cNvPr id="2119" name="Rectangle 78"/>
          <p:cNvSpPr>
            <a:spLocks noChangeArrowheads="1"/>
          </p:cNvSpPr>
          <p:nvPr/>
        </p:nvSpPr>
        <p:spPr bwMode="auto">
          <a:xfrm>
            <a:off x="7143750" y="208597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20" name="Text Box 79"/>
          <p:cNvSpPr txBox="1">
            <a:spLocks noChangeArrowheads="1"/>
          </p:cNvSpPr>
          <p:nvPr/>
        </p:nvSpPr>
        <p:spPr bwMode="auto">
          <a:xfrm>
            <a:off x="7118350" y="2090738"/>
            <a:ext cx="927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Earth Surface</a:t>
            </a:r>
          </a:p>
          <a:p>
            <a:pPr>
              <a:spcBef>
                <a:spcPct val="0"/>
              </a:spcBef>
              <a:buFontTx/>
              <a:buNone/>
            </a:pPr>
            <a:r>
              <a:rPr lang="en-US" altLang="en-US" sz="900" b="1">
                <a:solidFill>
                  <a:srgbClr val="000000"/>
                </a:solidFill>
              </a:rPr>
              <a:t>and Interior</a:t>
            </a:r>
          </a:p>
          <a:p>
            <a:pPr>
              <a:spcBef>
                <a:spcPct val="0"/>
              </a:spcBef>
            </a:pPr>
            <a:r>
              <a:rPr lang="en-US" altLang="en-US" sz="800" b="1">
                <a:solidFill>
                  <a:srgbClr val="000000"/>
                </a:solidFill>
              </a:rPr>
              <a:t> J. LaBrecque</a:t>
            </a:r>
          </a:p>
        </p:txBody>
      </p:sp>
      <p:sp>
        <p:nvSpPr>
          <p:cNvPr id="2121" name="Rectangle 80"/>
          <p:cNvSpPr>
            <a:spLocks noChangeArrowheads="1"/>
          </p:cNvSpPr>
          <p:nvPr/>
        </p:nvSpPr>
        <p:spPr bwMode="auto">
          <a:xfrm>
            <a:off x="7943850" y="229552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Crustal</a:t>
            </a:r>
          </a:p>
          <a:p>
            <a:pPr algn="ctr">
              <a:lnSpc>
                <a:spcPct val="90000"/>
              </a:lnSpc>
              <a:spcBef>
                <a:spcPct val="0"/>
              </a:spcBef>
              <a:buFontTx/>
              <a:buNone/>
            </a:pPr>
            <a:r>
              <a:rPr lang="en-US" altLang="en-US" sz="1000" b="1">
                <a:solidFill>
                  <a:srgbClr val="000000"/>
                </a:solidFill>
              </a:rPr>
              <a:t>Dynamics</a:t>
            </a:r>
          </a:p>
          <a:p>
            <a:pPr algn="ctr">
              <a:lnSpc>
                <a:spcPct val="90000"/>
              </a:lnSpc>
              <a:spcBef>
                <a:spcPct val="0"/>
              </a:spcBef>
              <a:buFontTx/>
              <a:buNone/>
            </a:pPr>
            <a:r>
              <a:rPr lang="en-US" altLang="en-US" sz="1000" b="1">
                <a:solidFill>
                  <a:srgbClr val="000000"/>
                </a:solidFill>
              </a:rPr>
              <a:t>DIS</a:t>
            </a:r>
          </a:p>
        </p:txBody>
      </p:sp>
      <p:sp>
        <p:nvSpPr>
          <p:cNvPr id="2122" name="Rectangle 83"/>
          <p:cNvSpPr>
            <a:spLocks noChangeArrowheads="1"/>
          </p:cNvSpPr>
          <p:nvPr/>
        </p:nvSpPr>
        <p:spPr bwMode="auto">
          <a:xfrm>
            <a:off x="6553200" y="562292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23" name="Text Box 84"/>
          <p:cNvSpPr txBox="1">
            <a:spLocks noChangeArrowheads="1"/>
          </p:cNvSpPr>
          <p:nvPr/>
        </p:nvSpPr>
        <p:spPr bwMode="auto">
          <a:xfrm>
            <a:off x="6556375" y="5608638"/>
            <a:ext cx="825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Cryosphere</a:t>
            </a:r>
          </a:p>
          <a:p>
            <a:pPr>
              <a:spcBef>
                <a:spcPct val="0"/>
              </a:spcBef>
              <a:buFontTx/>
              <a:buNone/>
            </a:pPr>
            <a:r>
              <a:rPr lang="en-US" altLang="en-US" sz="900" b="1">
                <a:solidFill>
                  <a:srgbClr val="000000"/>
                </a:solidFill>
              </a:rPr>
              <a:t> Science</a:t>
            </a:r>
          </a:p>
          <a:p>
            <a:pPr>
              <a:spcBef>
                <a:spcPct val="0"/>
              </a:spcBef>
            </a:pPr>
            <a:r>
              <a:rPr lang="en-US" altLang="en-US" sz="800" b="1">
                <a:solidFill>
                  <a:srgbClr val="000000"/>
                </a:solidFill>
              </a:rPr>
              <a:t> T. Wagner</a:t>
            </a:r>
          </a:p>
        </p:txBody>
      </p:sp>
      <p:sp>
        <p:nvSpPr>
          <p:cNvPr id="2124" name="Rectangle 85"/>
          <p:cNvSpPr>
            <a:spLocks noChangeArrowheads="1"/>
          </p:cNvSpPr>
          <p:nvPr/>
        </p:nvSpPr>
        <p:spPr bwMode="auto">
          <a:xfrm>
            <a:off x="6781800" y="607060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National Snow</a:t>
            </a:r>
          </a:p>
          <a:p>
            <a:pPr algn="ctr">
              <a:lnSpc>
                <a:spcPct val="90000"/>
              </a:lnSpc>
              <a:spcBef>
                <a:spcPct val="0"/>
              </a:spcBef>
              <a:buFontTx/>
              <a:buNone/>
            </a:pPr>
            <a:r>
              <a:rPr lang="en-US" altLang="en-US" sz="1000" b="1">
                <a:solidFill>
                  <a:srgbClr val="000000"/>
                </a:solidFill>
              </a:rPr>
              <a:t>and Ice Data</a:t>
            </a:r>
          </a:p>
          <a:p>
            <a:pPr algn="ctr">
              <a:lnSpc>
                <a:spcPct val="90000"/>
              </a:lnSpc>
              <a:spcBef>
                <a:spcPct val="0"/>
              </a:spcBef>
              <a:buFontTx/>
              <a:buNone/>
            </a:pPr>
            <a:r>
              <a:rPr lang="en-US" altLang="en-US" sz="1000" b="1">
                <a:solidFill>
                  <a:srgbClr val="000000"/>
                </a:solidFill>
              </a:rPr>
              <a:t>Center</a:t>
            </a:r>
          </a:p>
        </p:txBody>
      </p:sp>
      <p:sp>
        <p:nvSpPr>
          <p:cNvPr id="2125" name="Line 86"/>
          <p:cNvSpPr>
            <a:spLocks noChangeShapeType="1"/>
          </p:cNvSpPr>
          <p:nvPr/>
        </p:nvSpPr>
        <p:spPr bwMode="auto">
          <a:xfrm flipV="1">
            <a:off x="3467100" y="1935163"/>
            <a:ext cx="3860800" cy="11112"/>
          </a:xfrm>
          <a:prstGeom prst="line">
            <a:avLst/>
          </a:prstGeom>
          <a:noFill/>
          <a:ln w="38100">
            <a:solidFill>
              <a:srgbClr val="9966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26" name="Text Box 87"/>
          <p:cNvSpPr txBox="1">
            <a:spLocks noChangeArrowheads="1"/>
          </p:cNvSpPr>
          <p:nvPr/>
        </p:nvSpPr>
        <p:spPr bwMode="auto">
          <a:xfrm>
            <a:off x="3194050" y="3557588"/>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420</a:t>
            </a:r>
          </a:p>
        </p:txBody>
      </p:sp>
      <p:sp>
        <p:nvSpPr>
          <p:cNvPr id="2127" name="Text Box 88"/>
          <p:cNvSpPr txBox="1">
            <a:spLocks noChangeArrowheads="1"/>
          </p:cNvSpPr>
          <p:nvPr/>
        </p:nvSpPr>
        <p:spPr bwMode="auto">
          <a:xfrm>
            <a:off x="3194050" y="429736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430</a:t>
            </a:r>
          </a:p>
        </p:txBody>
      </p:sp>
      <p:sp>
        <p:nvSpPr>
          <p:cNvPr id="2128" name="Text Box 89"/>
          <p:cNvSpPr txBox="1">
            <a:spLocks noChangeArrowheads="1"/>
          </p:cNvSpPr>
          <p:nvPr/>
        </p:nvSpPr>
        <p:spPr bwMode="auto">
          <a:xfrm>
            <a:off x="3194050" y="505936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440</a:t>
            </a:r>
          </a:p>
        </p:txBody>
      </p:sp>
      <p:sp>
        <p:nvSpPr>
          <p:cNvPr id="2129" name="Text Box 90"/>
          <p:cNvSpPr txBox="1">
            <a:spLocks noChangeArrowheads="1"/>
          </p:cNvSpPr>
          <p:nvPr/>
        </p:nvSpPr>
        <p:spPr bwMode="auto">
          <a:xfrm>
            <a:off x="2997200" y="5759450"/>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50000"/>
              </a:lnSpc>
              <a:spcBef>
                <a:spcPct val="0"/>
              </a:spcBef>
              <a:buFontTx/>
              <a:buNone/>
            </a:pPr>
            <a:r>
              <a:rPr lang="en-US" altLang="en-US" sz="1600" b="1">
                <a:solidFill>
                  <a:srgbClr val="000000"/>
                </a:solidFill>
              </a:rPr>
              <a:t>..</a:t>
            </a:r>
          </a:p>
          <a:p>
            <a:pPr>
              <a:lnSpc>
                <a:spcPct val="50000"/>
              </a:lnSpc>
              <a:spcBef>
                <a:spcPct val="0"/>
              </a:spcBef>
              <a:buFontTx/>
              <a:buNone/>
            </a:pPr>
            <a:r>
              <a:rPr lang="en-US" altLang="en-US" sz="1600" b="1">
                <a:solidFill>
                  <a:srgbClr val="000000"/>
                </a:solidFill>
              </a:rPr>
              <a:t>.</a:t>
            </a:r>
          </a:p>
        </p:txBody>
      </p:sp>
      <p:sp>
        <p:nvSpPr>
          <p:cNvPr id="2130" name="Text Box 91"/>
          <p:cNvSpPr txBox="1">
            <a:spLocks noChangeArrowheads="1"/>
          </p:cNvSpPr>
          <p:nvPr/>
        </p:nvSpPr>
        <p:spPr bwMode="auto">
          <a:xfrm>
            <a:off x="3003550" y="3213100"/>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50000"/>
              </a:lnSpc>
              <a:spcBef>
                <a:spcPct val="0"/>
              </a:spcBef>
              <a:buFontTx/>
              <a:buNone/>
            </a:pPr>
            <a:r>
              <a:rPr lang="en-US" altLang="en-US" sz="1600" b="1">
                <a:solidFill>
                  <a:srgbClr val="000000"/>
                </a:solidFill>
              </a:rPr>
              <a:t>..</a:t>
            </a:r>
          </a:p>
          <a:p>
            <a:pPr>
              <a:lnSpc>
                <a:spcPct val="50000"/>
              </a:lnSpc>
              <a:spcBef>
                <a:spcPct val="0"/>
              </a:spcBef>
              <a:buFontTx/>
              <a:buNone/>
            </a:pPr>
            <a:r>
              <a:rPr lang="en-US" altLang="en-US" sz="1600" b="1">
                <a:solidFill>
                  <a:srgbClr val="000000"/>
                </a:solidFill>
              </a:rPr>
              <a:t>.</a:t>
            </a:r>
          </a:p>
        </p:txBody>
      </p:sp>
      <p:sp>
        <p:nvSpPr>
          <p:cNvPr id="2131" name="Text Box 92"/>
          <p:cNvSpPr txBox="1">
            <a:spLocks noChangeArrowheads="1"/>
          </p:cNvSpPr>
          <p:nvPr/>
        </p:nvSpPr>
        <p:spPr bwMode="auto">
          <a:xfrm>
            <a:off x="1725613" y="188913"/>
            <a:ext cx="348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1800" b="1">
                <a:solidFill>
                  <a:srgbClr val="000000"/>
                </a:solidFill>
              </a:rPr>
              <a:t>Earth Science &amp; Data Systems</a:t>
            </a:r>
          </a:p>
        </p:txBody>
      </p:sp>
      <p:sp>
        <p:nvSpPr>
          <p:cNvPr id="2132" name="Rectangle 93"/>
          <p:cNvSpPr>
            <a:spLocks noChangeArrowheads="1"/>
          </p:cNvSpPr>
          <p:nvPr/>
        </p:nvSpPr>
        <p:spPr bwMode="auto">
          <a:xfrm>
            <a:off x="6589713" y="563563"/>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33" name="Text Box 94"/>
          <p:cNvSpPr txBox="1">
            <a:spLocks noChangeArrowheads="1"/>
          </p:cNvSpPr>
          <p:nvPr/>
        </p:nvSpPr>
        <p:spPr bwMode="auto">
          <a:xfrm>
            <a:off x="7245350" y="3473450"/>
            <a:ext cx="12128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Upper Atmosphere</a:t>
            </a:r>
          </a:p>
          <a:p>
            <a:pPr>
              <a:spcBef>
                <a:spcPct val="0"/>
              </a:spcBef>
              <a:buFontTx/>
              <a:buNone/>
            </a:pPr>
            <a:r>
              <a:rPr lang="en-US" altLang="en-US" sz="900" b="1">
                <a:solidFill>
                  <a:srgbClr val="000000"/>
                </a:solidFill>
              </a:rPr>
              <a:t> Research</a:t>
            </a:r>
          </a:p>
          <a:p>
            <a:pPr>
              <a:spcBef>
                <a:spcPct val="0"/>
              </a:spcBef>
            </a:pPr>
            <a:r>
              <a:rPr lang="en-US" altLang="en-US" sz="800" b="1">
                <a:solidFill>
                  <a:srgbClr val="000000"/>
                </a:solidFill>
              </a:rPr>
              <a:t> K. Jucks</a:t>
            </a:r>
          </a:p>
        </p:txBody>
      </p:sp>
      <p:sp>
        <p:nvSpPr>
          <p:cNvPr id="2134" name="Rectangle 95"/>
          <p:cNvSpPr>
            <a:spLocks noChangeArrowheads="1"/>
          </p:cNvSpPr>
          <p:nvPr/>
        </p:nvSpPr>
        <p:spPr bwMode="auto">
          <a:xfrm>
            <a:off x="7918450" y="2973388"/>
            <a:ext cx="1114425"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Global</a:t>
            </a:r>
          </a:p>
          <a:p>
            <a:pPr algn="ctr">
              <a:lnSpc>
                <a:spcPct val="90000"/>
              </a:lnSpc>
              <a:spcBef>
                <a:spcPct val="0"/>
              </a:spcBef>
              <a:buFontTx/>
              <a:buNone/>
            </a:pPr>
            <a:r>
              <a:rPr lang="en-US" altLang="en-US" sz="1000" b="1">
                <a:solidFill>
                  <a:srgbClr val="000000"/>
                </a:solidFill>
              </a:rPr>
              <a:t>Hydrology</a:t>
            </a:r>
          </a:p>
          <a:p>
            <a:pPr algn="ctr">
              <a:lnSpc>
                <a:spcPct val="90000"/>
              </a:lnSpc>
              <a:spcBef>
                <a:spcPct val="0"/>
              </a:spcBef>
              <a:buFontTx/>
              <a:buNone/>
            </a:pPr>
            <a:r>
              <a:rPr lang="en-US" altLang="en-US" sz="1000" b="1">
                <a:solidFill>
                  <a:srgbClr val="000000"/>
                </a:solidFill>
              </a:rPr>
              <a:t>Resource Center</a:t>
            </a:r>
          </a:p>
        </p:txBody>
      </p:sp>
      <p:sp>
        <p:nvSpPr>
          <p:cNvPr id="2135" name="Rectangle 96"/>
          <p:cNvSpPr>
            <a:spLocks noChangeArrowheads="1"/>
          </p:cNvSpPr>
          <p:nvPr/>
        </p:nvSpPr>
        <p:spPr bwMode="auto">
          <a:xfrm>
            <a:off x="5651500" y="620712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Ocean Biology</a:t>
            </a:r>
          </a:p>
          <a:p>
            <a:pPr algn="ctr">
              <a:lnSpc>
                <a:spcPct val="90000"/>
              </a:lnSpc>
              <a:spcBef>
                <a:spcPct val="0"/>
              </a:spcBef>
              <a:buFontTx/>
              <a:buNone/>
            </a:pPr>
            <a:r>
              <a:rPr lang="en-US" altLang="en-US" sz="1000" b="1">
                <a:solidFill>
                  <a:srgbClr val="000000"/>
                </a:solidFill>
              </a:rPr>
              <a:t>Processing</a:t>
            </a:r>
          </a:p>
          <a:p>
            <a:pPr algn="ctr">
              <a:lnSpc>
                <a:spcPct val="90000"/>
              </a:lnSpc>
              <a:spcBef>
                <a:spcPct val="0"/>
              </a:spcBef>
              <a:buFontTx/>
              <a:buNone/>
            </a:pPr>
            <a:r>
              <a:rPr lang="en-US" altLang="en-US" sz="1000" b="1">
                <a:solidFill>
                  <a:srgbClr val="000000"/>
                </a:solidFill>
              </a:rPr>
              <a:t>Group</a:t>
            </a:r>
          </a:p>
        </p:txBody>
      </p:sp>
      <p:sp>
        <p:nvSpPr>
          <p:cNvPr id="2136" name="Text Box 97"/>
          <p:cNvSpPr txBox="1">
            <a:spLocks noChangeArrowheads="1"/>
          </p:cNvSpPr>
          <p:nvPr/>
        </p:nvSpPr>
        <p:spPr bwMode="auto">
          <a:xfrm>
            <a:off x="6594475" y="646113"/>
            <a:ext cx="927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SAR Systems</a:t>
            </a:r>
          </a:p>
          <a:p>
            <a:pPr>
              <a:spcBef>
                <a:spcPct val="0"/>
              </a:spcBef>
            </a:pPr>
            <a:r>
              <a:rPr lang="en-US" altLang="en-US" sz="800" b="1">
                <a:solidFill>
                  <a:srgbClr val="000000"/>
                </a:solidFill>
              </a:rPr>
              <a:t> C. Dobson</a:t>
            </a:r>
          </a:p>
        </p:txBody>
      </p:sp>
      <p:sp>
        <p:nvSpPr>
          <p:cNvPr id="2137" name="Rectangle 99"/>
          <p:cNvSpPr>
            <a:spLocks noChangeArrowheads="1"/>
          </p:cNvSpPr>
          <p:nvPr/>
        </p:nvSpPr>
        <p:spPr bwMode="auto">
          <a:xfrm>
            <a:off x="7299325" y="81915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ASF SAR</a:t>
            </a:r>
          </a:p>
          <a:p>
            <a:pPr algn="ctr">
              <a:lnSpc>
                <a:spcPct val="90000"/>
              </a:lnSpc>
              <a:spcBef>
                <a:spcPct val="0"/>
              </a:spcBef>
              <a:buFontTx/>
              <a:buNone/>
            </a:pPr>
            <a:r>
              <a:rPr lang="en-US" altLang="en-US" sz="1000" b="1">
                <a:solidFill>
                  <a:srgbClr val="000000"/>
                </a:solidFill>
              </a:rPr>
              <a:t>Data Center</a:t>
            </a:r>
          </a:p>
        </p:txBody>
      </p:sp>
      <p:sp>
        <p:nvSpPr>
          <p:cNvPr id="2138" name="Rectangle 104"/>
          <p:cNvSpPr>
            <a:spLocks noChangeArrowheads="1"/>
          </p:cNvSpPr>
          <p:nvPr/>
        </p:nvSpPr>
        <p:spPr bwMode="auto">
          <a:xfrm>
            <a:off x="6905625" y="69850"/>
            <a:ext cx="1114425"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Socioeconomic </a:t>
            </a:r>
          </a:p>
          <a:p>
            <a:pPr algn="ctr">
              <a:lnSpc>
                <a:spcPct val="90000"/>
              </a:lnSpc>
              <a:spcBef>
                <a:spcPct val="0"/>
              </a:spcBef>
              <a:buFontTx/>
              <a:buNone/>
            </a:pPr>
            <a:r>
              <a:rPr lang="en-US" altLang="en-US" sz="1000" b="1">
                <a:solidFill>
                  <a:srgbClr val="000000"/>
                </a:solidFill>
              </a:rPr>
              <a:t>Data &amp; Applic-</a:t>
            </a:r>
          </a:p>
          <a:p>
            <a:pPr algn="ctr">
              <a:lnSpc>
                <a:spcPct val="90000"/>
              </a:lnSpc>
              <a:spcBef>
                <a:spcPct val="0"/>
              </a:spcBef>
              <a:buFontTx/>
              <a:buNone/>
            </a:pPr>
            <a:r>
              <a:rPr lang="en-US" altLang="en-US" sz="1000" b="1">
                <a:solidFill>
                  <a:srgbClr val="000000"/>
                </a:solidFill>
              </a:rPr>
              <a:t>ations Center</a:t>
            </a:r>
          </a:p>
        </p:txBody>
      </p:sp>
      <p:sp>
        <p:nvSpPr>
          <p:cNvPr id="2139" name="Line 106"/>
          <p:cNvSpPr>
            <a:spLocks noChangeShapeType="1"/>
          </p:cNvSpPr>
          <p:nvPr/>
        </p:nvSpPr>
        <p:spPr bwMode="auto">
          <a:xfrm>
            <a:off x="5651500" y="5000625"/>
            <a:ext cx="2959100" cy="0"/>
          </a:xfrm>
          <a:prstGeom prst="line">
            <a:avLst/>
          </a:prstGeom>
          <a:noFill/>
          <a:ln w="38100">
            <a:solidFill>
              <a:srgbClr val="0099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40" name="Text Box 101"/>
          <p:cNvSpPr txBox="1">
            <a:spLocks noChangeArrowheads="1"/>
          </p:cNvSpPr>
          <p:nvPr/>
        </p:nvSpPr>
        <p:spPr bwMode="auto">
          <a:xfrm>
            <a:off x="6115050" y="61913"/>
            <a:ext cx="8699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Applications</a:t>
            </a:r>
          </a:p>
          <a:p>
            <a:pPr>
              <a:spcBef>
                <a:spcPct val="0"/>
              </a:spcBef>
            </a:pPr>
            <a:r>
              <a:rPr lang="en-US" altLang="en-US" sz="800" b="1">
                <a:solidFill>
                  <a:srgbClr val="000000"/>
                </a:solidFill>
              </a:rPr>
              <a:t> C. Dobson</a:t>
            </a:r>
          </a:p>
        </p:txBody>
      </p:sp>
      <p:sp>
        <p:nvSpPr>
          <p:cNvPr id="2141" name="Rectangle 110"/>
          <p:cNvSpPr>
            <a:spLocks noChangeArrowheads="1"/>
          </p:cNvSpPr>
          <p:nvPr/>
        </p:nvSpPr>
        <p:spPr bwMode="auto">
          <a:xfrm>
            <a:off x="7185025" y="5083175"/>
            <a:ext cx="11525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42" name="Text Box 111"/>
          <p:cNvSpPr txBox="1">
            <a:spLocks noChangeArrowheads="1"/>
          </p:cNvSpPr>
          <p:nvPr/>
        </p:nvSpPr>
        <p:spPr bwMode="auto">
          <a:xfrm>
            <a:off x="7153275" y="5102225"/>
            <a:ext cx="12509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L1 and Atmos. Data</a:t>
            </a:r>
          </a:p>
          <a:p>
            <a:pPr>
              <a:spcBef>
                <a:spcPct val="0"/>
              </a:spcBef>
            </a:pPr>
            <a:r>
              <a:rPr lang="en-US" altLang="en-US" sz="800" b="1">
                <a:solidFill>
                  <a:srgbClr val="000000"/>
                </a:solidFill>
              </a:rPr>
              <a:t> TBD</a:t>
            </a:r>
          </a:p>
        </p:txBody>
      </p:sp>
      <p:sp>
        <p:nvSpPr>
          <p:cNvPr id="2143" name="Rectangle 112"/>
          <p:cNvSpPr>
            <a:spLocks noChangeArrowheads="1"/>
          </p:cNvSpPr>
          <p:nvPr/>
        </p:nvSpPr>
        <p:spPr bwMode="auto">
          <a:xfrm>
            <a:off x="7691438" y="5305425"/>
            <a:ext cx="1154112" cy="554038"/>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000" b="1">
                <a:solidFill>
                  <a:srgbClr val="000000"/>
                </a:solidFill>
              </a:rPr>
              <a:t>L1 Atmosphere</a:t>
            </a:r>
          </a:p>
          <a:p>
            <a:pPr algn="ctr">
              <a:spcBef>
                <a:spcPct val="0"/>
              </a:spcBef>
              <a:buFontTx/>
              <a:buNone/>
            </a:pPr>
            <a:r>
              <a:rPr lang="en-US" altLang="en-US" sz="1000" b="1">
                <a:solidFill>
                  <a:srgbClr val="000000"/>
                </a:solidFill>
              </a:rPr>
              <a:t>Archive &amp; Distri-</a:t>
            </a:r>
          </a:p>
          <a:p>
            <a:pPr algn="ctr">
              <a:spcBef>
                <a:spcPct val="0"/>
              </a:spcBef>
              <a:buFontTx/>
              <a:buNone/>
            </a:pPr>
            <a:r>
              <a:rPr lang="en-US" altLang="en-US" sz="1000" b="1">
                <a:solidFill>
                  <a:srgbClr val="000000"/>
                </a:solidFill>
              </a:rPr>
              <a:t>bution System</a:t>
            </a:r>
          </a:p>
        </p:txBody>
      </p:sp>
      <p:sp>
        <p:nvSpPr>
          <p:cNvPr id="2144" name="Rectangle 10"/>
          <p:cNvSpPr>
            <a:spLocks noChangeArrowheads="1"/>
          </p:cNvSpPr>
          <p:nvPr/>
        </p:nvSpPr>
        <p:spPr bwMode="auto">
          <a:xfrm>
            <a:off x="1866900" y="1765300"/>
            <a:ext cx="676275" cy="552450"/>
          </a:xfrm>
          <a:prstGeom prst="rect">
            <a:avLst/>
          </a:prstGeom>
          <a:gradFill rotWithShape="1">
            <a:gsLst>
              <a:gs pos="0">
                <a:srgbClr val="6699FF"/>
              </a:gs>
              <a:gs pos="50000">
                <a:srgbClr val="99CCFF"/>
              </a:gs>
              <a:gs pos="100000">
                <a:srgbClr val="6699FF"/>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200" b="1">
                <a:solidFill>
                  <a:srgbClr val="000000"/>
                </a:solidFill>
              </a:rPr>
              <a:t>Earth</a:t>
            </a:r>
          </a:p>
          <a:p>
            <a:pPr algn="ctr">
              <a:spcBef>
                <a:spcPct val="0"/>
              </a:spcBef>
              <a:buFontTx/>
              <a:buNone/>
            </a:pPr>
            <a:r>
              <a:rPr lang="en-US" altLang="en-US" sz="1200" b="1">
                <a:solidFill>
                  <a:srgbClr val="000000"/>
                </a:solidFill>
              </a:rPr>
              <a:t>Science</a:t>
            </a:r>
          </a:p>
          <a:p>
            <a:pPr algn="ctr">
              <a:spcBef>
                <a:spcPct val="0"/>
              </a:spcBef>
              <a:buFontTx/>
              <a:buNone/>
            </a:pPr>
            <a:r>
              <a:rPr lang="en-US" altLang="en-US" sz="1000" b="1">
                <a:solidFill>
                  <a:srgbClr val="000000"/>
                </a:solidFill>
              </a:rPr>
              <a:t>M. Freilich</a:t>
            </a:r>
          </a:p>
        </p:txBody>
      </p:sp>
      <p:sp>
        <p:nvSpPr>
          <p:cNvPr id="2145" name="Text Box 102"/>
          <p:cNvSpPr txBox="1">
            <a:spLocks noChangeArrowheads="1"/>
          </p:cNvSpPr>
          <p:nvPr/>
        </p:nvSpPr>
        <p:spPr bwMode="auto">
          <a:xfrm>
            <a:off x="4379913" y="981075"/>
            <a:ext cx="1506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1000" b="1">
                <a:solidFill>
                  <a:srgbClr val="3333FF"/>
                </a:solidFill>
              </a:rPr>
              <a:t>Application Scientists</a:t>
            </a:r>
          </a:p>
        </p:txBody>
      </p:sp>
      <p:sp>
        <p:nvSpPr>
          <p:cNvPr id="2146" name="Line 103"/>
          <p:cNvSpPr>
            <a:spLocks noChangeShapeType="1"/>
          </p:cNvSpPr>
          <p:nvPr/>
        </p:nvSpPr>
        <p:spPr bwMode="auto">
          <a:xfrm rot="-300539">
            <a:off x="3482975" y="1098550"/>
            <a:ext cx="2751138" cy="233363"/>
          </a:xfrm>
          <a:prstGeom prst="line">
            <a:avLst/>
          </a:prstGeom>
          <a:noFill/>
          <a:ln w="38100">
            <a:solidFill>
              <a:srgbClr val="3333FF"/>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147" name="Line 113"/>
          <p:cNvSpPr>
            <a:spLocks noChangeShapeType="1"/>
          </p:cNvSpPr>
          <p:nvPr/>
        </p:nvSpPr>
        <p:spPr bwMode="auto">
          <a:xfrm rot="21299461" flipH="1">
            <a:off x="6164263" y="392113"/>
            <a:ext cx="88900" cy="1211262"/>
          </a:xfrm>
          <a:prstGeom prst="line">
            <a:avLst/>
          </a:prstGeom>
          <a:noFill/>
          <a:ln w="38100">
            <a:solidFill>
              <a:srgbClr val="3333FF"/>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148" name="Rectangle 107"/>
          <p:cNvSpPr>
            <a:spLocks noChangeArrowheads="1"/>
          </p:cNvSpPr>
          <p:nvPr/>
        </p:nvSpPr>
        <p:spPr bwMode="auto">
          <a:xfrm>
            <a:off x="6958013" y="1322388"/>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49" name="Text Box 108"/>
          <p:cNvSpPr txBox="1">
            <a:spLocks noChangeArrowheads="1"/>
          </p:cNvSpPr>
          <p:nvPr/>
        </p:nvSpPr>
        <p:spPr bwMode="auto">
          <a:xfrm>
            <a:off x="6916738" y="1360488"/>
            <a:ext cx="10604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Land Processes</a:t>
            </a:r>
          </a:p>
          <a:p>
            <a:pPr>
              <a:spcBef>
                <a:spcPct val="0"/>
              </a:spcBef>
            </a:pPr>
            <a:r>
              <a:rPr lang="en-US" altLang="en-US" sz="800" b="1">
                <a:solidFill>
                  <a:srgbClr val="000000"/>
                </a:solidFill>
              </a:rPr>
              <a:t>  W. Turner</a:t>
            </a:r>
          </a:p>
        </p:txBody>
      </p:sp>
      <p:sp>
        <p:nvSpPr>
          <p:cNvPr id="2150" name="Rectangle 109"/>
          <p:cNvSpPr>
            <a:spLocks noChangeArrowheads="1"/>
          </p:cNvSpPr>
          <p:nvPr/>
        </p:nvSpPr>
        <p:spPr bwMode="auto">
          <a:xfrm>
            <a:off x="7600950" y="155257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Land</a:t>
            </a:r>
          </a:p>
          <a:p>
            <a:pPr algn="ctr">
              <a:lnSpc>
                <a:spcPct val="90000"/>
              </a:lnSpc>
              <a:spcBef>
                <a:spcPct val="0"/>
              </a:spcBef>
              <a:buFontTx/>
              <a:buNone/>
            </a:pPr>
            <a:r>
              <a:rPr lang="en-US" altLang="en-US" sz="1000" b="1">
                <a:solidFill>
                  <a:srgbClr val="000000"/>
                </a:solidFill>
              </a:rPr>
              <a:t>Processes</a:t>
            </a:r>
          </a:p>
          <a:p>
            <a:pPr algn="ctr">
              <a:lnSpc>
                <a:spcPct val="90000"/>
              </a:lnSpc>
              <a:spcBef>
                <a:spcPct val="0"/>
              </a:spcBef>
              <a:buFontTx/>
              <a:buNone/>
            </a:pPr>
            <a:r>
              <a:rPr lang="en-US" altLang="en-US" sz="1000" b="1">
                <a:solidFill>
                  <a:srgbClr val="000000"/>
                </a:solidFill>
              </a:rPr>
              <a:t>DAAC</a:t>
            </a:r>
          </a:p>
        </p:txBody>
      </p:sp>
      <p:sp>
        <p:nvSpPr>
          <p:cNvPr id="2151" name="Rectangle 81"/>
          <p:cNvSpPr>
            <a:spLocks noChangeArrowheads="1"/>
          </p:cNvSpPr>
          <p:nvPr/>
        </p:nvSpPr>
        <p:spPr bwMode="auto">
          <a:xfrm>
            <a:off x="7283450" y="4210050"/>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endParaRPr lang="en-US" altLang="en-US" sz="1000" b="1">
              <a:solidFill>
                <a:srgbClr val="000000"/>
              </a:solidFill>
            </a:endParaRPr>
          </a:p>
        </p:txBody>
      </p:sp>
      <p:sp>
        <p:nvSpPr>
          <p:cNvPr id="2152" name="Text Box 82"/>
          <p:cNvSpPr txBox="1">
            <a:spLocks noChangeArrowheads="1"/>
          </p:cNvSpPr>
          <p:nvPr/>
        </p:nvSpPr>
        <p:spPr bwMode="auto">
          <a:xfrm>
            <a:off x="7277100" y="4233863"/>
            <a:ext cx="882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a:solidFill>
                  <a:srgbClr val="000000"/>
                </a:solidFill>
              </a:rPr>
              <a:t>Atmospheric</a:t>
            </a:r>
          </a:p>
          <a:p>
            <a:pPr>
              <a:spcBef>
                <a:spcPct val="0"/>
              </a:spcBef>
              <a:buFontTx/>
              <a:buNone/>
            </a:pPr>
            <a:r>
              <a:rPr lang="en-US" altLang="en-US" sz="900" b="1">
                <a:solidFill>
                  <a:srgbClr val="000000"/>
                </a:solidFill>
              </a:rPr>
              <a:t> Radiation</a:t>
            </a:r>
          </a:p>
          <a:p>
            <a:pPr>
              <a:spcBef>
                <a:spcPct val="0"/>
              </a:spcBef>
            </a:pPr>
            <a:r>
              <a:rPr lang="en-US" altLang="en-US" sz="800" b="1">
                <a:solidFill>
                  <a:srgbClr val="000000"/>
                </a:solidFill>
              </a:rPr>
              <a:t> H. Maring</a:t>
            </a:r>
          </a:p>
        </p:txBody>
      </p:sp>
      <p:sp>
        <p:nvSpPr>
          <p:cNvPr id="2153" name="Rectangle 98"/>
          <p:cNvSpPr>
            <a:spLocks noChangeArrowheads="1"/>
          </p:cNvSpPr>
          <p:nvPr/>
        </p:nvSpPr>
        <p:spPr bwMode="auto">
          <a:xfrm>
            <a:off x="7943850" y="445770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lnSpc>
                <a:spcPct val="90000"/>
              </a:lnSpc>
              <a:spcBef>
                <a:spcPct val="0"/>
              </a:spcBef>
              <a:buFontTx/>
              <a:buNone/>
            </a:pPr>
            <a:r>
              <a:rPr lang="en-US" altLang="en-US" sz="1000" b="1">
                <a:solidFill>
                  <a:srgbClr val="000000"/>
                </a:solidFill>
              </a:rPr>
              <a:t>Atmospheric</a:t>
            </a:r>
          </a:p>
          <a:p>
            <a:pPr algn="ctr">
              <a:lnSpc>
                <a:spcPct val="90000"/>
              </a:lnSpc>
              <a:spcBef>
                <a:spcPct val="0"/>
              </a:spcBef>
              <a:buFontTx/>
              <a:buNone/>
            </a:pPr>
            <a:r>
              <a:rPr lang="en-US" altLang="en-US" sz="1000" b="1">
                <a:solidFill>
                  <a:srgbClr val="000000"/>
                </a:solidFill>
              </a:rPr>
              <a:t>Sciences</a:t>
            </a:r>
          </a:p>
          <a:p>
            <a:pPr algn="ctr">
              <a:lnSpc>
                <a:spcPct val="90000"/>
              </a:lnSpc>
              <a:spcBef>
                <a:spcPct val="0"/>
              </a:spcBef>
              <a:buFontTx/>
              <a:buNone/>
            </a:pPr>
            <a:r>
              <a:rPr lang="en-US" altLang="en-US" sz="1000" b="1">
                <a:solidFill>
                  <a:srgbClr val="000000"/>
                </a:solidFill>
              </a:rPr>
              <a:t>Data Center</a:t>
            </a:r>
          </a:p>
        </p:txBody>
      </p:sp>
      <p:sp>
        <p:nvSpPr>
          <p:cNvPr id="2154" name="Line 113"/>
          <p:cNvSpPr>
            <a:spLocks noChangeShapeType="1"/>
          </p:cNvSpPr>
          <p:nvPr/>
        </p:nvSpPr>
        <p:spPr bwMode="auto">
          <a:xfrm rot="-300539">
            <a:off x="6202363" y="1557338"/>
            <a:ext cx="749300" cy="66675"/>
          </a:xfrm>
          <a:prstGeom prst="line">
            <a:avLst/>
          </a:prstGeom>
          <a:noFill/>
          <a:ln w="38100">
            <a:solidFill>
              <a:srgbClr val="3333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5" name="TextBox 113"/>
          <p:cNvSpPr txBox="1">
            <a:spLocks noChangeArrowheads="1"/>
          </p:cNvSpPr>
          <p:nvPr/>
        </p:nvSpPr>
        <p:spPr bwMode="auto">
          <a:xfrm>
            <a:off x="171450" y="6448425"/>
            <a:ext cx="8194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1000" b="1" dirty="0" smtClean="0">
                <a:solidFill>
                  <a:srgbClr val="000000"/>
                </a:solidFill>
              </a:rPr>
              <a:t>01/30/2015</a:t>
            </a:r>
            <a:endParaRPr lang="en-US" altLang="en-US" sz="1000" b="1" dirty="0">
              <a:solidFill>
                <a:srgbClr val="000000"/>
              </a:solidFill>
            </a:endParaRPr>
          </a:p>
        </p:txBody>
      </p:sp>
      <p:sp>
        <p:nvSpPr>
          <p:cNvPr id="2156" name="Line 31"/>
          <p:cNvSpPr>
            <a:spLocks noChangeShapeType="1"/>
          </p:cNvSpPr>
          <p:nvPr/>
        </p:nvSpPr>
        <p:spPr bwMode="auto">
          <a:xfrm rot="5400000" flipH="1">
            <a:off x="3359944" y="1715294"/>
            <a:ext cx="534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 name="Text Box 28"/>
          <p:cNvSpPr txBox="1">
            <a:spLocks noChangeArrowheads="1"/>
          </p:cNvSpPr>
          <p:nvPr/>
        </p:nvSpPr>
        <p:spPr bwMode="auto">
          <a:xfrm>
            <a:off x="3805238" y="1404938"/>
            <a:ext cx="1477962"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800" b="1">
                <a:solidFill>
                  <a:srgbClr val="000000"/>
                </a:solidFill>
              </a:rPr>
              <a:t>Program Scientist for EOS</a:t>
            </a:r>
          </a:p>
          <a:p>
            <a:pPr algn="ctr">
              <a:spcBef>
                <a:spcPct val="0"/>
              </a:spcBef>
              <a:buFontTx/>
              <a:buNone/>
            </a:pPr>
            <a:r>
              <a:rPr lang="en-US" altLang="en-US" sz="800" b="1">
                <a:solidFill>
                  <a:srgbClr val="000000"/>
                </a:solidFill>
              </a:rPr>
              <a:t>L. Tsaoussi</a:t>
            </a:r>
          </a:p>
        </p:txBody>
      </p:sp>
      <p:sp>
        <p:nvSpPr>
          <p:cNvPr id="2158" name="Line 33"/>
          <p:cNvSpPr>
            <a:spLocks noChangeShapeType="1"/>
          </p:cNvSpPr>
          <p:nvPr/>
        </p:nvSpPr>
        <p:spPr bwMode="auto">
          <a:xfrm rot="-5400000">
            <a:off x="3716338" y="14732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 name="Line 30"/>
          <p:cNvSpPr>
            <a:spLocks noChangeShapeType="1"/>
          </p:cNvSpPr>
          <p:nvPr/>
        </p:nvSpPr>
        <p:spPr bwMode="auto">
          <a:xfrm rot="-5400000">
            <a:off x="3554413" y="174625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160" name="Straight Connector 2"/>
          <p:cNvCxnSpPr>
            <a:cxnSpLocks noChangeShapeType="1"/>
          </p:cNvCxnSpPr>
          <p:nvPr/>
        </p:nvCxnSpPr>
        <p:spPr bwMode="auto">
          <a:xfrm>
            <a:off x="5210175" y="4343400"/>
            <a:ext cx="0" cy="3476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161" name="Rectangle 46"/>
          <p:cNvSpPr>
            <a:spLocks noChangeArrowheads="1"/>
          </p:cNvSpPr>
          <p:nvPr/>
        </p:nvSpPr>
        <p:spPr bwMode="auto">
          <a:xfrm>
            <a:off x="136525" y="3570288"/>
            <a:ext cx="1238250" cy="784225"/>
          </a:xfrm>
          <a:prstGeom prst="rect">
            <a:avLst/>
          </a:prstGeom>
          <a:gradFill rotWithShape="1">
            <a:gsLst>
              <a:gs pos="0">
                <a:srgbClr val="B6B6B6"/>
              </a:gs>
              <a:gs pos="50000">
                <a:srgbClr val="DDDDDD"/>
              </a:gs>
              <a:gs pos="100000">
                <a:srgbClr val="B6B6B6"/>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gn="ctr">
              <a:spcBef>
                <a:spcPct val="0"/>
              </a:spcBef>
              <a:buFontTx/>
              <a:buNone/>
            </a:pPr>
            <a:r>
              <a:rPr lang="en-US" altLang="en-US" sz="1200" b="1">
                <a:solidFill>
                  <a:srgbClr val="000000"/>
                </a:solidFill>
              </a:rPr>
              <a:t>Goddard Space</a:t>
            </a:r>
          </a:p>
          <a:p>
            <a:pPr algn="ctr">
              <a:spcBef>
                <a:spcPct val="0"/>
              </a:spcBef>
              <a:buFontTx/>
              <a:buNone/>
            </a:pPr>
            <a:r>
              <a:rPr lang="en-US" altLang="en-US" sz="1200" b="1">
                <a:solidFill>
                  <a:srgbClr val="000000"/>
                </a:solidFill>
              </a:rPr>
              <a:t>Flight Center</a:t>
            </a:r>
          </a:p>
          <a:p>
            <a:pPr algn="ctr">
              <a:spcBef>
                <a:spcPct val="0"/>
              </a:spcBef>
              <a:buFontTx/>
              <a:buNone/>
            </a:pPr>
            <a:r>
              <a:rPr lang="en-US" altLang="en-US" sz="1200" b="1">
                <a:solidFill>
                  <a:srgbClr val="000000"/>
                </a:solidFill>
              </a:rPr>
              <a:t>(GSFC)</a:t>
            </a:r>
          </a:p>
          <a:p>
            <a:pPr algn="ctr">
              <a:spcBef>
                <a:spcPct val="0"/>
              </a:spcBef>
              <a:buFontTx/>
              <a:buNone/>
            </a:pPr>
            <a:r>
              <a:rPr lang="en-US" altLang="en-US" sz="1200" b="1">
                <a:solidFill>
                  <a:srgbClr val="000000"/>
                </a:solidFill>
              </a:rPr>
              <a:t>C. Scolese</a:t>
            </a:r>
          </a:p>
        </p:txBody>
      </p:sp>
    </p:spTree>
    <p:extLst>
      <p:ext uri="{BB962C8B-B14F-4D97-AF65-F5344CB8AC3E}">
        <p14:creationId xmlns:p14="http://schemas.microsoft.com/office/powerpoint/2010/main" val="1223024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Earth Science at NASA</a:t>
            </a:r>
          </a:p>
        </p:txBody>
      </p:sp>
      <p:sp>
        <p:nvSpPr>
          <p:cNvPr id="7" name="TextBox 6"/>
          <p:cNvSpPr txBox="1"/>
          <p:nvPr/>
        </p:nvSpPr>
        <p:spPr>
          <a:xfrm>
            <a:off x="453831" y="1858119"/>
            <a:ext cx="2886690" cy="2585323"/>
          </a:xfrm>
          <a:prstGeom prst="rect">
            <a:avLst/>
          </a:prstGeom>
          <a:noFill/>
        </p:spPr>
        <p:txBody>
          <a:bodyPr wrap="none" rtlCol="0">
            <a:spAutoFit/>
          </a:bodyPr>
          <a:lstStyle/>
          <a:p>
            <a:pPr algn="ctr"/>
            <a:r>
              <a:rPr lang="en-US" b="1" dirty="0" smtClean="0"/>
              <a:t>Earth Science Disciplines</a:t>
            </a:r>
          </a:p>
          <a:p>
            <a:pPr algn="ctr"/>
            <a:r>
              <a:rPr lang="en-US" dirty="0" err="1" smtClean="0"/>
              <a:t>Cryospheric</a:t>
            </a:r>
            <a:r>
              <a:rPr lang="en-US" dirty="0" smtClean="0"/>
              <a:t> </a:t>
            </a:r>
            <a:r>
              <a:rPr lang="en-US" dirty="0"/>
              <a:t>s</a:t>
            </a:r>
            <a:r>
              <a:rPr lang="en-US" dirty="0" smtClean="0"/>
              <a:t>cience</a:t>
            </a:r>
            <a:endParaRPr lang="en-US" dirty="0"/>
          </a:p>
          <a:p>
            <a:pPr algn="ctr"/>
            <a:r>
              <a:rPr lang="en-US" dirty="0" smtClean="0"/>
              <a:t>Land </a:t>
            </a:r>
            <a:r>
              <a:rPr lang="en-US" dirty="0"/>
              <a:t>use/land cover change</a:t>
            </a:r>
          </a:p>
          <a:p>
            <a:pPr algn="ctr"/>
            <a:r>
              <a:rPr lang="en-US" dirty="0" smtClean="0"/>
              <a:t>Terrestrial </a:t>
            </a:r>
            <a:r>
              <a:rPr lang="en-US" dirty="0"/>
              <a:t>ecology</a:t>
            </a:r>
          </a:p>
          <a:p>
            <a:pPr algn="ctr"/>
            <a:r>
              <a:rPr lang="en-US" dirty="0" smtClean="0"/>
              <a:t>Physical oceanography</a:t>
            </a:r>
          </a:p>
          <a:p>
            <a:pPr algn="ctr"/>
            <a:r>
              <a:rPr lang="en-US" dirty="0" smtClean="0"/>
              <a:t>Biological oceanography</a:t>
            </a:r>
            <a:endParaRPr lang="en-US" dirty="0"/>
          </a:p>
          <a:p>
            <a:pPr algn="ctr"/>
            <a:r>
              <a:rPr lang="en-US" dirty="0" smtClean="0"/>
              <a:t>Terrestrial </a:t>
            </a:r>
            <a:r>
              <a:rPr lang="en-US" dirty="0"/>
              <a:t>hydrology</a:t>
            </a:r>
          </a:p>
          <a:p>
            <a:pPr algn="ctr"/>
            <a:r>
              <a:rPr lang="en-US" dirty="0" smtClean="0"/>
              <a:t>Precipitation </a:t>
            </a:r>
            <a:r>
              <a:rPr lang="en-US" dirty="0"/>
              <a:t>science</a:t>
            </a:r>
          </a:p>
          <a:p>
            <a:pPr algn="ctr"/>
            <a:r>
              <a:rPr lang="en-US" dirty="0" smtClean="0"/>
              <a:t>Atmospheric modeling</a:t>
            </a:r>
            <a:endParaRPr lang="en-US" dirty="0"/>
          </a:p>
        </p:txBody>
      </p:sp>
      <p:sp>
        <p:nvSpPr>
          <p:cNvPr id="8" name="TextBox 7"/>
          <p:cNvSpPr txBox="1"/>
          <p:nvPr/>
        </p:nvSpPr>
        <p:spPr>
          <a:xfrm>
            <a:off x="104392" y="4610661"/>
            <a:ext cx="3512567" cy="1200329"/>
          </a:xfrm>
          <a:prstGeom prst="rect">
            <a:avLst/>
          </a:prstGeom>
          <a:noFill/>
        </p:spPr>
        <p:txBody>
          <a:bodyPr wrap="square" rtlCol="0">
            <a:spAutoFit/>
          </a:bodyPr>
          <a:lstStyle/>
          <a:p>
            <a:pPr algn="ctr"/>
            <a:r>
              <a:rPr lang="en-US" dirty="0" smtClean="0"/>
              <a:t>27 Operating missions</a:t>
            </a:r>
          </a:p>
          <a:p>
            <a:pPr algn="ctr"/>
            <a:r>
              <a:rPr lang="en-US" dirty="0" smtClean="0"/>
              <a:t>30 Past missions</a:t>
            </a:r>
          </a:p>
          <a:p>
            <a:pPr algn="ctr"/>
            <a:r>
              <a:rPr lang="en-US" dirty="0"/>
              <a:t>8</a:t>
            </a:r>
            <a:r>
              <a:rPr lang="en-US" dirty="0" smtClean="0"/>
              <a:t> Under development</a:t>
            </a:r>
          </a:p>
          <a:p>
            <a:pPr algn="ctr"/>
            <a:r>
              <a:rPr lang="en-US" dirty="0" smtClean="0"/>
              <a:t>6 Under study</a:t>
            </a:r>
          </a:p>
        </p:txBody>
      </p:sp>
      <p:pic>
        <p:nvPicPr>
          <p:cNvPr id="9" name="Picture 8" descr="EarthSat_H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119" y="2713600"/>
            <a:ext cx="5504840" cy="3097390"/>
          </a:xfrm>
          <a:prstGeom prst="rect">
            <a:avLst/>
          </a:prstGeom>
        </p:spPr>
      </p:pic>
      <p:sp>
        <p:nvSpPr>
          <p:cNvPr id="2" name="TextBox 1"/>
          <p:cNvSpPr txBox="1"/>
          <p:nvPr/>
        </p:nvSpPr>
        <p:spPr>
          <a:xfrm>
            <a:off x="263353" y="5883003"/>
            <a:ext cx="8687606" cy="923330"/>
          </a:xfrm>
          <a:prstGeom prst="rect">
            <a:avLst/>
          </a:prstGeom>
          <a:noFill/>
        </p:spPr>
        <p:txBody>
          <a:bodyPr wrap="square" rtlCol="0">
            <a:spAutoFit/>
          </a:bodyPr>
          <a:lstStyle/>
          <a:p>
            <a:pPr algn="ctr"/>
            <a:r>
              <a:rPr lang="en-US" dirty="0"/>
              <a:t>7.4 Petabytes of data (average growth:  5.4 TB/day)</a:t>
            </a:r>
          </a:p>
          <a:p>
            <a:pPr algn="ctr"/>
            <a:r>
              <a:rPr lang="en-US" dirty="0"/>
              <a:t>1.5 Million distinct users of EOSDIS data and services</a:t>
            </a:r>
          </a:p>
          <a:p>
            <a:endParaRPr lang="en-US" dirty="0"/>
          </a:p>
        </p:txBody>
      </p:sp>
    </p:spTree>
    <p:extLst>
      <p:ext uri="{BB962C8B-B14F-4D97-AF65-F5344CB8AC3E}">
        <p14:creationId xmlns:p14="http://schemas.microsoft.com/office/powerpoint/2010/main" val="5512761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1000"/>
                                        <p:tgtEl>
                                          <p:spTgt spid="7">
                                            <p:txEl>
                                              <p:pRg st="1" end="1"/>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dissolve">
                                      <p:cBhvr>
                                        <p:cTn id="11" dur="1000"/>
                                        <p:tgtEl>
                                          <p:spTgt spid="7">
                                            <p:txEl>
                                              <p:pRg st="2" end="2"/>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1000"/>
                                        <p:tgtEl>
                                          <p:spTgt spid="7">
                                            <p:txEl>
                                              <p:pRg st="3" end="3"/>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1000"/>
                                        <p:tgtEl>
                                          <p:spTgt spid="7">
                                            <p:txEl>
                                              <p:pRg st="4" end="4"/>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dissolve">
                                      <p:cBhvr>
                                        <p:cTn id="23" dur="1000"/>
                                        <p:tgtEl>
                                          <p:spTgt spid="7">
                                            <p:txEl>
                                              <p:pRg st="5" end="5"/>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dissolve">
                                      <p:cBhvr>
                                        <p:cTn id="27" dur="1000"/>
                                        <p:tgtEl>
                                          <p:spTgt spid="7">
                                            <p:txEl>
                                              <p:pRg st="6" end="6"/>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dissolve">
                                      <p:cBhvr>
                                        <p:cTn id="31" dur="1000"/>
                                        <p:tgtEl>
                                          <p:spTgt spid="7">
                                            <p:txEl>
                                              <p:pRg st="7" end="7"/>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dissolve">
                                      <p:cBhvr>
                                        <p:cTn id="35" dur="10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dissolve">
                                      <p:cBhvr>
                                        <p:cTn id="40" dur="500"/>
                                        <p:tgtEl>
                                          <p:spTgt spid="8">
                                            <p:txEl>
                                              <p:pRg st="0" end="0"/>
                                            </p:txEl>
                                          </p:spTgt>
                                        </p:tgtEl>
                                      </p:cBhvr>
                                    </p:animEffect>
                                  </p:childTnLst>
                                </p:cTn>
                              </p:par>
                            </p:childTnLst>
                          </p:cTn>
                        </p:par>
                        <p:par>
                          <p:cTn id="41" fill="hold">
                            <p:stCondLst>
                              <p:cond delay="500"/>
                            </p:stCondLst>
                            <p:childTnLst>
                              <p:par>
                                <p:cTn id="42" presetID="9" presetClass="entr" presetSubtype="0" fill="hold" nodeType="after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Effect transition="in" filter="dissolve">
                                      <p:cBhvr>
                                        <p:cTn id="44" dur="500"/>
                                        <p:tgtEl>
                                          <p:spTgt spid="8">
                                            <p:txEl>
                                              <p:pRg st="1" end="1"/>
                                            </p:txEl>
                                          </p:spTgt>
                                        </p:tgtEl>
                                      </p:cBhvr>
                                    </p:animEffect>
                                  </p:childTnLst>
                                </p:cTn>
                              </p:par>
                            </p:childTnLst>
                          </p:cTn>
                        </p:par>
                        <p:par>
                          <p:cTn id="45" fill="hold">
                            <p:stCondLst>
                              <p:cond delay="1000"/>
                            </p:stCondLst>
                            <p:childTnLst>
                              <p:par>
                                <p:cTn id="46" presetID="9" presetClass="entr" presetSubtype="0" fill="hold" nodeType="afterEffect">
                                  <p:stCondLst>
                                    <p:cond delay="0"/>
                                  </p:stCondLst>
                                  <p:childTnLst>
                                    <p:set>
                                      <p:cBhvr>
                                        <p:cTn id="47" dur="1" fill="hold">
                                          <p:stCondLst>
                                            <p:cond delay="0"/>
                                          </p:stCondLst>
                                        </p:cTn>
                                        <p:tgtEl>
                                          <p:spTgt spid="8">
                                            <p:txEl>
                                              <p:pRg st="2" end="2"/>
                                            </p:txEl>
                                          </p:spTgt>
                                        </p:tgtEl>
                                        <p:attrNameLst>
                                          <p:attrName>style.visibility</p:attrName>
                                        </p:attrNameLst>
                                      </p:cBhvr>
                                      <p:to>
                                        <p:strVal val="visible"/>
                                      </p:to>
                                    </p:set>
                                    <p:animEffect transition="in" filter="dissolve">
                                      <p:cBhvr>
                                        <p:cTn id="48" dur="500"/>
                                        <p:tgtEl>
                                          <p:spTgt spid="8">
                                            <p:txEl>
                                              <p:pRg st="2" end="2"/>
                                            </p:txEl>
                                          </p:spTgt>
                                        </p:tgtEl>
                                      </p:cBhvr>
                                    </p:animEffect>
                                  </p:childTnLst>
                                </p:cTn>
                              </p:par>
                            </p:childTnLst>
                          </p:cTn>
                        </p:par>
                        <p:par>
                          <p:cTn id="49" fill="hold">
                            <p:stCondLst>
                              <p:cond delay="1500"/>
                            </p:stCondLst>
                            <p:childTnLst>
                              <p:par>
                                <p:cTn id="50" presetID="9" presetClass="entr" presetSubtype="0" fill="hold" nodeType="after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dissolv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dissolve">
                                      <p:cBhvr>
                                        <p:cTn id="57" dur="500"/>
                                        <p:tgtEl>
                                          <p:spTgt spid="2">
                                            <p:txEl>
                                              <p:pRg st="0" end="0"/>
                                            </p:txEl>
                                          </p:spTgt>
                                        </p:tgtEl>
                                      </p:cBhvr>
                                    </p:animEffect>
                                  </p:childTnLst>
                                </p:cTn>
                              </p:par>
                            </p:childTnLst>
                          </p:cTn>
                        </p:par>
                        <p:par>
                          <p:cTn id="58" fill="hold">
                            <p:stCondLst>
                              <p:cond delay="500"/>
                            </p:stCondLst>
                            <p:childTnLst>
                              <p:par>
                                <p:cTn id="59" presetID="9" presetClass="entr" presetSubtype="0" fill="hold"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dissolve">
                                      <p:cBhvr>
                                        <p:cTn id="6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 = Distributed…</a:t>
            </a:r>
            <a:endParaRPr lang="en-US" dirty="0"/>
          </a:p>
        </p:txBody>
      </p:sp>
      <p:sp>
        <p:nvSpPr>
          <p:cNvPr id="25605" name="Freeform 5"/>
          <p:cNvSpPr>
            <a:spLocks/>
          </p:cNvSpPr>
          <p:nvPr/>
        </p:nvSpPr>
        <p:spPr bwMode="auto">
          <a:xfrm>
            <a:off x="219487" y="1902505"/>
            <a:ext cx="2067819" cy="2145925"/>
          </a:xfrm>
          <a:custGeom>
            <a:avLst/>
            <a:gdLst>
              <a:gd name="T0" fmla="*/ 332617 w 1056"/>
              <a:gd name="T1" fmla="*/ 313082 h 1032"/>
              <a:gd name="T2" fmla="*/ 760268 w 1056"/>
              <a:gd name="T3" fmla="*/ 0 h 1032"/>
              <a:gd name="T4" fmla="*/ 966174 w 1056"/>
              <a:gd name="T5" fmla="*/ 49434 h 1032"/>
              <a:gd name="T6" fmla="*/ 1061208 w 1056"/>
              <a:gd name="T7" fmla="*/ 148302 h 1032"/>
              <a:gd name="T8" fmla="*/ 1457181 w 1056"/>
              <a:gd name="T9" fmla="*/ 197736 h 1032"/>
              <a:gd name="T10" fmla="*/ 1457181 w 1056"/>
              <a:gd name="T11" fmla="*/ 1235851 h 1032"/>
              <a:gd name="T12" fmla="*/ 1583892 w 1056"/>
              <a:gd name="T13" fmla="*/ 1268807 h 1032"/>
              <a:gd name="T14" fmla="*/ 1647248 w 1056"/>
              <a:gd name="T15" fmla="*/ 1400631 h 1032"/>
              <a:gd name="T16" fmla="*/ 1742282 w 1056"/>
              <a:gd name="T17" fmla="*/ 1351197 h 1032"/>
              <a:gd name="T18" fmla="*/ 1932349 w 1056"/>
              <a:gd name="T19" fmla="*/ 1647801 h 1032"/>
              <a:gd name="T20" fmla="*/ 2090738 w 1056"/>
              <a:gd name="T21" fmla="*/ 1779625 h 1032"/>
              <a:gd name="T22" fmla="*/ 2090738 w 1056"/>
              <a:gd name="T23" fmla="*/ 1878493 h 1032"/>
              <a:gd name="T24" fmla="*/ 1884832 w 1056"/>
              <a:gd name="T25" fmla="*/ 1894971 h 1032"/>
              <a:gd name="T26" fmla="*/ 1789798 w 1056"/>
              <a:gd name="T27" fmla="*/ 1548933 h 1032"/>
              <a:gd name="T28" fmla="*/ 1140403 w 1056"/>
              <a:gd name="T29" fmla="*/ 1202895 h 1032"/>
              <a:gd name="T30" fmla="*/ 1156241 w 1056"/>
              <a:gd name="T31" fmla="*/ 1318241 h 1032"/>
              <a:gd name="T32" fmla="*/ 1013691 w 1056"/>
              <a:gd name="T33" fmla="*/ 1450065 h 1032"/>
              <a:gd name="T34" fmla="*/ 982013 w 1056"/>
              <a:gd name="T35" fmla="*/ 1400631 h 1032"/>
              <a:gd name="T36" fmla="*/ 950335 w 1056"/>
              <a:gd name="T37" fmla="*/ 1400631 h 1032"/>
              <a:gd name="T38" fmla="*/ 823624 w 1056"/>
              <a:gd name="T39" fmla="*/ 1697235 h 1032"/>
              <a:gd name="T40" fmla="*/ 475168 w 1056"/>
              <a:gd name="T41" fmla="*/ 1977361 h 1032"/>
              <a:gd name="T42" fmla="*/ 110872 w 1056"/>
              <a:gd name="T43" fmla="*/ 2125663 h 1032"/>
              <a:gd name="T44" fmla="*/ 0 w 1056"/>
              <a:gd name="T45" fmla="*/ 2092707 h 1032"/>
              <a:gd name="T46" fmla="*/ 411812 w 1056"/>
              <a:gd name="T47" fmla="*/ 1862015 h 1032"/>
              <a:gd name="T48" fmla="*/ 475168 w 1056"/>
              <a:gd name="T49" fmla="*/ 1862015 h 1032"/>
              <a:gd name="T50" fmla="*/ 617718 w 1056"/>
              <a:gd name="T51" fmla="*/ 1664279 h 1032"/>
              <a:gd name="T52" fmla="*/ 681074 w 1056"/>
              <a:gd name="T53" fmla="*/ 1664279 h 1032"/>
              <a:gd name="T54" fmla="*/ 791946 w 1056"/>
              <a:gd name="T55" fmla="*/ 1515977 h 1032"/>
              <a:gd name="T56" fmla="*/ 760268 w 1056"/>
              <a:gd name="T57" fmla="*/ 1450065 h 1032"/>
              <a:gd name="T58" fmla="*/ 538523 w 1056"/>
              <a:gd name="T59" fmla="*/ 1483021 h 1032"/>
              <a:gd name="T60" fmla="*/ 380134 w 1056"/>
              <a:gd name="T61" fmla="*/ 1120505 h 1032"/>
              <a:gd name="T62" fmla="*/ 475168 w 1056"/>
              <a:gd name="T63" fmla="*/ 955724 h 1032"/>
              <a:gd name="T64" fmla="*/ 601879 w 1056"/>
              <a:gd name="T65" fmla="*/ 906290 h 1032"/>
              <a:gd name="T66" fmla="*/ 554362 w 1056"/>
              <a:gd name="T67" fmla="*/ 757988 h 1032"/>
              <a:gd name="T68" fmla="*/ 411812 w 1056"/>
              <a:gd name="T69" fmla="*/ 823900 h 1032"/>
              <a:gd name="T70" fmla="*/ 300940 w 1056"/>
              <a:gd name="T71" fmla="*/ 609686 h 1032"/>
              <a:gd name="T72" fmla="*/ 427651 w 1056"/>
              <a:gd name="T73" fmla="*/ 560252 h 1032"/>
              <a:gd name="T74" fmla="*/ 538523 w 1056"/>
              <a:gd name="T75" fmla="*/ 626164 h 1032"/>
              <a:gd name="T76" fmla="*/ 586040 w 1056"/>
              <a:gd name="T77" fmla="*/ 593208 h 1032"/>
              <a:gd name="T78" fmla="*/ 491007 w 1056"/>
              <a:gd name="T79" fmla="*/ 411950 h 1032"/>
              <a:gd name="T80" fmla="*/ 332617 w 1056"/>
              <a:gd name="T81" fmla="*/ 395472 h 1032"/>
              <a:gd name="T82" fmla="*/ 332617 w 1056"/>
              <a:gd name="T83" fmla="*/ 313082 h 10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6"/>
              <a:gd name="T127" fmla="*/ 0 h 1032"/>
              <a:gd name="T128" fmla="*/ 1056 w 1056"/>
              <a:gd name="T129" fmla="*/ 1032 h 10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6" h="1032">
                <a:moveTo>
                  <a:pt x="168" y="152"/>
                </a:moveTo>
                <a:lnTo>
                  <a:pt x="384" y="0"/>
                </a:lnTo>
                <a:lnTo>
                  <a:pt x="488" y="24"/>
                </a:lnTo>
                <a:lnTo>
                  <a:pt x="536" y="72"/>
                </a:lnTo>
                <a:lnTo>
                  <a:pt x="736" y="96"/>
                </a:lnTo>
                <a:lnTo>
                  <a:pt x="736" y="600"/>
                </a:lnTo>
                <a:lnTo>
                  <a:pt x="800" y="616"/>
                </a:lnTo>
                <a:lnTo>
                  <a:pt x="832" y="680"/>
                </a:lnTo>
                <a:lnTo>
                  <a:pt x="880" y="656"/>
                </a:lnTo>
                <a:lnTo>
                  <a:pt x="976" y="800"/>
                </a:lnTo>
                <a:lnTo>
                  <a:pt x="1056" y="864"/>
                </a:lnTo>
                <a:lnTo>
                  <a:pt x="1056" y="912"/>
                </a:lnTo>
                <a:lnTo>
                  <a:pt x="952" y="920"/>
                </a:lnTo>
                <a:lnTo>
                  <a:pt x="904" y="752"/>
                </a:lnTo>
                <a:lnTo>
                  <a:pt x="576" y="584"/>
                </a:lnTo>
                <a:lnTo>
                  <a:pt x="584" y="640"/>
                </a:lnTo>
                <a:lnTo>
                  <a:pt x="512" y="704"/>
                </a:lnTo>
                <a:lnTo>
                  <a:pt x="496" y="680"/>
                </a:lnTo>
                <a:lnTo>
                  <a:pt x="480" y="680"/>
                </a:lnTo>
                <a:lnTo>
                  <a:pt x="416" y="824"/>
                </a:lnTo>
                <a:lnTo>
                  <a:pt x="240" y="960"/>
                </a:lnTo>
                <a:lnTo>
                  <a:pt x="56" y="1032"/>
                </a:lnTo>
                <a:lnTo>
                  <a:pt x="0" y="1016"/>
                </a:lnTo>
                <a:lnTo>
                  <a:pt x="208" y="904"/>
                </a:lnTo>
                <a:lnTo>
                  <a:pt x="240" y="904"/>
                </a:lnTo>
                <a:lnTo>
                  <a:pt x="312" y="808"/>
                </a:lnTo>
                <a:lnTo>
                  <a:pt x="344" y="808"/>
                </a:lnTo>
                <a:lnTo>
                  <a:pt x="400" y="736"/>
                </a:lnTo>
                <a:lnTo>
                  <a:pt x="384" y="704"/>
                </a:lnTo>
                <a:lnTo>
                  <a:pt x="272" y="720"/>
                </a:lnTo>
                <a:lnTo>
                  <a:pt x="192" y="544"/>
                </a:lnTo>
                <a:lnTo>
                  <a:pt x="240" y="464"/>
                </a:lnTo>
                <a:lnTo>
                  <a:pt x="304" y="440"/>
                </a:lnTo>
                <a:lnTo>
                  <a:pt x="280" y="368"/>
                </a:lnTo>
                <a:lnTo>
                  <a:pt x="208" y="400"/>
                </a:lnTo>
                <a:lnTo>
                  <a:pt x="152" y="296"/>
                </a:lnTo>
                <a:lnTo>
                  <a:pt x="216" y="272"/>
                </a:lnTo>
                <a:lnTo>
                  <a:pt x="272" y="304"/>
                </a:lnTo>
                <a:lnTo>
                  <a:pt x="296" y="288"/>
                </a:lnTo>
                <a:lnTo>
                  <a:pt x="248" y="200"/>
                </a:lnTo>
                <a:lnTo>
                  <a:pt x="168" y="192"/>
                </a:lnTo>
                <a:lnTo>
                  <a:pt x="168" y="152"/>
                </a:lnTo>
                <a:close/>
              </a:path>
            </a:pathLst>
          </a:custGeom>
          <a:solidFill>
            <a:srgbClr val="FFDBB7"/>
          </a:solidFill>
          <a:ln w="12700">
            <a:solidFill>
              <a:schemeClr val="bg1"/>
            </a:solidFill>
            <a:round/>
            <a:headEnd/>
            <a:tailEnd/>
          </a:ln>
        </p:spPr>
        <p:txBody>
          <a:bodyPr/>
          <a:lstStyle/>
          <a:p>
            <a:endParaRPr lang="en-US"/>
          </a:p>
        </p:txBody>
      </p:sp>
      <p:grpSp>
        <p:nvGrpSpPr>
          <p:cNvPr id="25606" name="Group 15"/>
          <p:cNvGrpSpPr>
            <a:grpSpLocks/>
          </p:cNvGrpSpPr>
          <p:nvPr/>
        </p:nvGrpSpPr>
        <p:grpSpPr bwMode="auto">
          <a:xfrm>
            <a:off x="1265172" y="2630100"/>
            <a:ext cx="150729" cy="153853"/>
            <a:chOff x="3840" y="3552"/>
            <a:chExt cx="1104" cy="480"/>
          </a:xfrm>
        </p:grpSpPr>
        <p:sp>
          <p:nvSpPr>
            <p:cNvPr id="25746" name="AutoShape 16"/>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7" name="Oval 17"/>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7" name="Group 6"/>
          <p:cNvGrpSpPr/>
          <p:nvPr/>
        </p:nvGrpSpPr>
        <p:grpSpPr>
          <a:xfrm>
            <a:off x="932311" y="1864042"/>
            <a:ext cx="1205835" cy="772470"/>
            <a:chOff x="932311" y="1864042"/>
            <a:chExt cx="1205835" cy="772470"/>
          </a:xfrm>
        </p:grpSpPr>
        <p:sp>
          <p:nvSpPr>
            <p:cNvPr id="25607" name="Oval 18"/>
            <p:cNvSpPr>
              <a:spLocks noChangeArrowheads="1"/>
            </p:cNvSpPr>
            <p:nvPr/>
          </p:nvSpPr>
          <p:spPr bwMode="auto">
            <a:xfrm>
              <a:off x="932311" y="1864042"/>
              <a:ext cx="1205835" cy="644258"/>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 ASF DAAC</a:t>
              </a:r>
              <a:endParaRPr lang="en-US" b="1" dirty="0"/>
            </a:p>
            <a:p>
              <a:pPr algn="ctr">
                <a:lnSpc>
                  <a:spcPct val="90000"/>
                </a:lnSpc>
              </a:pPr>
              <a:r>
                <a:rPr lang="en-US" sz="900" b="1" dirty="0"/>
                <a:t>SAR Products</a:t>
              </a:r>
            </a:p>
            <a:p>
              <a:pPr algn="ctr">
                <a:lnSpc>
                  <a:spcPct val="90000"/>
                </a:lnSpc>
              </a:pPr>
              <a:r>
                <a:rPr lang="en-US" sz="900" b="1" dirty="0"/>
                <a:t>Sea Ice, Polar</a:t>
              </a:r>
            </a:p>
            <a:p>
              <a:pPr algn="ctr">
                <a:lnSpc>
                  <a:spcPct val="90000"/>
                </a:lnSpc>
              </a:pPr>
              <a:r>
                <a:rPr lang="en-US" sz="900" b="1" dirty="0"/>
                <a:t>Processes</a:t>
              </a:r>
              <a:endParaRPr lang="en-US" b="1" dirty="0"/>
            </a:p>
          </p:txBody>
        </p:sp>
        <p:sp>
          <p:nvSpPr>
            <p:cNvPr id="25608" name="Line 19"/>
            <p:cNvSpPr>
              <a:spLocks noChangeShapeType="1"/>
            </p:cNvSpPr>
            <p:nvPr/>
          </p:nvSpPr>
          <p:spPr bwMode="auto">
            <a:xfrm flipH="1">
              <a:off x="1346816" y="2508301"/>
              <a:ext cx="157010" cy="1282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22" name="Freeform 34"/>
          <p:cNvSpPr>
            <a:spLocks/>
          </p:cNvSpPr>
          <p:nvPr/>
        </p:nvSpPr>
        <p:spPr bwMode="auto">
          <a:xfrm>
            <a:off x="3913926" y="5304893"/>
            <a:ext cx="1505723" cy="1480832"/>
          </a:xfrm>
          <a:custGeom>
            <a:avLst/>
            <a:gdLst>
              <a:gd name="T0" fmla="*/ 445439 w 769"/>
              <a:gd name="T1" fmla="*/ 0 h 712"/>
              <a:gd name="T2" fmla="*/ 778034 w 769"/>
              <a:gd name="T3" fmla="*/ 16481 h 712"/>
              <a:gd name="T4" fmla="*/ 778034 w 769"/>
              <a:gd name="T5" fmla="*/ 280185 h 712"/>
              <a:gd name="T6" fmla="*/ 952250 w 769"/>
              <a:gd name="T7" fmla="*/ 346111 h 712"/>
              <a:gd name="T8" fmla="*/ 999763 w 769"/>
              <a:gd name="T9" fmla="*/ 329629 h 712"/>
              <a:gd name="T10" fmla="*/ 1110628 w 769"/>
              <a:gd name="T11" fmla="*/ 379074 h 712"/>
              <a:gd name="T12" fmla="*/ 1173980 w 769"/>
              <a:gd name="T13" fmla="*/ 379074 h 712"/>
              <a:gd name="T14" fmla="*/ 1316520 w 769"/>
              <a:gd name="T15" fmla="*/ 329629 h 712"/>
              <a:gd name="T16" fmla="*/ 1379871 w 769"/>
              <a:gd name="T17" fmla="*/ 379074 h 712"/>
              <a:gd name="T18" fmla="*/ 1443223 w 769"/>
              <a:gd name="T19" fmla="*/ 395555 h 712"/>
              <a:gd name="T20" fmla="*/ 1443223 w 769"/>
              <a:gd name="T21" fmla="*/ 609814 h 712"/>
              <a:gd name="T22" fmla="*/ 1522412 w 769"/>
              <a:gd name="T23" fmla="*/ 741666 h 712"/>
              <a:gd name="T24" fmla="*/ 1506574 w 769"/>
              <a:gd name="T25" fmla="*/ 939443 h 712"/>
              <a:gd name="T26" fmla="*/ 1427385 w 769"/>
              <a:gd name="T27" fmla="*/ 1005369 h 712"/>
              <a:gd name="T28" fmla="*/ 1411547 w 769"/>
              <a:gd name="T29" fmla="*/ 939443 h 712"/>
              <a:gd name="T30" fmla="*/ 1379871 w 769"/>
              <a:gd name="T31" fmla="*/ 972406 h 712"/>
              <a:gd name="T32" fmla="*/ 1395709 w 769"/>
              <a:gd name="T33" fmla="*/ 1021851 h 712"/>
              <a:gd name="T34" fmla="*/ 1253169 w 769"/>
              <a:gd name="T35" fmla="*/ 1120739 h 712"/>
              <a:gd name="T36" fmla="*/ 1221493 w 769"/>
              <a:gd name="T37" fmla="*/ 1137221 h 712"/>
              <a:gd name="T38" fmla="*/ 1142304 w 769"/>
              <a:gd name="T39" fmla="*/ 1186665 h 712"/>
              <a:gd name="T40" fmla="*/ 1142304 w 769"/>
              <a:gd name="T41" fmla="*/ 1219628 h 712"/>
              <a:gd name="T42" fmla="*/ 1110628 w 769"/>
              <a:gd name="T43" fmla="*/ 1219628 h 712"/>
              <a:gd name="T44" fmla="*/ 1142304 w 769"/>
              <a:gd name="T45" fmla="*/ 1269072 h 712"/>
              <a:gd name="T46" fmla="*/ 1094790 w 769"/>
              <a:gd name="T47" fmla="*/ 1318517 h 712"/>
              <a:gd name="T48" fmla="*/ 1110628 w 769"/>
              <a:gd name="T49" fmla="*/ 1400924 h 712"/>
              <a:gd name="T50" fmla="*/ 1142304 w 769"/>
              <a:gd name="T51" fmla="*/ 1417406 h 712"/>
              <a:gd name="T52" fmla="*/ 1142304 w 769"/>
              <a:gd name="T53" fmla="*/ 1466850 h 712"/>
              <a:gd name="T54" fmla="*/ 1078953 w 769"/>
              <a:gd name="T55" fmla="*/ 1466850 h 712"/>
              <a:gd name="T56" fmla="*/ 1015601 w 769"/>
              <a:gd name="T57" fmla="*/ 1450369 h 712"/>
              <a:gd name="T58" fmla="*/ 983926 w 769"/>
              <a:gd name="T59" fmla="*/ 1450369 h 712"/>
              <a:gd name="T60" fmla="*/ 873061 w 769"/>
              <a:gd name="T61" fmla="*/ 1417406 h 712"/>
              <a:gd name="T62" fmla="*/ 809709 w 769"/>
              <a:gd name="T63" fmla="*/ 1236110 h 712"/>
              <a:gd name="T64" fmla="*/ 730520 w 769"/>
              <a:gd name="T65" fmla="*/ 1170184 h 712"/>
              <a:gd name="T66" fmla="*/ 651331 w 769"/>
              <a:gd name="T67" fmla="*/ 1021851 h 712"/>
              <a:gd name="T68" fmla="*/ 619655 w 769"/>
              <a:gd name="T69" fmla="*/ 1005369 h 712"/>
              <a:gd name="T70" fmla="*/ 587980 w 769"/>
              <a:gd name="T71" fmla="*/ 955925 h 712"/>
              <a:gd name="T72" fmla="*/ 540466 w 769"/>
              <a:gd name="T73" fmla="*/ 955925 h 712"/>
              <a:gd name="T74" fmla="*/ 492953 w 769"/>
              <a:gd name="T75" fmla="*/ 955925 h 712"/>
              <a:gd name="T76" fmla="*/ 445439 w 769"/>
              <a:gd name="T77" fmla="*/ 955925 h 712"/>
              <a:gd name="T78" fmla="*/ 413763 w 769"/>
              <a:gd name="T79" fmla="*/ 1038332 h 712"/>
              <a:gd name="T80" fmla="*/ 366250 w 769"/>
              <a:gd name="T81" fmla="*/ 1054813 h 712"/>
              <a:gd name="T82" fmla="*/ 271223 w 769"/>
              <a:gd name="T83" fmla="*/ 988888 h 712"/>
              <a:gd name="T84" fmla="*/ 223709 w 769"/>
              <a:gd name="T85" fmla="*/ 922962 h 712"/>
              <a:gd name="T86" fmla="*/ 207872 w 769"/>
              <a:gd name="T87" fmla="*/ 840554 h 712"/>
              <a:gd name="T88" fmla="*/ 160358 w 769"/>
              <a:gd name="T89" fmla="*/ 774629 h 712"/>
              <a:gd name="T90" fmla="*/ 63351 w 769"/>
              <a:gd name="T91" fmla="*/ 692221 h 712"/>
              <a:gd name="T92" fmla="*/ 0 w 769"/>
              <a:gd name="T93" fmla="*/ 609814 h 712"/>
              <a:gd name="T94" fmla="*/ 0 w 769"/>
              <a:gd name="T95" fmla="*/ 576851 h 712"/>
              <a:gd name="T96" fmla="*/ 223709 w 769"/>
              <a:gd name="T97" fmla="*/ 576851 h 712"/>
              <a:gd name="T98" fmla="*/ 413763 w 769"/>
              <a:gd name="T99" fmla="*/ 593333 h 712"/>
              <a:gd name="T100" fmla="*/ 445439 w 769"/>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9"/>
              <a:gd name="T154" fmla="*/ 0 h 712"/>
              <a:gd name="T155" fmla="*/ 769 w 769"/>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9" h="712">
                <a:moveTo>
                  <a:pt x="225" y="0"/>
                </a:moveTo>
                <a:lnTo>
                  <a:pt x="393" y="8"/>
                </a:lnTo>
                <a:lnTo>
                  <a:pt x="393" y="136"/>
                </a:lnTo>
                <a:lnTo>
                  <a:pt x="481" y="168"/>
                </a:lnTo>
                <a:lnTo>
                  <a:pt x="505" y="160"/>
                </a:lnTo>
                <a:lnTo>
                  <a:pt x="561" y="184"/>
                </a:lnTo>
                <a:lnTo>
                  <a:pt x="593" y="184"/>
                </a:lnTo>
                <a:lnTo>
                  <a:pt x="665" y="160"/>
                </a:lnTo>
                <a:lnTo>
                  <a:pt x="697" y="184"/>
                </a:lnTo>
                <a:lnTo>
                  <a:pt x="729" y="192"/>
                </a:lnTo>
                <a:lnTo>
                  <a:pt x="729" y="296"/>
                </a:lnTo>
                <a:lnTo>
                  <a:pt x="769" y="360"/>
                </a:lnTo>
                <a:lnTo>
                  <a:pt x="761" y="456"/>
                </a:lnTo>
                <a:lnTo>
                  <a:pt x="721" y="488"/>
                </a:lnTo>
                <a:lnTo>
                  <a:pt x="713" y="456"/>
                </a:lnTo>
                <a:lnTo>
                  <a:pt x="697" y="472"/>
                </a:lnTo>
                <a:lnTo>
                  <a:pt x="705" y="496"/>
                </a:lnTo>
                <a:lnTo>
                  <a:pt x="633" y="544"/>
                </a:lnTo>
                <a:lnTo>
                  <a:pt x="617" y="552"/>
                </a:lnTo>
                <a:lnTo>
                  <a:pt x="577" y="576"/>
                </a:lnTo>
                <a:lnTo>
                  <a:pt x="577" y="592"/>
                </a:lnTo>
                <a:lnTo>
                  <a:pt x="561" y="592"/>
                </a:lnTo>
                <a:lnTo>
                  <a:pt x="577" y="616"/>
                </a:lnTo>
                <a:lnTo>
                  <a:pt x="553" y="640"/>
                </a:lnTo>
                <a:lnTo>
                  <a:pt x="561" y="680"/>
                </a:lnTo>
                <a:lnTo>
                  <a:pt x="577" y="688"/>
                </a:lnTo>
                <a:lnTo>
                  <a:pt x="577" y="712"/>
                </a:lnTo>
                <a:lnTo>
                  <a:pt x="545" y="712"/>
                </a:lnTo>
                <a:lnTo>
                  <a:pt x="513" y="704"/>
                </a:lnTo>
                <a:lnTo>
                  <a:pt x="497" y="704"/>
                </a:lnTo>
                <a:lnTo>
                  <a:pt x="441" y="688"/>
                </a:lnTo>
                <a:lnTo>
                  <a:pt x="409" y="600"/>
                </a:lnTo>
                <a:lnTo>
                  <a:pt x="369" y="568"/>
                </a:lnTo>
                <a:lnTo>
                  <a:pt x="329" y="496"/>
                </a:lnTo>
                <a:lnTo>
                  <a:pt x="313" y="488"/>
                </a:lnTo>
                <a:lnTo>
                  <a:pt x="297" y="464"/>
                </a:lnTo>
                <a:lnTo>
                  <a:pt x="273" y="464"/>
                </a:lnTo>
                <a:lnTo>
                  <a:pt x="249" y="464"/>
                </a:lnTo>
                <a:lnTo>
                  <a:pt x="225" y="464"/>
                </a:lnTo>
                <a:lnTo>
                  <a:pt x="209" y="504"/>
                </a:lnTo>
                <a:lnTo>
                  <a:pt x="185" y="512"/>
                </a:lnTo>
                <a:lnTo>
                  <a:pt x="137" y="480"/>
                </a:lnTo>
                <a:lnTo>
                  <a:pt x="113" y="448"/>
                </a:lnTo>
                <a:lnTo>
                  <a:pt x="105" y="408"/>
                </a:lnTo>
                <a:lnTo>
                  <a:pt x="81" y="376"/>
                </a:lnTo>
                <a:lnTo>
                  <a:pt x="32" y="336"/>
                </a:lnTo>
                <a:lnTo>
                  <a:pt x="0" y="296"/>
                </a:lnTo>
                <a:lnTo>
                  <a:pt x="0" y="280"/>
                </a:lnTo>
                <a:lnTo>
                  <a:pt x="113" y="280"/>
                </a:lnTo>
                <a:lnTo>
                  <a:pt x="209" y="288"/>
                </a:lnTo>
                <a:lnTo>
                  <a:pt x="225" y="0"/>
                </a:lnTo>
                <a:close/>
              </a:path>
            </a:pathLst>
          </a:custGeom>
          <a:solidFill>
            <a:srgbClr val="BBD4E3"/>
          </a:solidFill>
          <a:ln w="12700">
            <a:solidFill>
              <a:schemeClr val="bg1"/>
            </a:solidFill>
            <a:round/>
            <a:headEnd/>
            <a:tailEnd/>
          </a:ln>
        </p:spPr>
        <p:txBody>
          <a:bodyPr/>
          <a:lstStyle/>
          <a:p>
            <a:endParaRPr lang="en-US"/>
          </a:p>
        </p:txBody>
      </p:sp>
      <p:sp>
        <p:nvSpPr>
          <p:cNvPr id="25609" name="Freeform 21"/>
          <p:cNvSpPr>
            <a:spLocks/>
          </p:cNvSpPr>
          <p:nvPr/>
        </p:nvSpPr>
        <p:spPr bwMode="auto">
          <a:xfrm>
            <a:off x="7377561" y="3258331"/>
            <a:ext cx="406655" cy="665093"/>
          </a:xfrm>
          <a:custGeom>
            <a:avLst/>
            <a:gdLst>
              <a:gd name="T0" fmla="*/ 94884 w 208"/>
              <a:gd name="T1" fmla="*/ 32941 h 320"/>
              <a:gd name="T2" fmla="*/ 31628 w 208"/>
              <a:gd name="T3" fmla="*/ 148233 h 320"/>
              <a:gd name="T4" fmla="*/ 63256 w 208"/>
              <a:gd name="T5" fmla="*/ 197644 h 320"/>
              <a:gd name="T6" fmla="*/ 31628 w 208"/>
              <a:gd name="T7" fmla="*/ 247055 h 320"/>
              <a:gd name="T8" fmla="*/ 47442 w 208"/>
              <a:gd name="T9" fmla="*/ 263525 h 320"/>
              <a:gd name="T10" fmla="*/ 31628 w 208"/>
              <a:gd name="T11" fmla="*/ 296466 h 320"/>
              <a:gd name="T12" fmla="*/ 31628 w 208"/>
              <a:gd name="T13" fmla="*/ 362347 h 320"/>
              <a:gd name="T14" fmla="*/ 0 w 208"/>
              <a:gd name="T15" fmla="*/ 395288 h 320"/>
              <a:gd name="T16" fmla="*/ 15814 w 208"/>
              <a:gd name="T17" fmla="*/ 411758 h 320"/>
              <a:gd name="T18" fmla="*/ 94884 w 208"/>
              <a:gd name="T19" fmla="*/ 642343 h 320"/>
              <a:gd name="T20" fmla="*/ 173953 w 208"/>
              <a:gd name="T21" fmla="*/ 658813 h 320"/>
              <a:gd name="T22" fmla="*/ 158139 w 208"/>
              <a:gd name="T23" fmla="*/ 625872 h 320"/>
              <a:gd name="T24" fmla="*/ 205581 w 208"/>
              <a:gd name="T25" fmla="*/ 576461 h 320"/>
              <a:gd name="T26" fmla="*/ 189767 w 208"/>
              <a:gd name="T27" fmla="*/ 543521 h 320"/>
              <a:gd name="T28" fmla="*/ 268837 w 208"/>
              <a:gd name="T29" fmla="*/ 494110 h 320"/>
              <a:gd name="T30" fmla="*/ 268837 w 208"/>
              <a:gd name="T31" fmla="*/ 428228 h 320"/>
              <a:gd name="T32" fmla="*/ 332092 w 208"/>
              <a:gd name="T33" fmla="*/ 428228 h 320"/>
              <a:gd name="T34" fmla="*/ 363720 w 208"/>
              <a:gd name="T35" fmla="*/ 378817 h 320"/>
              <a:gd name="T36" fmla="*/ 411162 w 208"/>
              <a:gd name="T37" fmla="*/ 345877 h 320"/>
              <a:gd name="T38" fmla="*/ 411162 w 208"/>
              <a:gd name="T39" fmla="*/ 296466 h 320"/>
              <a:gd name="T40" fmla="*/ 347906 w 208"/>
              <a:gd name="T41" fmla="*/ 296466 h 320"/>
              <a:gd name="T42" fmla="*/ 332092 w 208"/>
              <a:gd name="T43" fmla="*/ 247055 h 320"/>
              <a:gd name="T44" fmla="*/ 268837 w 208"/>
              <a:gd name="T45" fmla="*/ 247055 h 320"/>
              <a:gd name="T46" fmla="*/ 221395 w 208"/>
              <a:gd name="T47" fmla="*/ 49411 h 320"/>
              <a:gd name="T48" fmla="*/ 189767 w 208"/>
              <a:gd name="T49" fmla="*/ 0 h 320"/>
              <a:gd name="T50" fmla="*/ 126511 w 208"/>
              <a:gd name="T51" fmla="*/ 16470 h 320"/>
              <a:gd name="T52" fmla="*/ 110697 w 208"/>
              <a:gd name="T53" fmla="*/ 32941 h 320"/>
              <a:gd name="T54" fmla="*/ 94884 w 208"/>
              <a:gd name="T55" fmla="*/ 32941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20"/>
              <a:gd name="T86" fmla="*/ 208 w 208"/>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20">
                <a:moveTo>
                  <a:pt x="48" y="16"/>
                </a:moveTo>
                <a:lnTo>
                  <a:pt x="16" y="72"/>
                </a:lnTo>
                <a:lnTo>
                  <a:pt x="32" y="96"/>
                </a:lnTo>
                <a:lnTo>
                  <a:pt x="16" y="120"/>
                </a:lnTo>
                <a:lnTo>
                  <a:pt x="24" y="128"/>
                </a:lnTo>
                <a:lnTo>
                  <a:pt x="16" y="144"/>
                </a:lnTo>
                <a:lnTo>
                  <a:pt x="16" y="176"/>
                </a:lnTo>
                <a:lnTo>
                  <a:pt x="0" y="192"/>
                </a:lnTo>
                <a:lnTo>
                  <a:pt x="8" y="200"/>
                </a:lnTo>
                <a:lnTo>
                  <a:pt x="48" y="312"/>
                </a:lnTo>
                <a:lnTo>
                  <a:pt x="88" y="320"/>
                </a:lnTo>
                <a:lnTo>
                  <a:pt x="80" y="304"/>
                </a:lnTo>
                <a:lnTo>
                  <a:pt x="104" y="280"/>
                </a:lnTo>
                <a:lnTo>
                  <a:pt x="96" y="264"/>
                </a:lnTo>
                <a:lnTo>
                  <a:pt x="136" y="240"/>
                </a:lnTo>
                <a:lnTo>
                  <a:pt x="136" y="208"/>
                </a:lnTo>
                <a:lnTo>
                  <a:pt x="168" y="208"/>
                </a:lnTo>
                <a:lnTo>
                  <a:pt x="184" y="184"/>
                </a:lnTo>
                <a:lnTo>
                  <a:pt x="208" y="168"/>
                </a:lnTo>
                <a:lnTo>
                  <a:pt x="208" y="144"/>
                </a:lnTo>
                <a:lnTo>
                  <a:pt x="176" y="144"/>
                </a:lnTo>
                <a:lnTo>
                  <a:pt x="168" y="120"/>
                </a:lnTo>
                <a:lnTo>
                  <a:pt x="136" y="120"/>
                </a:lnTo>
                <a:lnTo>
                  <a:pt x="112" y="24"/>
                </a:lnTo>
                <a:lnTo>
                  <a:pt x="96" y="0"/>
                </a:lnTo>
                <a:lnTo>
                  <a:pt x="64" y="8"/>
                </a:lnTo>
                <a:lnTo>
                  <a:pt x="56" y="16"/>
                </a:lnTo>
                <a:lnTo>
                  <a:pt x="48" y="16"/>
                </a:lnTo>
                <a:close/>
              </a:path>
            </a:pathLst>
          </a:custGeom>
          <a:solidFill>
            <a:srgbClr val="BBD4E3"/>
          </a:solidFill>
          <a:ln w="12700">
            <a:solidFill>
              <a:schemeClr val="bg1"/>
            </a:solidFill>
            <a:round/>
            <a:headEnd/>
            <a:tailEnd/>
          </a:ln>
        </p:spPr>
        <p:txBody>
          <a:bodyPr/>
          <a:lstStyle/>
          <a:p>
            <a:endParaRPr lang="en-US"/>
          </a:p>
        </p:txBody>
      </p:sp>
      <p:sp>
        <p:nvSpPr>
          <p:cNvPr id="25611" name="Freeform 23"/>
          <p:cNvSpPr>
            <a:spLocks/>
          </p:cNvSpPr>
          <p:nvPr/>
        </p:nvSpPr>
        <p:spPr bwMode="auto">
          <a:xfrm>
            <a:off x="2441175" y="3308013"/>
            <a:ext cx="704973" cy="549702"/>
          </a:xfrm>
          <a:custGeom>
            <a:avLst/>
            <a:gdLst>
              <a:gd name="T0" fmla="*/ 174237 w 360"/>
              <a:gd name="T1" fmla="*/ 0 h 264"/>
              <a:gd name="T2" fmla="*/ 316794 w 360"/>
              <a:gd name="T3" fmla="*/ 49501 h 264"/>
              <a:gd name="T4" fmla="*/ 427672 w 360"/>
              <a:gd name="T5" fmla="*/ 66001 h 264"/>
              <a:gd name="T6" fmla="*/ 491031 w 360"/>
              <a:gd name="T7" fmla="*/ 82502 h 264"/>
              <a:gd name="T8" fmla="*/ 538550 w 360"/>
              <a:gd name="T9" fmla="*/ 99002 h 264"/>
              <a:gd name="T10" fmla="*/ 617749 w 360"/>
              <a:gd name="T11" fmla="*/ 115503 h 264"/>
              <a:gd name="T12" fmla="*/ 712787 w 360"/>
              <a:gd name="T13" fmla="*/ 132003 h 264"/>
              <a:gd name="T14" fmla="*/ 649428 w 360"/>
              <a:gd name="T15" fmla="*/ 544512 h 264"/>
              <a:gd name="T16" fmla="*/ 380153 w 360"/>
              <a:gd name="T17" fmla="*/ 478511 h 264"/>
              <a:gd name="T18" fmla="*/ 332634 w 360"/>
              <a:gd name="T19" fmla="*/ 511511 h 264"/>
              <a:gd name="T20" fmla="*/ 285115 w 360"/>
              <a:gd name="T21" fmla="*/ 462010 h 264"/>
              <a:gd name="T22" fmla="*/ 237596 w 360"/>
              <a:gd name="T23" fmla="*/ 511511 h 264"/>
              <a:gd name="T24" fmla="*/ 205916 w 360"/>
              <a:gd name="T25" fmla="*/ 478511 h 264"/>
              <a:gd name="T26" fmla="*/ 95038 w 360"/>
              <a:gd name="T27" fmla="*/ 462010 h 264"/>
              <a:gd name="T28" fmla="*/ 110878 w 360"/>
              <a:gd name="T29" fmla="*/ 396009 h 264"/>
              <a:gd name="T30" fmla="*/ 31679 w 360"/>
              <a:gd name="T31" fmla="*/ 396009 h 264"/>
              <a:gd name="T32" fmla="*/ 15840 w 360"/>
              <a:gd name="T33" fmla="*/ 363008 h 264"/>
              <a:gd name="T34" fmla="*/ 31679 w 360"/>
              <a:gd name="T35" fmla="*/ 313507 h 264"/>
              <a:gd name="T36" fmla="*/ 15840 w 360"/>
              <a:gd name="T37" fmla="*/ 280506 h 264"/>
              <a:gd name="T38" fmla="*/ 15840 w 360"/>
              <a:gd name="T39" fmla="*/ 165004 h 264"/>
              <a:gd name="T40" fmla="*/ 0 w 360"/>
              <a:gd name="T41" fmla="*/ 99002 h 264"/>
              <a:gd name="T42" fmla="*/ 15840 w 360"/>
              <a:gd name="T43" fmla="*/ 66001 h 264"/>
              <a:gd name="T44" fmla="*/ 47519 w 360"/>
              <a:gd name="T45" fmla="*/ 66001 h 264"/>
              <a:gd name="T46" fmla="*/ 79199 w 360"/>
              <a:gd name="T47" fmla="*/ 115503 h 264"/>
              <a:gd name="T48" fmla="*/ 158397 w 360"/>
              <a:gd name="T49" fmla="*/ 132003 h 264"/>
              <a:gd name="T50" fmla="*/ 174237 w 360"/>
              <a:gd name="T51" fmla="*/ 165004 h 264"/>
              <a:gd name="T52" fmla="*/ 142557 w 360"/>
              <a:gd name="T53" fmla="*/ 165004 h 264"/>
              <a:gd name="T54" fmla="*/ 126718 w 360"/>
              <a:gd name="T55" fmla="*/ 198004 h 264"/>
              <a:gd name="T56" fmla="*/ 158397 w 360"/>
              <a:gd name="T57" fmla="*/ 214505 h 264"/>
              <a:gd name="T58" fmla="*/ 158397 w 360"/>
              <a:gd name="T59" fmla="*/ 247505 h 264"/>
              <a:gd name="T60" fmla="*/ 126718 w 360"/>
              <a:gd name="T61" fmla="*/ 264006 h 264"/>
              <a:gd name="T62" fmla="*/ 126718 w 360"/>
              <a:gd name="T63" fmla="*/ 280506 h 264"/>
              <a:gd name="T64" fmla="*/ 174237 w 360"/>
              <a:gd name="T65" fmla="*/ 280506 h 264"/>
              <a:gd name="T66" fmla="*/ 174237 w 360"/>
              <a:gd name="T67" fmla="*/ 231005 h 264"/>
              <a:gd name="T68" fmla="*/ 221756 w 360"/>
              <a:gd name="T69" fmla="*/ 198004 h 264"/>
              <a:gd name="T70" fmla="*/ 174237 w 360"/>
              <a:gd name="T71" fmla="*/ 99002 h 264"/>
              <a:gd name="T72" fmla="*/ 205916 w 360"/>
              <a:gd name="T73" fmla="*/ 82502 h 264"/>
              <a:gd name="T74" fmla="*/ 174237 w 360"/>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264"/>
              <a:gd name="T116" fmla="*/ 360 w 360"/>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264">
                <a:moveTo>
                  <a:pt x="88" y="0"/>
                </a:moveTo>
                <a:lnTo>
                  <a:pt x="160" y="24"/>
                </a:lnTo>
                <a:lnTo>
                  <a:pt x="216" y="32"/>
                </a:lnTo>
                <a:lnTo>
                  <a:pt x="248" y="40"/>
                </a:lnTo>
                <a:lnTo>
                  <a:pt x="272" y="48"/>
                </a:lnTo>
                <a:lnTo>
                  <a:pt x="312" y="56"/>
                </a:lnTo>
                <a:lnTo>
                  <a:pt x="360" y="64"/>
                </a:lnTo>
                <a:lnTo>
                  <a:pt x="328" y="264"/>
                </a:lnTo>
                <a:lnTo>
                  <a:pt x="192" y="232"/>
                </a:lnTo>
                <a:lnTo>
                  <a:pt x="168" y="248"/>
                </a:lnTo>
                <a:lnTo>
                  <a:pt x="144" y="224"/>
                </a:lnTo>
                <a:lnTo>
                  <a:pt x="120" y="248"/>
                </a:lnTo>
                <a:lnTo>
                  <a:pt x="104" y="232"/>
                </a:lnTo>
                <a:lnTo>
                  <a:pt x="48" y="224"/>
                </a:lnTo>
                <a:lnTo>
                  <a:pt x="56" y="192"/>
                </a:lnTo>
                <a:lnTo>
                  <a:pt x="16" y="192"/>
                </a:lnTo>
                <a:lnTo>
                  <a:pt x="8" y="176"/>
                </a:lnTo>
                <a:lnTo>
                  <a:pt x="16" y="152"/>
                </a:lnTo>
                <a:lnTo>
                  <a:pt x="8" y="136"/>
                </a:lnTo>
                <a:lnTo>
                  <a:pt x="8" y="80"/>
                </a:lnTo>
                <a:lnTo>
                  <a:pt x="0" y="48"/>
                </a:lnTo>
                <a:lnTo>
                  <a:pt x="8" y="32"/>
                </a:lnTo>
                <a:lnTo>
                  <a:pt x="24" y="32"/>
                </a:lnTo>
                <a:lnTo>
                  <a:pt x="40" y="56"/>
                </a:lnTo>
                <a:lnTo>
                  <a:pt x="80" y="64"/>
                </a:lnTo>
                <a:lnTo>
                  <a:pt x="88" y="80"/>
                </a:lnTo>
                <a:lnTo>
                  <a:pt x="72" y="80"/>
                </a:lnTo>
                <a:lnTo>
                  <a:pt x="64" y="96"/>
                </a:lnTo>
                <a:lnTo>
                  <a:pt x="80" y="104"/>
                </a:lnTo>
                <a:lnTo>
                  <a:pt x="80" y="120"/>
                </a:lnTo>
                <a:lnTo>
                  <a:pt x="64" y="128"/>
                </a:lnTo>
                <a:lnTo>
                  <a:pt x="64" y="136"/>
                </a:lnTo>
                <a:lnTo>
                  <a:pt x="88" y="136"/>
                </a:lnTo>
                <a:lnTo>
                  <a:pt x="88" y="112"/>
                </a:lnTo>
                <a:lnTo>
                  <a:pt x="112" y="96"/>
                </a:lnTo>
                <a:lnTo>
                  <a:pt x="88" y="48"/>
                </a:lnTo>
                <a:lnTo>
                  <a:pt x="104" y="40"/>
                </a:lnTo>
                <a:lnTo>
                  <a:pt x="88" y="0"/>
                </a:lnTo>
                <a:close/>
              </a:path>
            </a:pathLst>
          </a:custGeom>
          <a:solidFill>
            <a:srgbClr val="BBD4E3"/>
          </a:solidFill>
          <a:ln w="12700">
            <a:solidFill>
              <a:schemeClr val="bg1"/>
            </a:solidFill>
            <a:round/>
            <a:headEnd/>
            <a:tailEnd/>
          </a:ln>
        </p:spPr>
        <p:txBody>
          <a:bodyPr/>
          <a:lstStyle/>
          <a:p>
            <a:endParaRPr lang="en-US"/>
          </a:p>
        </p:txBody>
      </p:sp>
      <p:sp>
        <p:nvSpPr>
          <p:cNvPr id="25612" name="Freeform 24"/>
          <p:cNvSpPr>
            <a:spLocks/>
          </p:cNvSpPr>
          <p:nvPr/>
        </p:nvSpPr>
        <p:spPr bwMode="auto">
          <a:xfrm>
            <a:off x="2284165" y="3707068"/>
            <a:ext cx="861983" cy="698747"/>
          </a:xfrm>
          <a:custGeom>
            <a:avLst/>
            <a:gdLst>
              <a:gd name="T0" fmla="*/ 190154 w 440"/>
              <a:gd name="T1" fmla="*/ 0 h 336"/>
              <a:gd name="T2" fmla="*/ 158461 w 440"/>
              <a:gd name="T3" fmla="*/ 16480 h 336"/>
              <a:gd name="T4" fmla="*/ 142615 w 440"/>
              <a:gd name="T5" fmla="*/ 82399 h 336"/>
              <a:gd name="T6" fmla="*/ 126769 w 440"/>
              <a:gd name="T7" fmla="*/ 131838 h 336"/>
              <a:gd name="T8" fmla="*/ 110923 w 440"/>
              <a:gd name="T9" fmla="*/ 164798 h 336"/>
              <a:gd name="T10" fmla="*/ 95077 w 440"/>
              <a:gd name="T11" fmla="*/ 214237 h 336"/>
              <a:gd name="T12" fmla="*/ 79231 w 440"/>
              <a:gd name="T13" fmla="*/ 263676 h 336"/>
              <a:gd name="T14" fmla="*/ 63385 w 440"/>
              <a:gd name="T15" fmla="*/ 313115 h 336"/>
              <a:gd name="T16" fmla="*/ 31692 w 440"/>
              <a:gd name="T17" fmla="*/ 362555 h 336"/>
              <a:gd name="T18" fmla="*/ 0 w 440"/>
              <a:gd name="T19" fmla="*/ 428474 h 336"/>
              <a:gd name="T20" fmla="*/ 0 w 440"/>
              <a:gd name="T21" fmla="*/ 543832 h 336"/>
              <a:gd name="T22" fmla="*/ 491230 w 440"/>
              <a:gd name="T23" fmla="*/ 642711 h 336"/>
              <a:gd name="T24" fmla="*/ 713076 w 440"/>
              <a:gd name="T25" fmla="*/ 692150 h 336"/>
              <a:gd name="T26" fmla="*/ 760614 w 440"/>
              <a:gd name="T27" fmla="*/ 461433 h 336"/>
              <a:gd name="T28" fmla="*/ 792306 w 440"/>
              <a:gd name="T29" fmla="*/ 428474 h 336"/>
              <a:gd name="T30" fmla="*/ 760614 w 440"/>
              <a:gd name="T31" fmla="*/ 379035 h 336"/>
              <a:gd name="T32" fmla="*/ 776460 w 440"/>
              <a:gd name="T33" fmla="*/ 329595 h 336"/>
              <a:gd name="T34" fmla="*/ 871537 w 440"/>
              <a:gd name="T35" fmla="*/ 230717 h 336"/>
              <a:gd name="T36" fmla="*/ 808152 w 440"/>
              <a:gd name="T37" fmla="*/ 148318 h 336"/>
              <a:gd name="T38" fmla="*/ 538768 w 440"/>
              <a:gd name="T39" fmla="*/ 82399 h 336"/>
              <a:gd name="T40" fmla="*/ 491230 w 440"/>
              <a:gd name="T41" fmla="*/ 115358 h 336"/>
              <a:gd name="T42" fmla="*/ 443692 w 440"/>
              <a:gd name="T43" fmla="*/ 65919 h 336"/>
              <a:gd name="T44" fmla="*/ 396153 w 440"/>
              <a:gd name="T45" fmla="*/ 115358 h 336"/>
              <a:gd name="T46" fmla="*/ 364461 w 440"/>
              <a:gd name="T47" fmla="*/ 65919 h 336"/>
              <a:gd name="T48" fmla="*/ 253538 w 440"/>
              <a:gd name="T49" fmla="*/ 65919 h 336"/>
              <a:gd name="T50" fmla="*/ 269384 w 440"/>
              <a:gd name="T51" fmla="*/ 0 h 336"/>
              <a:gd name="T52" fmla="*/ 190154 w 44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0"/>
              <a:gd name="T82" fmla="*/ 0 h 336"/>
              <a:gd name="T83" fmla="*/ 440 w 440"/>
              <a:gd name="T84" fmla="*/ 336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0" h="336">
                <a:moveTo>
                  <a:pt x="96" y="0"/>
                </a:moveTo>
                <a:lnTo>
                  <a:pt x="80" y="8"/>
                </a:lnTo>
                <a:lnTo>
                  <a:pt x="72" y="40"/>
                </a:lnTo>
                <a:lnTo>
                  <a:pt x="64" y="64"/>
                </a:lnTo>
                <a:lnTo>
                  <a:pt x="56" y="80"/>
                </a:lnTo>
                <a:lnTo>
                  <a:pt x="48" y="104"/>
                </a:lnTo>
                <a:lnTo>
                  <a:pt x="40" y="128"/>
                </a:lnTo>
                <a:lnTo>
                  <a:pt x="32" y="152"/>
                </a:lnTo>
                <a:lnTo>
                  <a:pt x="16" y="176"/>
                </a:lnTo>
                <a:lnTo>
                  <a:pt x="0" y="208"/>
                </a:lnTo>
                <a:lnTo>
                  <a:pt x="0" y="264"/>
                </a:lnTo>
                <a:lnTo>
                  <a:pt x="248" y="312"/>
                </a:lnTo>
                <a:lnTo>
                  <a:pt x="360" y="336"/>
                </a:lnTo>
                <a:lnTo>
                  <a:pt x="384" y="224"/>
                </a:lnTo>
                <a:lnTo>
                  <a:pt x="400" y="208"/>
                </a:lnTo>
                <a:lnTo>
                  <a:pt x="384" y="184"/>
                </a:lnTo>
                <a:lnTo>
                  <a:pt x="392" y="160"/>
                </a:lnTo>
                <a:lnTo>
                  <a:pt x="440" y="112"/>
                </a:lnTo>
                <a:lnTo>
                  <a:pt x="408" y="72"/>
                </a:lnTo>
                <a:lnTo>
                  <a:pt x="272" y="40"/>
                </a:lnTo>
                <a:lnTo>
                  <a:pt x="248" y="56"/>
                </a:lnTo>
                <a:lnTo>
                  <a:pt x="224" y="32"/>
                </a:lnTo>
                <a:lnTo>
                  <a:pt x="200" y="56"/>
                </a:lnTo>
                <a:lnTo>
                  <a:pt x="184" y="32"/>
                </a:lnTo>
                <a:lnTo>
                  <a:pt x="128" y="32"/>
                </a:lnTo>
                <a:lnTo>
                  <a:pt x="136" y="0"/>
                </a:lnTo>
                <a:lnTo>
                  <a:pt x="96" y="0"/>
                </a:lnTo>
                <a:close/>
              </a:path>
            </a:pathLst>
          </a:custGeom>
          <a:solidFill>
            <a:srgbClr val="BBD4E3"/>
          </a:solidFill>
          <a:ln w="12700">
            <a:solidFill>
              <a:schemeClr val="bg1"/>
            </a:solidFill>
            <a:round/>
            <a:headEnd/>
            <a:tailEnd/>
          </a:ln>
        </p:spPr>
        <p:txBody>
          <a:bodyPr/>
          <a:lstStyle/>
          <a:p>
            <a:endParaRPr lang="en-US"/>
          </a:p>
        </p:txBody>
      </p:sp>
      <p:sp>
        <p:nvSpPr>
          <p:cNvPr id="25613" name="Freeform 25"/>
          <p:cNvSpPr>
            <a:spLocks/>
          </p:cNvSpPr>
          <p:nvPr/>
        </p:nvSpPr>
        <p:spPr bwMode="auto">
          <a:xfrm>
            <a:off x="2205660" y="4256771"/>
            <a:ext cx="924787" cy="1496858"/>
          </a:xfrm>
          <a:custGeom>
            <a:avLst/>
            <a:gdLst>
              <a:gd name="T0" fmla="*/ 79240 w 472"/>
              <a:gd name="T1" fmla="*/ 0 h 720"/>
              <a:gd name="T2" fmla="*/ 491291 w 472"/>
              <a:gd name="T3" fmla="*/ 82374 h 720"/>
              <a:gd name="T4" fmla="*/ 412050 w 472"/>
              <a:gd name="T5" fmla="*/ 527191 h 720"/>
              <a:gd name="T6" fmla="*/ 887493 w 472"/>
              <a:gd name="T7" fmla="*/ 1186180 h 720"/>
              <a:gd name="T8" fmla="*/ 935037 w 472"/>
              <a:gd name="T9" fmla="*/ 1268554 h 720"/>
              <a:gd name="T10" fmla="*/ 887493 w 472"/>
              <a:gd name="T11" fmla="*/ 1317978 h 720"/>
              <a:gd name="T12" fmla="*/ 855797 w 472"/>
              <a:gd name="T13" fmla="*/ 1383877 h 720"/>
              <a:gd name="T14" fmla="*/ 824100 w 472"/>
              <a:gd name="T15" fmla="*/ 1433301 h 720"/>
              <a:gd name="T16" fmla="*/ 855797 w 472"/>
              <a:gd name="T17" fmla="*/ 1466250 h 720"/>
              <a:gd name="T18" fmla="*/ 808252 w 472"/>
              <a:gd name="T19" fmla="*/ 1482725 h 720"/>
              <a:gd name="T20" fmla="*/ 522987 w 472"/>
              <a:gd name="T21" fmla="*/ 1466250 h 720"/>
              <a:gd name="T22" fmla="*/ 507139 w 472"/>
              <a:gd name="T23" fmla="*/ 1383877 h 720"/>
              <a:gd name="T24" fmla="*/ 459594 w 472"/>
              <a:gd name="T25" fmla="*/ 1317978 h 720"/>
              <a:gd name="T26" fmla="*/ 427898 w 472"/>
              <a:gd name="T27" fmla="*/ 1301503 h 720"/>
              <a:gd name="T28" fmla="*/ 412050 w 472"/>
              <a:gd name="T29" fmla="*/ 1252079 h 720"/>
              <a:gd name="T30" fmla="*/ 380354 w 472"/>
              <a:gd name="T31" fmla="*/ 1235604 h 720"/>
              <a:gd name="T32" fmla="*/ 348658 w 472"/>
              <a:gd name="T33" fmla="*/ 1202655 h 720"/>
              <a:gd name="T34" fmla="*/ 348658 w 472"/>
              <a:gd name="T35" fmla="*/ 1169705 h 720"/>
              <a:gd name="T36" fmla="*/ 316962 w 472"/>
              <a:gd name="T37" fmla="*/ 1136756 h 720"/>
              <a:gd name="T38" fmla="*/ 269417 w 472"/>
              <a:gd name="T39" fmla="*/ 1153231 h 720"/>
              <a:gd name="T40" fmla="*/ 221873 w 472"/>
              <a:gd name="T41" fmla="*/ 1136756 h 720"/>
              <a:gd name="T42" fmla="*/ 221873 w 472"/>
              <a:gd name="T43" fmla="*/ 1120281 h 720"/>
              <a:gd name="T44" fmla="*/ 221873 w 472"/>
              <a:gd name="T45" fmla="*/ 1070857 h 720"/>
              <a:gd name="T46" fmla="*/ 206025 w 472"/>
              <a:gd name="T47" fmla="*/ 1037908 h 720"/>
              <a:gd name="T48" fmla="*/ 190177 w 472"/>
              <a:gd name="T49" fmla="*/ 988483 h 720"/>
              <a:gd name="T50" fmla="*/ 174329 w 472"/>
              <a:gd name="T51" fmla="*/ 955534 h 720"/>
              <a:gd name="T52" fmla="*/ 174329 w 472"/>
              <a:gd name="T53" fmla="*/ 922584 h 720"/>
              <a:gd name="T54" fmla="*/ 126785 w 472"/>
              <a:gd name="T55" fmla="*/ 856686 h 720"/>
              <a:gd name="T56" fmla="*/ 126785 w 472"/>
              <a:gd name="T57" fmla="*/ 807261 h 720"/>
              <a:gd name="T58" fmla="*/ 158481 w 472"/>
              <a:gd name="T59" fmla="*/ 790787 h 720"/>
              <a:gd name="T60" fmla="*/ 158481 w 472"/>
              <a:gd name="T61" fmla="*/ 774312 h 720"/>
              <a:gd name="T62" fmla="*/ 126785 w 472"/>
              <a:gd name="T63" fmla="*/ 757837 h 720"/>
              <a:gd name="T64" fmla="*/ 110937 w 472"/>
              <a:gd name="T65" fmla="*/ 724888 h 720"/>
              <a:gd name="T66" fmla="*/ 95089 w 472"/>
              <a:gd name="T67" fmla="*/ 642514 h 720"/>
              <a:gd name="T68" fmla="*/ 142633 w 472"/>
              <a:gd name="T69" fmla="*/ 691938 h 720"/>
              <a:gd name="T70" fmla="*/ 110937 w 472"/>
              <a:gd name="T71" fmla="*/ 626039 h 720"/>
              <a:gd name="T72" fmla="*/ 158481 w 472"/>
              <a:gd name="T73" fmla="*/ 626039 h 720"/>
              <a:gd name="T74" fmla="*/ 158481 w 472"/>
              <a:gd name="T75" fmla="*/ 593090 h 720"/>
              <a:gd name="T76" fmla="*/ 110937 w 472"/>
              <a:gd name="T77" fmla="*/ 576615 h 720"/>
              <a:gd name="T78" fmla="*/ 95089 w 472"/>
              <a:gd name="T79" fmla="*/ 609565 h 720"/>
              <a:gd name="T80" fmla="*/ 79240 w 472"/>
              <a:gd name="T81" fmla="*/ 593090 h 720"/>
              <a:gd name="T82" fmla="*/ 15848 w 472"/>
              <a:gd name="T83" fmla="*/ 428343 h 720"/>
              <a:gd name="T84" fmla="*/ 31696 w 472"/>
              <a:gd name="T85" fmla="*/ 313020 h 720"/>
              <a:gd name="T86" fmla="*/ 0 w 472"/>
              <a:gd name="T87" fmla="*/ 247121 h 720"/>
              <a:gd name="T88" fmla="*/ 15848 w 472"/>
              <a:gd name="T89" fmla="*/ 181222 h 720"/>
              <a:gd name="T90" fmla="*/ 47544 w 472"/>
              <a:gd name="T91" fmla="*/ 181222 h 720"/>
              <a:gd name="T92" fmla="*/ 79240 w 472"/>
              <a:gd name="T93" fmla="*/ 98848 h 720"/>
              <a:gd name="T94" fmla="*/ 79240 w 472"/>
              <a:gd name="T95" fmla="*/ 0 h 7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720"/>
              <a:gd name="T146" fmla="*/ 472 w 472"/>
              <a:gd name="T147" fmla="*/ 720 h 7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720">
                <a:moveTo>
                  <a:pt x="40" y="0"/>
                </a:moveTo>
                <a:lnTo>
                  <a:pt x="248" y="40"/>
                </a:lnTo>
                <a:lnTo>
                  <a:pt x="208" y="256"/>
                </a:lnTo>
                <a:lnTo>
                  <a:pt x="448" y="576"/>
                </a:lnTo>
                <a:lnTo>
                  <a:pt x="472" y="616"/>
                </a:lnTo>
                <a:lnTo>
                  <a:pt x="448" y="640"/>
                </a:lnTo>
                <a:lnTo>
                  <a:pt x="432" y="672"/>
                </a:lnTo>
                <a:lnTo>
                  <a:pt x="416" y="696"/>
                </a:lnTo>
                <a:lnTo>
                  <a:pt x="432" y="712"/>
                </a:lnTo>
                <a:lnTo>
                  <a:pt x="408" y="720"/>
                </a:lnTo>
                <a:lnTo>
                  <a:pt x="264" y="712"/>
                </a:lnTo>
                <a:lnTo>
                  <a:pt x="256" y="672"/>
                </a:lnTo>
                <a:lnTo>
                  <a:pt x="232" y="640"/>
                </a:lnTo>
                <a:lnTo>
                  <a:pt x="216" y="632"/>
                </a:lnTo>
                <a:lnTo>
                  <a:pt x="208" y="608"/>
                </a:lnTo>
                <a:lnTo>
                  <a:pt x="192" y="600"/>
                </a:lnTo>
                <a:lnTo>
                  <a:pt x="176" y="584"/>
                </a:lnTo>
                <a:lnTo>
                  <a:pt x="176" y="568"/>
                </a:lnTo>
                <a:lnTo>
                  <a:pt x="160" y="552"/>
                </a:lnTo>
                <a:lnTo>
                  <a:pt x="136" y="560"/>
                </a:lnTo>
                <a:lnTo>
                  <a:pt x="112" y="552"/>
                </a:lnTo>
                <a:lnTo>
                  <a:pt x="112" y="544"/>
                </a:lnTo>
                <a:lnTo>
                  <a:pt x="112" y="520"/>
                </a:lnTo>
                <a:lnTo>
                  <a:pt x="104" y="504"/>
                </a:lnTo>
                <a:lnTo>
                  <a:pt x="96" y="480"/>
                </a:lnTo>
                <a:lnTo>
                  <a:pt x="88" y="464"/>
                </a:lnTo>
                <a:lnTo>
                  <a:pt x="88" y="448"/>
                </a:lnTo>
                <a:lnTo>
                  <a:pt x="64" y="416"/>
                </a:lnTo>
                <a:lnTo>
                  <a:pt x="64" y="392"/>
                </a:lnTo>
                <a:lnTo>
                  <a:pt x="80" y="384"/>
                </a:lnTo>
                <a:lnTo>
                  <a:pt x="80" y="376"/>
                </a:lnTo>
                <a:lnTo>
                  <a:pt x="64" y="368"/>
                </a:lnTo>
                <a:lnTo>
                  <a:pt x="56" y="352"/>
                </a:lnTo>
                <a:lnTo>
                  <a:pt x="48" y="312"/>
                </a:lnTo>
                <a:lnTo>
                  <a:pt x="72" y="336"/>
                </a:lnTo>
                <a:lnTo>
                  <a:pt x="56" y="304"/>
                </a:lnTo>
                <a:lnTo>
                  <a:pt x="80" y="304"/>
                </a:lnTo>
                <a:lnTo>
                  <a:pt x="80" y="288"/>
                </a:lnTo>
                <a:lnTo>
                  <a:pt x="56" y="280"/>
                </a:lnTo>
                <a:lnTo>
                  <a:pt x="48" y="296"/>
                </a:lnTo>
                <a:lnTo>
                  <a:pt x="40" y="288"/>
                </a:lnTo>
                <a:lnTo>
                  <a:pt x="8" y="208"/>
                </a:lnTo>
                <a:lnTo>
                  <a:pt x="16" y="152"/>
                </a:lnTo>
                <a:lnTo>
                  <a:pt x="0" y="120"/>
                </a:lnTo>
                <a:lnTo>
                  <a:pt x="8" y="88"/>
                </a:lnTo>
                <a:lnTo>
                  <a:pt x="24" y="88"/>
                </a:lnTo>
                <a:lnTo>
                  <a:pt x="40" y="48"/>
                </a:lnTo>
                <a:lnTo>
                  <a:pt x="40" y="0"/>
                </a:lnTo>
                <a:close/>
              </a:path>
            </a:pathLst>
          </a:custGeom>
          <a:solidFill>
            <a:srgbClr val="FFDBB7"/>
          </a:solidFill>
          <a:ln w="12700">
            <a:solidFill>
              <a:schemeClr val="bg1"/>
            </a:solidFill>
            <a:round/>
            <a:headEnd/>
            <a:tailEnd/>
          </a:ln>
        </p:spPr>
        <p:txBody>
          <a:bodyPr/>
          <a:lstStyle/>
          <a:p>
            <a:endParaRPr lang="en-US"/>
          </a:p>
        </p:txBody>
      </p:sp>
      <p:sp>
        <p:nvSpPr>
          <p:cNvPr id="25614" name="Freeform 26"/>
          <p:cNvSpPr>
            <a:spLocks/>
          </p:cNvSpPr>
          <p:nvPr/>
        </p:nvSpPr>
        <p:spPr bwMode="auto">
          <a:xfrm>
            <a:off x="2612316" y="4340108"/>
            <a:ext cx="689273" cy="1115432"/>
          </a:xfrm>
          <a:custGeom>
            <a:avLst/>
            <a:gdLst>
              <a:gd name="T0" fmla="*/ 79195 w 352"/>
              <a:gd name="T1" fmla="*/ 0 h 536"/>
              <a:gd name="T2" fmla="*/ 0 w 352"/>
              <a:gd name="T3" fmla="*/ 445258 h 536"/>
              <a:gd name="T4" fmla="*/ 475168 w 352"/>
              <a:gd name="T5" fmla="*/ 1104900 h 536"/>
              <a:gd name="T6" fmla="*/ 506846 w 352"/>
              <a:gd name="T7" fmla="*/ 1071918 h 536"/>
              <a:gd name="T8" fmla="*/ 491007 w 352"/>
              <a:gd name="T9" fmla="*/ 939990 h 536"/>
              <a:gd name="T10" fmla="*/ 554363 w 352"/>
              <a:gd name="T11" fmla="*/ 956481 h 536"/>
              <a:gd name="T12" fmla="*/ 617718 w 352"/>
              <a:gd name="T13" fmla="*/ 560696 h 536"/>
              <a:gd name="T14" fmla="*/ 665235 w 352"/>
              <a:gd name="T15" fmla="*/ 280348 h 536"/>
              <a:gd name="T16" fmla="*/ 665235 w 352"/>
              <a:gd name="T17" fmla="*/ 197893 h 536"/>
              <a:gd name="T18" fmla="*/ 696913 w 352"/>
              <a:gd name="T19" fmla="*/ 115437 h 536"/>
              <a:gd name="T20" fmla="*/ 380134 w 352"/>
              <a:gd name="T21" fmla="*/ 65964 h 536"/>
              <a:gd name="T22" fmla="*/ 79195 w 352"/>
              <a:gd name="T23" fmla="*/ 0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536"/>
              <a:gd name="T38" fmla="*/ 352 w 35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536">
                <a:moveTo>
                  <a:pt x="40" y="0"/>
                </a:moveTo>
                <a:lnTo>
                  <a:pt x="0" y="216"/>
                </a:lnTo>
                <a:lnTo>
                  <a:pt x="240" y="536"/>
                </a:lnTo>
                <a:lnTo>
                  <a:pt x="256" y="520"/>
                </a:lnTo>
                <a:lnTo>
                  <a:pt x="248" y="456"/>
                </a:lnTo>
                <a:lnTo>
                  <a:pt x="280" y="464"/>
                </a:lnTo>
                <a:lnTo>
                  <a:pt x="312" y="272"/>
                </a:lnTo>
                <a:lnTo>
                  <a:pt x="336" y="136"/>
                </a:lnTo>
                <a:lnTo>
                  <a:pt x="336" y="96"/>
                </a:lnTo>
                <a:lnTo>
                  <a:pt x="352" y="56"/>
                </a:lnTo>
                <a:lnTo>
                  <a:pt x="192" y="32"/>
                </a:lnTo>
                <a:lnTo>
                  <a:pt x="40" y="0"/>
                </a:lnTo>
                <a:close/>
              </a:path>
            </a:pathLst>
          </a:custGeom>
          <a:solidFill>
            <a:srgbClr val="BBD4E3"/>
          </a:solidFill>
          <a:ln w="12700">
            <a:solidFill>
              <a:schemeClr val="bg1"/>
            </a:solidFill>
            <a:round/>
            <a:headEnd/>
            <a:tailEnd/>
          </a:ln>
        </p:spPr>
        <p:txBody>
          <a:bodyPr/>
          <a:lstStyle/>
          <a:p>
            <a:endParaRPr lang="en-US"/>
          </a:p>
        </p:txBody>
      </p:sp>
      <p:sp>
        <p:nvSpPr>
          <p:cNvPr id="25615" name="Freeform 27"/>
          <p:cNvSpPr>
            <a:spLocks/>
          </p:cNvSpPr>
          <p:nvPr/>
        </p:nvSpPr>
        <p:spPr bwMode="auto">
          <a:xfrm>
            <a:off x="2989138" y="3425005"/>
            <a:ext cx="626469" cy="1081777"/>
          </a:xfrm>
          <a:custGeom>
            <a:avLst/>
            <a:gdLst>
              <a:gd name="T0" fmla="*/ 158353 w 320"/>
              <a:gd name="T1" fmla="*/ 0 h 520"/>
              <a:gd name="T2" fmla="*/ 95012 w 320"/>
              <a:gd name="T3" fmla="*/ 428625 h 520"/>
              <a:gd name="T4" fmla="*/ 158353 w 320"/>
              <a:gd name="T5" fmla="*/ 511053 h 520"/>
              <a:gd name="T6" fmla="*/ 63341 w 320"/>
              <a:gd name="T7" fmla="*/ 609967 h 520"/>
              <a:gd name="T8" fmla="*/ 47506 w 320"/>
              <a:gd name="T9" fmla="*/ 675909 h 520"/>
              <a:gd name="T10" fmla="*/ 79177 w 320"/>
              <a:gd name="T11" fmla="*/ 708880 h 520"/>
              <a:gd name="T12" fmla="*/ 47506 w 320"/>
              <a:gd name="T13" fmla="*/ 741851 h 520"/>
              <a:gd name="T14" fmla="*/ 0 w 320"/>
              <a:gd name="T15" fmla="*/ 972649 h 520"/>
              <a:gd name="T16" fmla="*/ 300871 w 320"/>
              <a:gd name="T17" fmla="*/ 1038592 h 520"/>
              <a:gd name="T18" fmla="*/ 585907 w 320"/>
              <a:gd name="T19" fmla="*/ 1071563 h 520"/>
              <a:gd name="T20" fmla="*/ 617578 w 320"/>
              <a:gd name="T21" fmla="*/ 857250 h 520"/>
              <a:gd name="T22" fmla="*/ 633413 w 320"/>
              <a:gd name="T23" fmla="*/ 725366 h 520"/>
              <a:gd name="T24" fmla="*/ 601742 w 320"/>
              <a:gd name="T25" fmla="*/ 692395 h 520"/>
              <a:gd name="T26" fmla="*/ 538401 w 320"/>
              <a:gd name="T27" fmla="*/ 692395 h 520"/>
              <a:gd name="T28" fmla="*/ 459224 w 320"/>
              <a:gd name="T29" fmla="*/ 708880 h 520"/>
              <a:gd name="T30" fmla="*/ 443389 w 320"/>
              <a:gd name="T31" fmla="*/ 609967 h 520"/>
              <a:gd name="T32" fmla="*/ 332542 w 320"/>
              <a:gd name="T33" fmla="*/ 527539 h 520"/>
              <a:gd name="T34" fmla="*/ 348377 w 320"/>
              <a:gd name="T35" fmla="*/ 478082 h 520"/>
              <a:gd name="T36" fmla="*/ 364212 w 320"/>
              <a:gd name="T37" fmla="*/ 395654 h 520"/>
              <a:gd name="T38" fmla="*/ 221695 w 320"/>
              <a:gd name="T39" fmla="*/ 197827 h 520"/>
              <a:gd name="T40" fmla="*/ 237530 w 320"/>
              <a:gd name="T41" fmla="*/ 16486 h 520"/>
              <a:gd name="T42" fmla="*/ 158353 w 320"/>
              <a:gd name="T43" fmla="*/ 0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0"/>
              <a:gd name="T67" fmla="*/ 0 h 520"/>
              <a:gd name="T68" fmla="*/ 320 w 320"/>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0" h="520">
                <a:moveTo>
                  <a:pt x="80" y="0"/>
                </a:moveTo>
                <a:lnTo>
                  <a:pt x="48" y="208"/>
                </a:lnTo>
                <a:lnTo>
                  <a:pt x="80" y="248"/>
                </a:lnTo>
                <a:lnTo>
                  <a:pt x="32" y="296"/>
                </a:lnTo>
                <a:lnTo>
                  <a:pt x="24" y="328"/>
                </a:lnTo>
                <a:lnTo>
                  <a:pt x="40" y="344"/>
                </a:lnTo>
                <a:lnTo>
                  <a:pt x="24" y="360"/>
                </a:lnTo>
                <a:lnTo>
                  <a:pt x="0" y="472"/>
                </a:lnTo>
                <a:lnTo>
                  <a:pt x="152" y="504"/>
                </a:lnTo>
                <a:lnTo>
                  <a:pt x="296" y="520"/>
                </a:lnTo>
                <a:lnTo>
                  <a:pt x="312" y="416"/>
                </a:lnTo>
                <a:lnTo>
                  <a:pt x="320" y="352"/>
                </a:lnTo>
                <a:lnTo>
                  <a:pt x="304" y="336"/>
                </a:lnTo>
                <a:lnTo>
                  <a:pt x="272" y="336"/>
                </a:lnTo>
                <a:lnTo>
                  <a:pt x="232" y="344"/>
                </a:lnTo>
                <a:lnTo>
                  <a:pt x="224" y="296"/>
                </a:lnTo>
                <a:lnTo>
                  <a:pt x="168" y="256"/>
                </a:lnTo>
                <a:lnTo>
                  <a:pt x="176" y="232"/>
                </a:lnTo>
                <a:lnTo>
                  <a:pt x="184" y="192"/>
                </a:lnTo>
                <a:lnTo>
                  <a:pt x="112" y="96"/>
                </a:lnTo>
                <a:lnTo>
                  <a:pt x="120" y="8"/>
                </a:lnTo>
                <a:lnTo>
                  <a:pt x="80" y="0"/>
                </a:lnTo>
                <a:close/>
              </a:path>
            </a:pathLst>
          </a:custGeom>
          <a:solidFill>
            <a:srgbClr val="BBD4E3"/>
          </a:solidFill>
          <a:ln w="12700">
            <a:solidFill>
              <a:schemeClr val="bg1"/>
            </a:solidFill>
            <a:round/>
            <a:headEnd/>
            <a:tailEnd/>
          </a:ln>
        </p:spPr>
        <p:txBody>
          <a:bodyPr/>
          <a:lstStyle/>
          <a:p>
            <a:endParaRPr lang="en-US"/>
          </a:p>
        </p:txBody>
      </p:sp>
      <p:sp>
        <p:nvSpPr>
          <p:cNvPr id="25616" name="Freeform 28"/>
          <p:cNvSpPr>
            <a:spLocks/>
          </p:cNvSpPr>
          <p:nvPr/>
        </p:nvSpPr>
        <p:spPr bwMode="auto">
          <a:xfrm>
            <a:off x="3177550" y="4473126"/>
            <a:ext cx="579366" cy="782084"/>
          </a:xfrm>
          <a:custGeom>
            <a:avLst/>
            <a:gdLst>
              <a:gd name="T0" fmla="*/ 110825 w 296"/>
              <a:gd name="T1" fmla="*/ 0 h 376"/>
              <a:gd name="T2" fmla="*/ 395803 w 296"/>
              <a:gd name="T3" fmla="*/ 32966 h 376"/>
              <a:gd name="T4" fmla="*/ 379971 w 296"/>
              <a:gd name="T5" fmla="*/ 181313 h 376"/>
              <a:gd name="T6" fmla="*/ 585788 w 296"/>
              <a:gd name="T7" fmla="*/ 197796 h 376"/>
              <a:gd name="T8" fmla="*/ 538292 w 296"/>
              <a:gd name="T9" fmla="*/ 774700 h 376"/>
              <a:gd name="T10" fmla="*/ 0 w 296"/>
              <a:gd name="T11" fmla="*/ 725251 h 376"/>
              <a:gd name="T12" fmla="*/ 63328 w 296"/>
              <a:gd name="T13" fmla="*/ 346143 h 376"/>
              <a:gd name="T14" fmla="*/ 110825 w 296"/>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76"/>
              <a:gd name="T26" fmla="*/ 296 w 296"/>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76">
                <a:moveTo>
                  <a:pt x="56" y="0"/>
                </a:moveTo>
                <a:lnTo>
                  <a:pt x="200" y="16"/>
                </a:lnTo>
                <a:lnTo>
                  <a:pt x="192" y="88"/>
                </a:lnTo>
                <a:lnTo>
                  <a:pt x="296" y="96"/>
                </a:lnTo>
                <a:lnTo>
                  <a:pt x="272" y="376"/>
                </a:lnTo>
                <a:lnTo>
                  <a:pt x="0" y="352"/>
                </a:lnTo>
                <a:lnTo>
                  <a:pt x="32" y="168"/>
                </a:lnTo>
                <a:lnTo>
                  <a:pt x="56" y="0"/>
                </a:lnTo>
                <a:close/>
              </a:path>
            </a:pathLst>
          </a:custGeom>
          <a:solidFill>
            <a:srgbClr val="BBD4E3"/>
          </a:solidFill>
          <a:ln w="12700">
            <a:solidFill>
              <a:schemeClr val="bg1"/>
            </a:solidFill>
            <a:round/>
            <a:headEnd/>
            <a:tailEnd/>
          </a:ln>
        </p:spPr>
        <p:txBody>
          <a:bodyPr/>
          <a:lstStyle/>
          <a:p>
            <a:endParaRPr lang="en-US"/>
          </a:p>
        </p:txBody>
      </p:sp>
      <p:sp>
        <p:nvSpPr>
          <p:cNvPr id="25617" name="Freeform 29"/>
          <p:cNvSpPr>
            <a:spLocks/>
          </p:cNvSpPr>
          <p:nvPr/>
        </p:nvSpPr>
        <p:spPr bwMode="auto">
          <a:xfrm>
            <a:off x="3208952" y="3441031"/>
            <a:ext cx="1081798" cy="716377"/>
          </a:xfrm>
          <a:custGeom>
            <a:avLst/>
            <a:gdLst>
              <a:gd name="T0" fmla="*/ 15823 w 553"/>
              <a:gd name="T1" fmla="*/ 0 h 344"/>
              <a:gd name="T2" fmla="*/ 237350 w 553"/>
              <a:gd name="T3" fmla="*/ 33005 h 344"/>
              <a:gd name="T4" fmla="*/ 363937 w 553"/>
              <a:gd name="T5" fmla="*/ 49508 h 344"/>
              <a:gd name="T6" fmla="*/ 537993 w 553"/>
              <a:gd name="T7" fmla="*/ 66011 h 344"/>
              <a:gd name="T8" fmla="*/ 696227 w 553"/>
              <a:gd name="T9" fmla="*/ 82513 h 344"/>
              <a:gd name="T10" fmla="*/ 967201 w 553"/>
              <a:gd name="T11" fmla="*/ 99016 h 344"/>
              <a:gd name="T12" fmla="*/ 1093788 w 553"/>
              <a:gd name="T13" fmla="*/ 115518 h 344"/>
              <a:gd name="T14" fmla="*/ 1093788 w 553"/>
              <a:gd name="T15" fmla="*/ 693110 h 344"/>
              <a:gd name="T16" fmla="*/ 427230 w 553"/>
              <a:gd name="T17" fmla="*/ 643602 h 344"/>
              <a:gd name="T18" fmla="*/ 411407 w 553"/>
              <a:gd name="T19" fmla="*/ 709613 h 344"/>
              <a:gd name="T20" fmla="*/ 379760 w 553"/>
              <a:gd name="T21" fmla="*/ 676608 h 344"/>
              <a:gd name="T22" fmla="*/ 316467 w 553"/>
              <a:gd name="T23" fmla="*/ 676608 h 344"/>
              <a:gd name="T24" fmla="*/ 237350 w 553"/>
              <a:gd name="T25" fmla="*/ 693110 h 344"/>
              <a:gd name="T26" fmla="*/ 221527 w 553"/>
              <a:gd name="T27" fmla="*/ 594095 h 344"/>
              <a:gd name="T28" fmla="*/ 110763 w 553"/>
              <a:gd name="T29" fmla="*/ 511581 h 344"/>
              <a:gd name="T30" fmla="*/ 126587 w 553"/>
              <a:gd name="T31" fmla="*/ 445571 h 344"/>
              <a:gd name="T32" fmla="*/ 142410 w 553"/>
              <a:gd name="T33" fmla="*/ 379560 h 344"/>
              <a:gd name="T34" fmla="*/ 0 w 553"/>
              <a:gd name="T35" fmla="*/ 181529 h 344"/>
              <a:gd name="T36" fmla="*/ 15823 w 553"/>
              <a:gd name="T37" fmla="*/ 0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344"/>
              <a:gd name="T59" fmla="*/ 553 w 55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344">
                <a:moveTo>
                  <a:pt x="8" y="0"/>
                </a:moveTo>
                <a:lnTo>
                  <a:pt x="120" y="16"/>
                </a:lnTo>
                <a:lnTo>
                  <a:pt x="184" y="24"/>
                </a:lnTo>
                <a:lnTo>
                  <a:pt x="272" y="32"/>
                </a:lnTo>
                <a:lnTo>
                  <a:pt x="352" y="40"/>
                </a:lnTo>
                <a:lnTo>
                  <a:pt x="489" y="48"/>
                </a:lnTo>
                <a:lnTo>
                  <a:pt x="553" y="56"/>
                </a:lnTo>
                <a:lnTo>
                  <a:pt x="553" y="336"/>
                </a:lnTo>
                <a:lnTo>
                  <a:pt x="216" y="312"/>
                </a:lnTo>
                <a:lnTo>
                  <a:pt x="208" y="344"/>
                </a:lnTo>
                <a:lnTo>
                  <a:pt x="192" y="328"/>
                </a:lnTo>
                <a:lnTo>
                  <a:pt x="160" y="328"/>
                </a:lnTo>
                <a:lnTo>
                  <a:pt x="120" y="336"/>
                </a:lnTo>
                <a:lnTo>
                  <a:pt x="112" y="288"/>
                </a:lnTo>
                <a:lnTo>
                  <a:pt x="56" y="248"/>
                </a:lnTo>
                <a:lnTo>
                  <a:pt x="64" y="216"/>
                </a:lnTo>
                <a:lnTo>
                  <a:pt x="72" y="184"/>
                </a:lnTo>
                <a:lnTo>
                  <a:pt x="0" y="88"/>
                </a:lnTo>
                <a:lnTo>
                  <a:pt x="8" y="0"/>
                </a:lnTo>
                <a:close/>
              </a:path>
            </a:pathLst>
          </a:custGeom>
          <a:solidFill>
            <a:srgbClr val="BBD4E3"/>
          </a:solidFill>
          <a:ln w="12700">
            <a:solidFill>
              <a:schemeClr val="bg1"/>
            </a:solidFill>
            <a:round/>
            <a:headEnd/>
            <a:tailEnd/>
          </a:ln>
        </p:spPr>
        <p:txBody>
          <a:bodyPr/>
          <a:lstStyle/>
          <a:p>
            <a:endParaRPr lang="en-US"/>
          </a:p>
        </p:txBody>
      </p:sp>
      <p:sp>
        <p:nvSpPr>
          <p:cNvPr id="25618" name="Freeform 30"/>
          <p:cNvSpPr>
            <a:spLocks/>
          </p:cNvSpPr>
          <p:nvPr/>
        </p:nvSpPr>
        <p:spPr bwMode="auto">
          <a:xfrm>
            <a:off x="3552804" y="4074071"/>
            <a:ext cx="737946" cy="649065"/>
          </a:xfrm>
          <a:custGeom>
            <a:avLst/>
            <a:gdLst>
              <a:gd name="T0" fmla="*/ 63332 w 377"/>
              <a:gd name="T1" fmla="*/ 0 h 312"/>
              <a:gd name="T2" fmla="*/ 31666 w 377"/>
              <a:gd name="T3" fmla="*/ 247283 h 312"/>
              <a:gd name="T4" fmla="*/ 0 w 377"/>
              <a:gd name="T5" fmla="*/ 576995 h 312"/>
              <a:gd name="T6" fmla="*/ 205828 w 377"/>
              <a:gd name="T7" fmla="*/ 609966 h 312"/>
              <a:gd name="T8" fmla="*/ 714459 w 377"/>
              <a:gd name="T9" fmla="*/ 642937 h 312"/>
              <a:gd name="T10" fmla="*/ 746125 w 377"/>
              <a:gd name="T11" fmla="*/ 65942 h 312"/>
              <a:gd name="T12" fmla="*/ 63332 w 377"/>
              <a:gd name="T13" fmla="*/ 0 h 312"/>
              <a:gd name="T14" fmla="*/ 0 60000 65536"/>
              <a:gd name="T15" fmla="*/ 0 60000 65536"/>
              <a:gd name="T16" fmla="*/ 0 60000 65536"/>
              <a:gd name="T17" fmla="*/ 0 60000 65536"/>
              <a:gd name="T18" fmla="*/ 0 60000 65536"/>
              <a:gd name="T19" fmla="*/ 0 60000 65536"/>
              <a:gd name="T20" fmla="*/ 0 60000 65536"/>
              <a:gd name="T21" fmla="*/ 0 w 377"/>
              <a:gd name="T22" fmla="*/ 0 h 312"/>
              <a:gd name="T23" fmla="*/ 377 w 377"/>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312">
                <a:moveTo>
                  <a:pt x="32" y="0"/>
                </a:moveTo>
                <a:lnTo>
                  <a:pt x="16" y="120"/>
                </a:lnTo>
                <a:lnTo>
                  <a:pt x="0" y="280"/>
                </a:lnTo>
                <a:lnTo>
                  <a:pt x="104" y="296"/>
                </a:lnTo>
                <a:lnTo>
                  <a:pt x="361" y="312"/>
                </a:lnTo>
                <a:lnTo>
                  <a:pt x="377" y="32"/>
                </a:lnTo>
                <a:lnTo>
                  <a:pt x="32" y="0"/>
                </a:lnTo>
                <a:close/>
              </a:path>
            </a:pathLst>
          </a:custGeom>
          <a:solidFill>
            <a:srgbClr val="BBD4E3"/>
          </a:solidFill>
          <a:ln w="12700">
            <a:solidFill>
              <a:schemeClr val="bg1"/>
            </a:solidFill>
            <a:round/>
            <a:headEnd/>
            <a:tailEnd/>
          </a:ln>
        </p:spPr>
        <p:txBody>
          <a:bodyPr/>
          <a:lstStyle/>
          <a:p>
            <a:endParaRPr lang="en-US"/>
          </a:p>
        </p:txBody>
      </p:sp>
      <p:sp>
        <p:nvSpPr>
          <p:cNvPr id="25619" name="Freeform 31"/>
          <p:cNvSpPr>
            <a:spLocks/>
          </p:cNvSpPr>
          <p:nvPr/>
        </p:nvSpPr>
        <p:spPr bwMode="auto">
          <a:xfrm>
            <a:off x="3694113" y="4673455"/>
            <a:ext cx="785049" cy="615411"/>
          </a:xfrm>
          <a:custGeom>
            <a:avLst/>
            <a:gdLst>
              <a:gd name="T0" fmla="*/ 63342 w 401"/>
              <a:gd name="T1" fmla="*/ 0 h 296"/>
              <a:gd name="T2" fmla="*/ 31671 w 401"/>
              <a:gd name="T3" fmla="*/ 378941 h 296"/>
              <a:gd name="T4" fmla="*/ 0 w 401"/>
              <a:gd name="T5" fmla="*/ 576649 h 296"/>
              <a:gd name="T6" fmla="*/ 397865 w 401"/>
              <a:gd name="T7" fmla="*/ 609600 h 296"/>
              <a:gd name="T8" fmla="*/ 777915 w 401"/>
              <a:gd name="T9" fmla="*/ 609600 h 296"/>
              <a:gd name="T10" fmla="*/ 777915 w 401"/>
              <a:gd name="T11" fmla="*/ 329514 h 296"/>
              <a:gd name="T12" fmla="*/ 793750 w 401"/>
              <a:gd name="T13" fmla="*/ 49427 h 296"/>
              <a:gd name="T14" fmla="*/ 572054 w 401"/>
              <a:gd name="T15" fmla="*/ 49427 h 296"/>
              <a:gd name="T16" fmla="*/ 63342 w 401"/>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296"/>
              <a:gd name="T29" fmla="*/ 401 w 401"/>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296">
                <a:moveTo>
                  <a:pt x="32" y="0"/>
                </a:moveTo>
                <a:lnTo>
                  <a:pt x="16" y="184"/>
                </a:lnTo>
                <a:lnTo>
                  <a:pt x="0" y="280"/>
                </a:lnTo>
                <a:lnTo>
                  <a:pt x="201" y="296"/>
                </a:lnTo>
                <a:lnTo>
                  <a:pt x="393" y="296"/>
                </a:lnTo>
                <a:lnTo>
                  <a:pt x="393" y="160"/>
                </a:lnTo>
                <a:lnTo>
                  <a:pt x="401" y="24"/>
                </a:lnTo>
                <a:lnTo>
                  <a:pt x="289" y="24"/>
                </a:lnTo>
                <a:lnTo>
                  <a:pt x="32" y="0"/>
                </a:lnTo>
                <a:close/>
              </a:path>
            </a:pathLst>
          </a:custGeom>
          <a:solidFill>
            <a:srgbClr val="FFDBB7"/>
          </a:solidFill>
          <a:ln w="12700">
            <a:solidFill>
              <a:schemeClr val="bg1"/>
            </a:solidFill>
            <a:round/>
            <a:headEnd/>
            <a:tailEnd/>
          </a:ln>
        </p:spPr>
        <p:txBody>
          <a:bodyPr/>
          <a:lstStyle/>
          <a:p>
            <a:endParaRPr lang="en-US"/>
          </a:p>
        </p:txBody>
      </p:sp>
      <p:sp>
        <p:nvSpPr>
          <p:cNvPr id="25620" name="Freeform 32"/>
          <p:cNvSpPr>
            <a:spLocks/>
          </p:cNvSpPr>
          <p:nvPr/>
        </p:nvSpPr>
        <p:spPr bwMode="auto">
          <a:xfrm>
            <a:off x="3004839" y="5187900"/>
            <a:ext cx="704974" cy="833368"/>
          </a:xfrm>
          <a:custGeom>
            <a:avLst/>
            <a:gdLst>
              <a:gd name="T0" fmla="*/ 174237 w 360"/>
              <a:gd name="T1" fmla="*/ 0 h 400"/>
              <a:gd name="T2" fmla="*/ 158397 w 360"/>
              <a:gd name="T3" fmla="*/ 115570 h 400"/>
              <a:gd name="T4" fmla="*/ 95038 w 360"/>
              <a:gd name="T5" fmla="*/ 99060 h 400"/>
              <a:gd name="T6" fmla="*/ 110878 w 360"/>
              <a:gd name="T7" fmla="*/ 247650 h 400"/>
              <a:gd name="T8" fmla="*/ 79199 w 360"/>
              <a:gd name="T9" fmla="*/ 264160 h 400"/>
              <a:gd name="T10" fmla="*/ 110878 w 360"/>
              <a:gd name="T11" fmla="*/ 346710 h 400"/>
              <a:gd name="T12" fmla="*/ 79199 w 360"/>
              <a:gd name="T13" fmla="*/ 396240 h 400"/>
              <a:gd name="T14" fmla="*/ 47519 w 360"/>
              <a:gd name="T15" fmla="*/ 445770 h 400"/>
              <a:gd name="T16" fmla="*/ 15840 w 360"/>
              <a:gd name="T17" fmla="*/ 511810 h 400"/>
              <a:gd name="T18" fmla="*/ 47519 w 360"/>
              <a:gd name="T19" fmla="*/ 544830 h 400"/>
              <a:gd name="T20" fmla="*/ 0 w 360"/>
              <a:gd name="T21" fmla="*/ 561340 h 400"/>
              <a:gd name="T22" fmla="*/ 0 w 360"/>
              <a:gd name="T23" fmla="*/ 610870 h 400"/>
              <a:gd name="T24" fmla="*/ 395993 w 360"/>
              <a:gd name="T25" fmla="*/ 825500 h 400"/>
              <a:gd name="T26" fmla="*/ 617750 w 360"/>
              <a:gd name="T27" fmla="*/ 825500 h 400"/>
              <a:gd name="T28" fmla="*/ 712788 w 360"/>
              <a:gd name="T29" fmla="*/ 66040 h 400"/>
              <a:gd name="T30" fmla="*/ 174237 w 360"/>
              <a:gd name="T31" fmla="*/ 0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400"/>
              <a:gd name="T50" fmla="*/ 360 w 360"/>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400">
                <a:moveTo>
                  <a:pt x="88" y="0"/>
                </a:moveTo>
                <a:lnTo>
                  <a:pt x="80" y="56"/>
                </a:lnTo>
                <a:lnTo>
                  <a:pt x="48" y="48"/>
                </a:lnTo>
                <a:lnTo>
                  <a:pt x="56" y="120"/>
                </a:lnTo>
                <a:lnTo>
                  <a:pt x="40" y="128"/>
                </a:lnTo>
                <a:lnTo>
                  <a:pt x="56" y="168"/>
                </a:lnTo>
                <a:lnTo>
                  <a:pt x="40" y="192"/>
                </a:lnTo>
                <a:lnTo>
                  <a:pt x="24" y="216"/>
                </a:lnTo>
                <a:lnTo>
                  <a:pt x="8" y="248"/>
                </a:lnTo>
                <a:lnTo>
                  <a:pt x="24" y="264"/>
                </a:lnTo>
                <a:lnTo>
                  <a:pt x="0" y="272"/>
                </a:lnTo>
                <a:lnTo>
                  <a:pt x="0" y="296"/>
                </a:lnTo>
                <a:lnTo>
                  <a:pt x="200" y="400"/>
                </a:lnTo>
                <a:lnTo>
                  <a:pt x="312" y="400"/>
                </a:lnTo>
                <a:lnTo>
                  <a:pt x="360" y="32"/>
                </a:lnTo>
                <a:lnTo>
                  <a:pt x="88" y="0"/>
                </a:lnTo>
                <a:close/>
              </a:path>
            </a:pathLst>
          </a:custGeom>
          <a:solidFill>
            <a:srgbClr val="BBD4E3"/>
          </a:solidFill>
          <a:ln w="12700">
            <a:solidFill>
              <a:schemeClr val="bg1"/>
            </a:solidFill>
            <a:round/>
            <a:headEnd/>
            <a:tailEnd/>
          </a:ln>
        </p:spPr>
        <p:txBody>
          <a:bodyPr/>
          <a:lstStyle/>
          <a:p>
            <a:endParaRPr lang="en-US"/>
          </a:p>
        </p:txBody>
      </p:sp>
      <p:sp>
        <p:nvSpPr>
          <p:cNvPr id="25621" name="Freeform 33"/>
          <p:cNvSpPr>
            <a:spLocks/>
          </p:cNvSpPr>
          <p:nvPr/>
        </p:nvSpPr>
        <p:spPr bwMode="auto">
          <a:xfrm>
            <a:off x="3615608" y="5255210"/>
            <a:ext cx="737946" cy="782084"/>
          </a:xfrm>
          <a:custGeom>
            <a:avLst/>
            <a:gdLst>
              <a:gd name="T0" fmla="*/ 94997 w 377"/>
              <a:gd name="T1" fmla="*/ 0 h 376"/>
              <a:gd name="T2" fmla="*/ 746125 w 377"/>
              <a:gd name="T3" fmla="*/ 32966 h 376"/>
              <a:gd name="T4" fmla="*/ 714459 w 377"/>
              <a:gd name="T5" fmla="*/ 725251 h 376"/>
              <a:gd name="T6" fmla="*/ 508632 w 377"/>
              <a:gd name="T7" fmla="*/ 708768 h 376"/>
              <a:gd name="T8" fmla="*/ 300825 w 377"/>
              <a:gd name="T9" fmla="*/ 692285 h 376"/>
              <a:gd name="T10" fmla="*/ 300825 w 377"/>
              <a:gd name="T11" fmla="*/ 725251 h 376"/>
              <a:gd name="T12" fmla="*/ 126663 w 377"/>
              <a:gd name="T13" fmla="*/ 725251 h 376"/>
              <a:gd name="T14" fmla="*/ 126663 w 377"/>
              <a:gd name="T15" fmla="*/ 774700 h 376"/>
              <a:gd name="T16" fmla="*/ 0 w 377"/>
              <a:gd name="T17" fmla="*/ 758217 h 376"/>
              <a:gd name="T18" fmla="*/ 63332 w 377"/>
              <a:gd name="T19" fmla="*/ 181313 h 376"/>
              <a:gd name="T20" fmla="*/ 94997 w 377"/>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376"/>
              <a:gd name="T35" fmla="*/ 377 w 377"/>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376">
                <a:moveTo>
                  <a:pt x="48" y="0"/>
                </a:moveTo>
                <a:lnTo>
                  <a:pt x="377" y="16"/>
                </a:lnTo>
                <a:lnTo>
                  <a:pt x="361" y="352"/>
                </a:lnTo>
                <a:lnTo>
                  <a:pt x="257" y="344"/>
                </a:lnTo>
                <a:lnTo>
                  <a:pt x="152" y="336"/>
                </a:lnTo>
                <a:lnTo>
                  <a:pt x="152" y="352"/>
                </a:lnTo>
                <a:lnTo>
                  <a:pt x="64" y="352"/>
                </a:lnTo>
                <a:lnTo>
                  <a:pt x="64" y="376"/>
                </a:lnTo>
                <a:lnTo>
                  <a:pt x="0" y="368"/>
                </a:lnTo>
                <a:lnTo>
                  <a:pt x="32" y="88"/>
                </a:lnTo>
                <a:lnTo>
                  <a:pt x="48" y="0"/>
                </a:lnTo>
                <a:close/>
              </a:path>
            </a:pathLst>
          </a:custGeom>
          <a:solidFill>
            <a:srgbClr val="BBD4E3"/>
          </a:solidFill>
          <a:ln w="12700">
            <a:solidFill>
              <a:schemeClr val="bg1"/>
            </a:solidFill>
            <a:round/>
            <a:headEnd/>
            <a:tailEnd/>
          </a:ln>
        </p:spPr>
        <p:txBody>
          <a:bodyPr/>
          <a:lstStyle/>
          <a:p>
            <a:endParaRPr lang="en-US"/>
          </a:p>
        </p:txBody>
      </p:sp>
      <p:sp>
        <p:nvSpPr>
          <p:cNvPr id="25623" name="Freeform 35"/>
          <p:cNvSpPr>
            <a:spLocks/>
          </p:cNvSpPr>
          <p:nvPr/>
        </p:nvSpPr>
        <p:spPr bwMode="auto">
          <a:xfrm>
            <a:off x="4290750" y="3558024"/>
            <a:ext cx="736375" cy="448736"/>
          </a:xfrm>
          <a:custGeom>
            <a:avLst/>
            <a:gdLst>
              <a:gd name="T0" fmla="*/ 0 w 376"/>
              <a:gd name="T1" fmla="*/ 0 h 216"/>
              <a:gd name="T2" fmla="*/ 617807 w 376"/>
              <a:gd name="T3" fmla="*/ 16463 h 216"/>
              <a:gd name="T4" fmla="*/ 665331 w 376"/>
              <a:gd name="T5" fmla="*/ 148167 h 216"/>
              <a:gd name="T6" fmla="*/ 712855 w 376"/>
              <a:gd name="T7" fmla="*/ 246944 h 216"/>
              <a:gd name="T8" fmla="*/ 744537 w 376"/>
              <a:gd name="T9" fmla="*/ 411574 h 216"/>
              <a:gd name="T10" fmla="*/ 728696 w 376"/>
              <a:gd name="T11" fmla="*/ 444500 h 216"/>
              <a:gd name="T12" fmla="*/ 491078 w 376"/>
              <a:gd name="T13" fmla="*/ 444500 h 216"/>
              <a:gd name="T14" fmla="*/ 0 w 376"/>
              <a:gd name="T15" fmla="*/ 428037 h 216"/>
              <a:gd name="T16" fmla="*/ 0 w 376"/>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216"/>
              <a:gd name="T29" fmla="*/ 376 w 376"/>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216">
                <a:moveTo>
                  <a:pt x="0" y="0"/>
                </a:moveTo>
                <a:lnTo>
                  <a:pt x="312" y="8"/>
                </a:lnTo>
                <a:lnTo>
                  <a:pt x="336" y="72"/>
                </a:lnTo>
                <a:lnTo>
                  <a:pt x="360" y="120"/>
                </a:lnTo>
                <a:lnTo>
                  <a:pt x="376" y="200"/>
                </a:lnTo>
                <a:lnTo>
                  <a:pt x="368" y="216"/>
                </a:lnTo>
                <a:lnTo>
                  <a:pt x="248" y="216"/>
                </a:lnTo>
                <a:lnTo>
                  <a:pt x="0" y="208"/>
                </a:lnTo>
                <a:lnTo>
                  <a:pt x="0" y="0"/>
                </a:lnTo>
                <a:close/>
              </a:path>
            </a:pathLst>
          </a:custGeom>
          <a:solidFill>
            <a:srgbClr val="BBD4E3"/>
          </a:solidFill>
          <a:ln w="12700">
            <a:solidFill>
              <a:schemeClr val="bg1"/>
            </a:solidFill>
            <a:round/>
            <a:headEnd/>
            <a:tailEnd/>
          </a:ln>
        </p:spPr>
        <p:txBody>
          <a:bodyPr/>
          <a:lstStyle/>
          <a:p>
            <a:endParaRPr lang="en-US"/>
          </a:p>
        </p:txBody>
      </p:sp>
      <p:sp>
        <p:nvSpPr>
          <p:cNvPr id="25624" name="Freeform 36"/>
          <p:cNvSpPr>
            <a:spLocks/>
          </p:cNvSpPr>
          <p:nvPr/>
        </p:nvSpPr>
        <p:spPr bwMode="auto">
          <a:xfrm>
            <a:off x="4275049" y="3990734"/>
            <a:ext cx="767777" cy="532074"/>
          </a:xfrm>
          <a:custGeom>
            <a:avLst/>
            <a:gdLst>
              <a:gd name="T0" fmla="*/ 15843 w 392"/>
              <a:gd name="T1" fmla="*/ 0 h 256"/>
              <a:gd name="T2" fmla="*/ 15843 w 392"/>
              <a:gd name="T3" fmla="*/ 214114 h 256"/>
              <a:gd name="T4" fmla="*/ 0 w 392"/>
              <a:gd name="T5" fmla="*/ 444698 h 256"/>
              <a:gd name="T6" fmla="*/ 554491 w 392"/>
              <a:gd name="T7" fmla="*/ 461169 h 256"/>
              <a:gd name="T8" fmla="*/ 617861 w 392"/>
              <a:gd name="T9" fmla="*/ 494109 h 256"/>
              <a:gd name="T10" fmla="*/ 665389 w 392"/>
              <a:gd name="T11" fmla="*/ 444698 h 256"/>
              <a:gd name="T12" fmla="*/ 776287 w 392"/>
              <a:gd name="T13" fmla="*/ 527050 h 256"/>
              <a:gd name="T14" fmla="*/ 760444 w 392"/>
              <a:gd name="T15" fmla="*/ 444698 h 256"/>
              <a:gd name="T16" fmla="*/ 760444 w 392"/>
              <a:gd name="T17" fmla="*/ 362347 h 256"/>
              <a:gd name="T18" fmla="*/ 776287 w 392"/>
              <a:gd name="T19" fmla="*/ 131763 h 256"/>
              <a:gd name="T20" fmla="*/ 728759 w 392"/>
              <a:gd name="T21" fmla="*/ 82352 h 256"/>
              <a:gd name="T22" fmla="*/ 744602 w 392"/>
              <a:gd name="T23" fmla="*/ 16470 h 256"/>
              <a:gd name="T24" fmla="*/ 380222 w 392"/>
              <a:gd name="T25" fmla="*/ 16470 h 256"/>
              <a:gd name="T26" fmla="*/ 15843 w 392"/>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2"/>
              <a:gd name="T43" fmla="*/ 0 h 256"/>
              <a:gd name="T44" fmla="*/ 392 w 39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2" h="256">
                <a:moveTo>
                  <a:pt x="8" y="0"/>
                </a:moveTo>
                <a:lnTo>
                  <a:pt x="8" y="104"/>
                </a:lnTo>
                <a:lnTo>
                  <a:pt x="0" y="216"/>
                </a:lnTo>
                <a:lnTo>
                  <a:pt x="280" y="224"/>
                </a:lnTo>
                <a:lnTo>
                  <a:pt x="312" y="240"/>
                </a:lnTo>
                <a:lnTo>
                  <a:pt x="336" y="216"/>
                </a:lnTo>
                <a:lnTo>
                  <a:pt x="392" y="256"/>
                </a:lnTo>
                <a:lnTo>
                  <a:pt x="384" y="216"/>
                </a:lnTo>
                <a:lnTo>
                  <a:pt x="384" y="176"/>
                </a:lnTo>
                <a:lnTo>
                  <a:pt x="392" y="64"/>
                </a:lnTo>
                <a:lnTo>
                  <a:pt x="368" y="40"/>
                </a:lnTo>
                <a:lnTo>
                  <a:pt x="376" y="8"/>
                </a:lnTo>
                <a:lnTo>
                  <a:pt x="192" y="8"/>
                </a:lnTo>
                <a:lnTo>
                  <a:pt x="8" y="0"/>
                </a:lnTo>
                <a:close/>
              </a:path>
            </a:pathLst>
          </a:custGeom>
          <a:solidFill>
            <a:srgbClr val="FFDBB7"/>
          </a:solidFill>
          <a:ln w="12700">
            <a:solidFill>
              <a:schemeClr val="bg1"/>
            </a:solidFill>
            <a:round/>
            <a:headEnd/>
            <a:tailEnd/>
          </a:ln>
        </p:spPr>
        <p:txBody>
          <a:bodyPr/>
          <a:lstStyle/>
          <a:p>
            <a:endParaRPr lang="en-US"/>
          </a:p>
        </p:txBody>
      </p:sp>
      <p:sp>
        <p:nvSpPr>
          <p:cNvPr id="25625" name="Freeform 37"/>
          <p:cNvSpPr>
            <a:spLocks/>
          </p:cNvSpPr>
          <p:nvPr/>
        </p:nvSpPr>
        <p:spPr bwMode="auto">
          <a:xfrm>
            <a:off x="4259348" y="4439471"/>
            <a:ext cx="909086" cy="432711"/>
          </a:xfrm>
          <a:custGeom>
            <a:avLst/>
            <a:gdLst>
              <a:gd name="T0" fmla="*/ 15848 w 464"/>
              <a:gd name="T1" fmla="*/ 0 h 208"/>
              <a:gd name="T2" fmla="*/ 0 w 464"/>
              <a:gd name="T3" fmla="*/ 280255 h 208"/>
              <a:gd name="T4" fmla="*/ 206019 w 464"/>
              <a:gd name="T5" fmla="*/ 280255 h 208"/>
              <a:gd name="T6" fmla="*/ 206019 w 464"/>
              <a:gd name="T7" fmla="*/ 428625 h 208"/>
              <a:gd name="T8" fmla="*/ 491276 w 464"/>
              <a:gd name="T9" fmla="*/ 428625 h 208"/>
              <a:gd name="T10" fmla="*/ 744838 w 464"/>
              <a:gd name="T11" fmla="*/ 412139 h 208"/>
              <a:gd name="T12" fmla="*/ 919162 w 464"/>
              <a:gd name="T13" fmla="*/ 428625 h 208"/>
              <a:gd name="T14" fmla="*/ 871619 w 464"/>
              <a:gd name="T15" fmla="*/ 296740 h 208"/>
              <a:gd name="T16" fmla="*/ 824076 w 464"/>
              <a:gd name="T17" fmla="*/ 181341 h 208"/>
              <a:gd name="T18" fmla="*/ 792381 w 464"/>
              <a:gd name="T19" fmla="*/ 65942 h 208"/>
              <a:gd name="T20" fmla="*/ 681448 w 464"/>
              <a:gd name="T21" fmla="*/ 0 h 208"/>
              <a:gd name="T22" fmla="*/ 633905 w 464"/>
              <a:gd name="T23" fmla="*/ 32971 h 208"/>
              <a:gd name="T24" fmla="*/ 570514 w 464"/>
              <a:gd name="T25" fmla="*/ 16486 h 208"/>
              <a:gd name="T26" fmla="*/ 316952 w 464"/>
              <a:gd name="T27" fmla="*/ 0 h 208"/>
              <a:gd name="T28" fmla="*/ 15848 w 464"/>
              <a:gd name="T29" fmla="*/ 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08"/>
              <a:gd name="T47" fmla="*/ 464 w 464"/>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08">
                <a:moveTo>
                  <a:pt x="8" y="0"/>
                </a:moveTo>
                <a:lnTo>
                  <a:pt x="0" y="136"/>
                </a:lnTo>
                <a:lnTo>
                  <a:pt x="104" y="136"/>
                </a:lnTo>
                <a:lnTo>
                  <a:pt x="104" y="208"/>
                </a:lnTo>
                <a:lnTo>
                  <a:pt x="248" y="208"/>
                </a:lnTo>
                <a:lnTo>
                  <a:pt x="376" y="200"/>
                </a:lnTo>
                <a:lnTo>
                  <a:pt x="464" y="208"/>
                </a:lnTo>
                <a:lnTo>
                  <a:pt x="440" y="144"/>
                </a:lnTo>
                <a:lnTo>
                  <a:pt x="416" y="88"/>
                </a:lnTo>
                <a:lnTo>
                  <a:pt x="400" y="32"/>
                </a:lnTo>
                <a:lnTo>
                  <a:pt x="344" y="0"/>
                </a:lnTo>
                <a:lnTo>
                  <a:pt x="320" y="16"/>
                </a:lnTo>
                <a:lnTo>
                  <a:pt x="288" y="8"/>
                </a:lnTo>
                <a:lnTo>
                  <a:pt x="160" y="0"/>
                </a:lnTo>
                <a:lnTo>
                  <a:pt x="8" y="0"/>
                </a:lnTo>
                <a:close/>
              </a:path>
            </a:pathLst>
          </a:custGeom>
          <a:solidFill>
            <a:srgbClr val="BBD4E3"/>
          </a:solidFill>
          <a:ln w="12700">
            <a:solidFill>
              <a:schemeClr val="bg1"/>
            </a:solidFill>
            <a:round/>
            <a:headEnd/>
            <a:tailEnd/>
          </a:ln>
        </p:spPr>
        <p:txBody>
          <a:bodyPr/>
          <a:lstStyle/>
          <a:p>
            <a:endParaRPr lang="en-US"/>
          </a:p>
        </p:txBody>
      </p:sp>
      <p:sp>
        <p:nvSpPr>
          <p:cNvPr id="25626" name="Freeform 38"/>
          <p:cNvSpPr>
            <a:spLocks/>
          </p:cNvSpPr>
          <p:nvPr/>
        </p:nvSpPr>
        <p:spPr bwMode="auto">
          <a:xfrm>
            <a:off x="4463461" y="4856155"/>
            <a:ext cx="799179" cy="432711"/>
          </a:xfrm>
          <a:custGeom>
            <a:avLst/>
            <a:gdLst>
              <a:gd name="T0" fmla="*/ 0 w 408"/>
              <a:gd name="T1" fmla="*/ 16486 h 208"/>
              <a:gd name="T2" fmla="*/ 0 w 408"/>
              <a:gd name="T3" fmla="*/ 263769 h 208"/>
              <a:gd name="T4" fmla="*/ 0 w 408"/>
              <a:gd name="T5" fmla="*/ 428625 h 208"/>
              <a:gd name="T6" fmla="*/ 808037 w 408"/>
              <a:gd name="T7" fmla="*/ 428625 h 208"/>
              <a:gd name="T8" fmla="*/ 792193 w 408"/>
              <a:gd name="T9" fmla="*/ 214313 h 208"/>
              <a:gd name="T10" fmla="*/ 792193 w 408"/>
              <a:gd name="T11" fmla="*/ 131885 h 208"/>
              <a:gd name="T12" fmla="*/ 728818 w 408"/>
              <a:gd name="T13" fmla="*/ 82428 h 208"/>
              <a:gd name="T14" fmla="*/ 744662 w 408"/>
              <a:gd name="T15" fmla="*/ 32971 h 208"/>
              <a:gd name="T16" fmla="*/ 712974 w 408"/>
              <a:gd name="T17" fmla="*/ 0 h 208"/>
              <a:gd name="T18" fmla="*/ 348565 w 408"/>
              <a:gd name="T19" fmla="*/ 16486 h 208"/>
              <a:gd name="T20" fmla="*/ 0 w 408"/>
              <a:gd name="T21" fmla="*/ 16486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208"/>
              <a:gd name="T35" fmla="*/ 408 w 408"/>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208">
                <a:moveTo>
                  <a:pt x="0" y="8"/>
                </a:moveTo>
                <a:lnTo>
                  <a:pt x="0" y="128"/>
                </a:lnTo>
                <a:lnTo>
                  <a:pt x="0" y="208"/>
                </a:lnTo>
                <a:lnTo>
                  <a:pt x="408" y="208"/>
                </a:lnTo>
                <a:lnTo>
                  <a:pt x="400" y="104"/>
                </a:lnTo>
                <a:lnTo>
                  <a:pt x="400" y="64"/>
                </a:lnTo>
                <a:lnTo>
                  <a:pt x="368" y="40"/>
                </a:lnTo>
                <a:lnTo>
                  <a:pt x="376" y="16"/>
                </a:lnTo>
                <a:lnTo>
                  <a:pt x="360" y="0"/>
                </a:lnTo>
                <a:lnTo>
                  <a:pt x="176" y="8"/>
                </a:lnTo>
                <a:lnTo>
                  <a:pt x="0" y="8"/>
                </a:lnTo>
                <a:close/>
              </a:path>
            </a:pathLst>
          </a:custGeom>
          <a:solidFill>
            <a:srgbClr val="BBD4E3"/>
          </a:solidFill>
          <a:ln w="12700">
            <a:solidFill>
              <a:schemeClr val="bg1"/>
            </a:solidFill>
            <a:round/>
            <a:headEnd/>
            <a:tailEnd/>
          </a:ln>
        </p:spPr>
        <p:txBody>
          <a:bodyPr/>
          <a:lstStyle/>
          <a:p>
            <a:endParaRPr lang="en-US"/>
          </a:p>
        </p:txBody>
      </p:sp>
      <p:sp>
        <p:nvSpPr>
          <p:cNvPr id="25627" name="Freeform 39"/>
          <p:cNvSpPr>
            <a:spLocks/>
          </p:cNvSpPr>
          <p:nvPr/>
        </p:nvSpPr>
        <p:spPr bwMode="auto">
          <a:xfrm>
            <a:off x="4353553" y="5288866"/>
            <a:ext cx="924787" cy="482392"/>
          </a:xfrm>
          <a:custGeom>
            <a:avLst/>
            <a:gdLst>
              <a:gd name="T0" fmla="*/ 0 w 472"/>
              <a:gd name="T1" fmla="*/ 0 h 232"/>
              <a:gd name="T2" fmla="*/ 0 w 472"/>
              <a:gd name="T3" fmla="*/ 82386 h 232"/>
              <a:gd name="T4" fmla="*/ 332810 w 472"/>
              <a:gd name="T5" fmla="*/ 98863 h 232"/>
              <a:gd name="T6" fmla="*/ 332810 w 472"/>
              <a:gd name="T7" fmla="*/ 362497 h 232"/>
              <a:gd name="T8" fmla="*/ 507139 w 472"/>
              <a:gd name="T9" fmla="*/ 444883 h 232"/>
              <a:gd name="T10" fmla="*/ 554683 w 472"/>
              <a:gd name="T11" fmla="*/ 411928 h 232"/>
              <a:gd name="T12" fmla="*/ 665620 w 472"/>
              <a:gd name="T13" fmla="*/ 477837 h 232"/>
              <a:gd name="T14" fmla="*/ 729012 w 472"/>
              <a:gd name="T15" fmla="*/ 461360 h 232"/>
              <a:gd name="T16" fmla="*/ 871645 w 472"/>
              <a:gd name="T17" fmla="*/ 411928 h 232"/>
              <a:gd name="T18" fmla="*/ 935037 w 472"/>
              <a:gd name="T19" fmla="*/ 461360 h 232"/>
              <a:gd name="T20" fmla="*/ 935037 w 472"/>
              <a:gd name="T21" fmla="*/ 181249 h 232"/>
              <a:gd name="T22" fmla="*/ 919189 w 472"/>
              <a:gd name="T23" fmla="*/ 0 h 232"/>
              <a:gd name="T24" fmla="*/ 0 w 47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232"/>
              <a:gd name="T41" fmla="*/ 472 w 47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232">
                <a:moveTo>
                  <a:pt x="0" y="0"/>
                </a:moveTo>
                <a:lnTo>
                  <a:pt x="0" y="40"/>
                </a:lnTo>
                <a:lnTo>
                  <a:pt x="168" y="48"/>
                </a:lnTo>
                <a:lnTo>
                  <a:pt x="168" y="176"/>
                </a:lnTo>
                <a:lnTo>
                  <a:pt x="256" y="216"/>
                </a:lnTo>
                <a:lnTo>
                  <a:pt x="280" y="200"/>
                </a:lnTo>
                <a:lnTo>
                  <a:pt x="336" y="232"/>
                </a:lnTo>
                <a:lnTo>
                  <a:pt x="368" y="224"/>
                </a:lnTo>
                <a:lnTo>
                  <a:pt x="440" y="200"/>
                </a:lnTo>
                <a:lnTo>
                  <a:pt x="472" y="224"/>
                </a:lnTo>
                <a:lnTo>
                  <a:pt x="472" y="88"/>
                </a:lnTo>
                <a:lnTo>
                  <a:pt x="464" y="0"/>
                </a:lnTo>
                <a:lnTo>
                  <a:pt x="0" y="0"/>
                </a:lnTo>
                <a:close/>
              </a:path>
            </a:pathLst>
          </a:custGeom>
          <a:solidFill>
            <a:srgbClr val="BBD4E3"/>
          </a:solidFill>
          <a:ln w="12700">
            <a:solidFill>
              <a:schemeClr val="bg1"/>
            </a:solidFill>
            <a:round/>
            <a:headEnd/>
            <a:tailEnd/>
          </a:ln>
        </p:spPr>
        <p:txBody>
          <a:bodyPr/>
          <a:lstStyle/>
          <a:p>
            <a:endParaRPr lang="en-US"/>
          </a:p>
        </p:txBody>
      </p:sp>
      <p:sp>
        <p:nvSpPr>
          <p:cNvPr id="25628" name="Freeform 40"/>
          <p:cNvSpPr>
            <a:spLocks/>
          </p:cNvSpPr>
          <p:nvPr/>
        </p:nvSpPr>
        <p:spPr bwMode="auto">
          <a:xfrm>
            <a:off x="5262639" y="5304892"/>
            <a:ext cx="532264" cy="532074"/>
          </a:xfrm>
          <a:custGeom>
            <a:avLst/>
            <a:gdLst>
              <a:gd name="T0" fmla="*/ 0 w 272"/>
              <a:gd name="T1" fmla="*/ 49411 h 256"/>
              <a:gd name="T2" fmla="*/ 221597 w 272"/>
              <a:gd name="T3" fmla="*/ 16470 h 256"/>
              <a:gd name="T4" fmla="*/ 474850 w 272"/>
              <a:gd name="T5" fmla="*/ 0 h 256"/>
              <a:gd name="T6" fmla="*/ 459021 w 272"/>
              <a:gd name="T7" fmla="*/ 65881 h 256"/>
              <a:gd name="T8" fmla="*/ 522335 w 272"/>
              <a:gd name="T9" fmla="*/ 49411 h 256"/>
              <a:gd name="T10" fmla="*/ 538163 w 272"/>
              <a:gd name="T11" fmla="*/ 98822 h 256"/>
              <a:gd name="T12" fmla="*/ 474850 w 272"/>
              <a:gd name="T13" fmla="*/ 148233 h 256"/>
              <a:gd name="T14" fmla="*/ 490678 w 272"/>
              <a:gd name="T15" fmla="*/ 214114 h 256"/>
              <a:gd name="T16" fmla="*/ 427365 w 272"/>
              <a:gd name="T17" fmla="*/ 329406 h 256"/>
              <a:gd name="T18" fmla="*/ 379880 w 272"/>
              <a:gd name="T19" fmla="*/ 411758 h 256"/>
              <a:gd name="T20" fmla="*/ 411536 w 272"/>
              <a:gd name="T21" fmla="*/ 510580 h 256"/>
              <a:gd name="T22" fmla="*/ 79142 w 272"/>
              <a:gd name="T23" fmla="*/ 527050 h 256"/>
              <a:gd name="T24" fmla="*/ 79142 w 272"/>
              <a:gd name="T25" fmla="*/ 461169 h 256"/>
              <a:gd name="T26" fmla="*/ 15828 w 272"/>
              <a:gd name="T27" fmla="*/ 444698 h 256"/>
              <a:gd name="T28" fmla="*/ 15828 w 272"/>
              <a:gd name="T29" fmla="*/ 148233 h 256"/>
              <a:gd name="T30" fmla="*/ 0 w 272"/>
              <a:gd name="T31" fmla="*/ 49411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56"/>
              <a:gd name="T50" fmla="*/ 272 w 272"/>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56">
                <a:moveTo>
                  <a:pt x="0" y="24"/>
                </a:moveTo>
                <a:lnTo>
                  <a:pt x="112" y="8"/>
                </a:lnTo>
                <a:lnTo>
                  <a:pt x="240" y="0"/>
                </a:lnTo>
                <a:lnTo>
                  <a:pt x="232" y="32"/>
                </a:lnTo>
                <a:lnTo>
                  <a:pt x="264" y="24"/>
                </a:lnTo>
                <a:lnTo>
                  <a:pt x="272" y="48"/>
                </a:lnTo>
                <a:lnTo>
                  <a:pt x="240" y="72"/>
                </a:lnTo>
                <a:lnTo>
                  <a:pt x="248" y="104"/>
                </a:lnTo>
                <a:lnTo>
                  <a:pt x="216" y="160"/>
                </a:lnTo>
                <a:lnTo>
                  <a:pt x="192" y="200"/>
                </a:lnTo>
                <a:lnTo>
                  <a:pt x="208" y="248"/>
                </a:lnTo>
                <a:lnTo>
                  <a:pt x="40" y="256"/>
                </a:lnTo>
                <a:lnTo>
                  <a:pt x="40" y="224"/>
                </a:lnTo>
                <a:lnTo>
                  <a:pt x="8" y="216"/>
                </a:lnTo>
                <a:lnTo>
                  <a:pt x="8" y="72"/>
                </a:lnTo>
                <a:lnTo>
                  <a:pt x="0" y="24"/>
                </a:lnTo>
                <a:close/>
              </a:path>
            </a:pathLst>
          </a:custGeom>
          <a:solidFill>
            <a:srgbClr val="BBD4E3"/>
          </a:solidFill>
          <a:ln w="12700">
            <a:solidFill>
              <a:schemeClr val="bg1"/>
            </a:solidFill>
            <a:round/>
            <a:headEnd/>
            <a:tailEnd/>
          </a:ln>
        </p:spPr>
        <p:txBody>
          <a:bodyPr/>
          <a:lstStyle/>
          <a:p>
            <a:endParaRPr lang="en-US"/>
          </a:p>
        </p:txBody>
      </p:sp>
      <p:sp>
        <p:nvSpPr>
          <p:cNvPr id="25629" name="Freeform 41"/>
          <p:cNvSpPr>
            <a:spLocks/>
          </p:cNvSpPr>
          <p:nvPr/>
        </p:nvSpPr>
        <p:spPr bwMode="auto">
          <a:xfrm>
            <a:off x="5341144" y="5804913"/>
            <a:ext cx="642169" cy="548100"/>
          </a:xfrm>
          <a:custGeom>
            <a:avLst/>
            <a:gdLst>
              <a:gd name="T0" fmla="*/ 0 w 328"/>
              <a:gd name="T1" fmla="*/ 16452 h 264"/>
              <a:gd name="T2" fmla="*/ 332562 w 328"/>
              <a:gd name="T3" fmla="*/ 0 h 264"/>
              <a:gd name="T4" fmla="*/ 380071 w 328"/>
              <a:gd name="T5" fmla="*/ 115166 h 264"/>
              <a:gd name="T6" fmla="*/ 332562 w 328"/>
              <a:gd name="T7" fmla="*/ 246784 h 264"/>
              <a:gd name="T8" fmla="*/ 316726 w 328"/>
              <a:gd name="T9" fmla="*/ 312593 h 264"/>
              <a:gd name="T10" fmla="*/ 538434 w 328"/>
              <a:gd name="T11" fmla="*/ 279689 h 264"/>
              <a:gd name="T12" fmla="*/ 554270 w 328"/>
              <a:gd name="T13" fmla="*/ 378402 h 264"/>
              <a:gd name="T14" fmla="*/ 490925 w 328"/>
              <a:gd name="T15" fmla="*/ 361950 h 264"/>
              <a:gd name="T16" fmla="*/ 459252 w 328"/>
              <a:gd name="T17" fmla="*/ 394855 h 264"/>
              <a:gd name="T18" fmla="*/ 490925 w 328"/>
              <a:gd name="T19" fmla="*/ 427759 h 264"/>
              <a:gd name="T20" fmla="*/ 554270 w 328"/>
              <a:gd name="T21" fmla="*/ 394855 h 264"/>
              <a:gd name="T22" fmla="*/ 554270 w 328"/>
              <a:gd name="T23" fmla="*/ 444211 h 264"/>
              <a:gd name="T24" fmla="*/ 585943 w 328"/>
              <a:gd name="T25" fmla="*/ 394855 h 264"/>
              <a:gd name="T26" fmla="*/ 617615 w 328"/>
              <a:gd name="T27" fmla="*/ 394855 h 264"/>
              <a:gd name="T28" fmla="*/ 585943 w 328"/>
              <a:gd name="T29" fmla="*/ 477116 h 264"/>
              <a:gd name="T30" fmla="*/ 633452 w 328"/>
              <a:gd name="T31" fmla="*/ 493568 h 264"/>
              <a:gd name="T32" fmla="*/ 649288 w 328"/>
              <a:gd name="T33" fmla="*/ 526473 h 264"/>
              <a:gd name="T34" fmla="*/ 633452 w 328"/>
              <a:gd name="T35" fmla="*/ 542925 h 264"/>
              <a:gd name="T36" fmla="*/ 601779 w 328"/>
              <a:gd name="T37" fmla="*/ 510020 h 264"/>
              <a:gd name="T38" fmla="*/ 538434 w 328"/>
              <a:gd name="T39" fmla="*/ 493568 h 264"/>
              <a:gd name="T40" fmla="*/ 538434 w 328"/>
              <a:gd name="T41" fmla="*/ 542925 h 264"/>
              <a:gd name="T42" fmla="*/ 506761 w 328"/>
              <a:gd name="T43" fmla="*/ 542925 h 264"/>
              <a:gd name="T44" fmla="*/ 490925 w 328"/>
              <a:gd name="T45" fmla="*/ 510020 h 264"/>
              <a:gd name="T46" fmla="*/ 475089 w 328"/>
              <a:gd name="T47" fmla="*/ 526473 h 264"/>
              <a:gd name="T48" fmla="*/ 380071 w 328"/>
              <a:gd name="T49" fmla="*/ 526473 h 264"/>
              <a:gd name="T50" fmla="*/ 380071 w 328"/>
              <a:gd name="T51" fmla="*/ 510020 h 264"/>
              <a:gd name="T52" fmla="*/ 348398 w 328"/>
              <a:gd name="T53" fmla="*/ 477116 h 264"/>
              <a:gd name="T54" fmla="*/ 269217 w 328"/>
              <a:gd name="T55" fmla="*/ 477116 h 264"/>
              <a:gd name="T56" fmla="*/ 332562 w 328"/>
              <a:gd name="T57" fmla="*/ 510020 h 264"/>
              <a:gd name="T58" fmla="*/ 253381 w 328"/>
              <a:gd name="T59" fmla="*/ 526473 h 264"/>
              <a:gd name="T60" fmla="*/ 110854 w 328"/>
              <a:gd name="T61" fmla="*/ 493568 h 264"/>
              <a:gd name="T62" fmla="*/ 63345 w 328"/>
              <a:gd name="T63" fmla="*/ 510020 h 264"/>
              <a:gd name="T64" fmla="*/ 79181 w 328"/>
              <a:gd name="T65" fmla="*/ 329045 h 264"/>
              <a:gd name="T66" fmla="*/ 0 w 328"/>
              <a:gd name="T67" fmla="*/ 180975 h 264"/>
              <a:gd name="T68" fmla="*/ 0 w 328"/>
              <a:gd name="T69" fmla="*/ 16452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4"/>
              <a:gd name="T107" fmla="*/ 328 w 328"/>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4">
                <a:moveTo>
                  <a:pt x="0" y="8"/>
                </a:moveTo>
                <a:lnTo>
                  <a:pt x="168" y="0"/>
                </a:lnTo>
                <a:lnTo>
                  <a:pt x="192" y="56"/>
                </a:lnTo>
                <a:lnTo>
                  <a:pt x="168" y="120"/>
                </a:lnTo>
                <a:lnTo>
                  <a:pt x="160" y="152"/>
                </a:lnTo>
                <a:lnTo>
                  <a:pt x="272" y="136"/>
                </a:lnTo>
                <a:lnTo>
                  <a:pt x="280" y="184"/>
                </a:lnTo>
                <a:lnTo>
                  <a:pt x="248" y="176"/>
                </a:lnTo>
                <a:lnTo>
                  <a:pt x="232" y="192"/>
                </a:lnTo>
                <a:lnTo>
                  <a:pt x="248" y="208"/>
                </a:lnTo>
                <a:lnTo>
                  <a:pt x="280" y="192"/>
                </a:lnTo>
                <a:lnTo>
                  <a:pt x="280" y="216"/>
                </a:lnTo>
                <a:lnTo>
                  <a:pt x="296" y="192"/>
                </a:lnTo>
                <a:lnTo>
                  <a:pt x="312" y="192"/>
                </a:lnTo>
                <a:lnTo>
                  <a:pt x="296" y="232"/>
                </a:lnTo>
                <a:lnTo>
                  <a:pt x="320" y="240"/>
                </a:lnTo>
                <a:lnTo>
                  <a:pt x="328" y="256"/>
                </a:lnTo>
                <a:lnTo>
                  <a:pt x="320" y="264"/>
                </a:lnTo>
                <a:lnTo>
                  <a:pt x="304" y="248"/>
                </a:lnTo>
                <a:lnTo>
                  <a:pt x="272" y="240"/>
                </a:lnTo>
                <a:lnTo>
                  <a:pt x="272" y="264"/>
                </a:lnTo>
                <a:lnTo>
                  <a:pt x="256" y="264"/>
                </a:lnTo>
                <a:lnTo>
                  <a:pt x="248" y="248"/>
                </a:lnTo>
                <a:lnTo>
                  <a:pt x="240" y="256"/>
                </a:lnTo>
                <a:lnTo>
                  <a:pt x="192" y="256"/>
                </a:lnTo>
                <a:lnTo>
                  <a:pt x="192" y="248"/>
                </a:lnTo>
                <a:lnTo>
                  <a:pt x="176" y="232"/>
                </a:lnTo>
                <a:lnTo>
                  <a:pt x="136" y="232"/>
                </a:lnTo>
                <a:lnTo>
                  <a:pt x="168" y="248"/>
                </a:lnTo>
                <a:lnTo>
                  <a:pt x="128" y="256"/>
                </a:lnTo>
                <a:lnTo>
                  <a:pt x="56" y="240"/>
                </a:lnTo>
                <a:lnTo>
                  <a:pt x="32" y="248"/>
                </a:lnTo>
                <a:lnTo>
                  <a:pt x="40" y="160"/>
                </a:lnTo>
                <a:lnTo>
                  <a:pt x="0" y="88"/>
                </a:lnTo>
                <a:lnTo>
                  <a:pt x="0" y="8"/>
                </a:lnTo>
                <a:close/>
              </a:path>
            </a:pathLst>
          </a:custGeom>
          <a:solidFill>
            <a:srgbClr val="BBD4E3"/>
          </a:solidFill>
          <a:ln w="12700">
            <a:solidFill>
              <a:schemeClr val="bg1"/>
            </a:solidFill>
            <a:round/>
            <a:headEnd/>
            <a:tailEnd/>
          </a:ln>
        </p:spPr>
        <p:txBody>
          <a:bodyPr/>
          <a:lstStyle/>
          <a:p>
            <a:endParaRPr lang="en-US"/>
          </a:p>
        </p:txBody>
      </p:sp>
      <p:sp>
        <p:nvSpPr>
          <p:cNvPr id="25630" name="Freeform 42"/>
          <p:cNvSpPr>
            <a:spLocks/>
          </p:cNvSpPr>
          <p:nvPr/>
        </p:nvSpPr>
        <p:spPr bwMode="auto">
          <a:xfrm>
            <a:off x="4901517" y="3508342"/>
            <a:ext cx="720675" cy="847793"/>
          </a:xfrm>
          <a:custGeom>
            <a:avLst/>
            <a:gdLst>
              <a:gd name="T0" fmla="*/ 0 w 368"/>
              <a:gd name="T1" fmla="*/ 65866 h 408"/>
              <a:gd name="T2" fmla="*/ 190086 w 368"/>
              <a:gd name="T3" fmla="*/ 65866 h 408"/>
              <a:gd name="T4" fmla="*/ 190086 w 368"/>
              <a:gd name="T5" fmla="*/ 0 h 408"/>
              <a:gd name="T6" fmla="*/ 237608 w 368"/>
              <a:gd name="T7" fmla="*/ 16466 h 408"/>
              <a:gd name="T8" fmla="*/ 237608 w 368"/>
              <a:gd name="T9" fmla="*/ 65866 h 408"/>
              <a:gd name="T10" fmla="*/ 332651 w 368"/>
              <a:gd name="T11" fmla="*/ 115265 h 408"/>
              <a:gd name="T12" fmla="*/ 364332 w 368"/>
              <a:gd name="T13" fmla="*/ 98799 h 408"/>
              <a:gd name="T14" fmla="*/ 411853 w 368"/>
              <a:gd name="T15" fmla="*/ 98799 h 408"/>
              <a:gd name="T16" fmla="*/ 459375 w 368"/>
              <a:gd name="T17" fmla="*/ 148198 h 408"/>
              <a:gd name="T18" fmla="*/ 475215 w 368"/>
              <a:gd name="T19" fmla="*/ 131731 h 408"/>
              <a:gd name="T20" fmla="*/ 554418 w 368"/>
              <a:gd name="T21" fmla="*/ 148198 h 408"/>
              <a:gd name="T22" fmla="*/ 586099 w 368"/>
              <a:gd name="T23" fmla="*/ 115265 h 408"/>
              <a:gd name="T24" fmla="*/ 633620 w 368"/>
              <a:gd name="T25" fmla="*/ 131731 h 408"/>
              <a:gd name="T26" fmla="*/ 728663 w 368"/>
              <a:gd name="T27" fmla="*/ 131731 h 408"/>
              <a:gd name="T28" fmla="*/ 586099 w 368"/>
              <a:gd name="T29" fmla="*/ 246996 h 408"/>
              <a:gd name="T30" fmla="*/ 506896 w 368"/>
              <a:gd name="T31" fmla="*/ 329329 h 408"/>
              <a:gd name="T32" fmla="*/ 522737 w 368"/>
              <a:gd name="T33" fmla="*/ 461060 h 408"/>
              <a:gd name="T34" fmla="*/ 475215 w 368"/>
              <a:gd name="T35" fmla="*/ 526926 h 408"/>
              <a:gd name="T36" fmla="*/ 491056 w 368"/>
              <a:gd name="T37" fmla="*/ 559859 h 408"/>
              <a:gd name="T38" fmla="*/ 491056 w 368"/>
              <a:gd name="T39" fmla="*/ 658657 h 408"/>
              <a:gd name="T40" fmla="*/ 538577 w 368"/>
              <a:gd name="T41" fmla="*/ 658657 h 408"/>
              <a:gd name="T42" fmla="*/ 617780 w 368"/>
              <a:gd name="T43" fmla="*/ 724523 h 408"/>
              <a:gd name="T44" fmla="*/ 649461 w 368"/>
              <a:gd name="T45" fmla="*/ 823322 h 408"/>
              <a:gd name="T46" fmla="*/ 126724 w 368"/>
              <a:gd name="T47" fmla="*/ 839788 h 408"/>
              <a:gd name="T48" fmla="*/ 142565 w 368"/>
              <a:gd name="T49" fmla="*/ 609258 h 408"/>
              <a:gd name="T50" fmla="*/ 95043 w 368"/>
              <a:gd name="T51" fmla="*/ 559859 h 408"/>
              <a:gd name="T52" fmla="*/ 110884 w 368"/>
              <a:gd name="T53" fmla="*/ 493993 h 408"/>
              <a:gd name="T54" fmla="*/ 126724 w 368"/>
              <a:gd name="T55" fmla="*/ 461060 h 408"/>
              <a:gd name="T56" fmla="*/ 95043 w 368"/>
              <a:gd name="T57" fmla="*/ 296396 h 408"/>
              <a:gd name="T58" fmla="*/ 47522 w 368"/>
              <a:gd name="T59" fmla="*/ 197597 h 408"/>
              <a:gd name="T60" fmla="*/ 0 w 368"/>
              <a:gd name="T61" fmla="*/ 65866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408"/>
              <a:gd name="T95" fmla="*/ 368 w 368"/>
              <a:gd name="T96" fmla="*/ 408 h 4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408">
                <a:moveTo>
                  <a:pt x="0" y="32"/>
                </a:moveTo>
                <a:lnTo>
                  <a:pt x="96" y="32"/>
                </a:lnTo>
                <a:lnTo>
                  <a:pt x="96" y="0"/>
                </a:lnTo>
                <a:lnTo>
                  <a:pt x="120" y="8"/>
                </a:lnTo>
                <a:lnTo>
                  <a:pt x="120" y="32"/>
                </a:lnTo>
                <a:lnTo>
                  <a:pt x="168" y="56"/>
                </a:lnTo>
                <a:lnTo>
                  <a:pt x="184" y="48"/>
                </a:lnTo>
                <a:lnTo>
                  <a:pt x="208" y="48"/>
                </a:lnTo>
                <a:lnTo>
                  <a:pt x="232" y="72"/>
                </a:lnTo>
                <a:lnTo>
                  <a:pt x="240" y="64"/>
                </a:lnTo>
                <a:lnTo>
                  <a:pt x="280" y="72"/>
                </a:lnTo>
                <a:lnTo>
                  <a:pt x="296" y="56"/>
                </a:lnTo>
                <a:lnTo>
                  <a:pt x="320" y="64"/>
                </a:lnTo>
                <a:lnTo>
                  <a:pt x="368" y="64"/>
                </a:lnTo>
                <a:lnTo>
                  <a:pt x="296" y="120"/>
                </a:lnTo>
                <a:lnTo>
                  <a:pt x="256" y="160"/>
                </a:lnTo>
                <a:lnTo>
                  <a:pt x="264" y="224"/>
                </a:lnTo>
                <a:lnTo>
                  <a:pt x="240" y="256"/>
                </a:lnTo>
                <a:lnTo>
                  <a:pt x="248" y="272"/>
                </a:lnTo>
                <a:lnTo>
                  <a:pt x="248" y="320"/>
                </a:lnTo>
                <a:lnTo>
                  <a:pt x="272" y="320"/>
                </a:lnTo>
                <a:lnTo>
                  <a:pt x="312" y="352"/>
                </a:lnTo>
                <a:lnTo>
                  <a:pt x="328" y="400"/>
                </a:lnTo>
                <a:lnTo>
                  <a:pt x="64" y="408"/>
                </a:lnTo>
                <a:lnTo>
                  <a:pt x="72" y="296"/>
                </a:lnTo>
                <a:lnTo>
                  <a:pt x="48" y="272"/>
                </a:lnTo>
                <a:lnTo>
                  <a:pt x="56" y="240"/>
                </a:lnTo>
                <a:lnTo>
                  <a:pt x="64" y="224"/>
                </a:lnTo>
                <a:lnTo>
                  <a:pt x="48" y="144"/>
                </a:lnTo>
                <a:lnTo>
                  <a:pt x="24" y="96"/>
                </a:lnTo>
                <a:lnTo>
                  <a:pt x="0" y="32"/>
                </a:lnTo>
                <a:close/>
              </a:path>
            </a:pathLst>
          </a:custGeom>
          <a:solidFill>
            <a:srgbClr val="BBD4E3"/>
          </a:solidFill>
          <a:ln w="12700">
            <a:solidFill>
              <a:schemeClr val="bg1"/>
            </a:solidFill>
            <a:round/>
            <a:headEnd/>
            <a:tailEnd/>
          </a:ln>
        </p:spPr>
        <p:txBody>
          <a:bodyPr/>
          <a:lstStyle/>
          <a:p>
            <a:endParaRPr lang="en-US"/>
          </a:p>
        </p:txBody>
      </p:sp>
      <p:sp>
        <p:nvSpPr>
          <p:cNvPr id="25631" name="Freeform 43"/>
          <p:cNvSpPr>
            <a:spLocks/>
          </p:cNvSpPr>
          <p:nvPr/>
        </p:nvSpPr>
        <p:spPr bwMode="auto">
          <a:xfrm>
            <a:off x="5372546" y="3790405"/>
            <a:ext cx="532264" cy="682721"/>
          </a:xfrm>
          <a:custGeom>
            <a:avLst/>
            <a:gdLst>
              <a:gd name="T0" fmla="*/ 31657 w 272"/>
              <a:gd name="T1" fmla="*/ 49484 h 328"/>
              <a:gd name="T2" fmla="*/ 79142 w 272"/>
              <a:gd name="T3" fmla="*/ 49484 h 328"/>
              <a:gd name="T4" fmla="*/ 110798 w 272"/>
              <a:gd name="T5" fmla="*/ 49484 h 328"/>
              <a:gd name="T6" fmla="*/ 142455 w 272"/>
              <a:gd name="T7" fmla="*/ 0 h 328"/>
              <a:gd name="T8" fmla="*/ 158283 w 272"/>
              <a:gd name="T9" fmla="*/ 49484 h 328"/>
              <a:gd name="T10" fmla="*/ 221597 w 272"/>
              <a:gd name="T11" fmla="*/ 49484 h 328"/>
              <a:gd name="T12" fmla="*/ 253253 w 272"/>
              <a:gd name="T13" fmla="*/ 98967 h 328"/>
              <a:gd name="T14" fmla="*/ 300738 w 272"/>
              <a:gd name="T15" fmla="*/ 82473 h 328"/>
              <a:gd name="T16" fmla="*/ 348223 w 272"/>
              <a:gd name="T17" fmla="*/ 115462 h 328"/>
              <a:gd name="T18" fmla="*/ 427365 w 272"/>
              <a:gd name="T19" fmla="*/ 131956 h 328"/>
              <a:gd name="T20" fmla="*/ 443193 w 272"/>
              <a:gd name="T21" fmla="*/ 181440 h 328"/>
              <a:gd name="T22" fmla="*/ 474850 w 272"/>
              <a:gd name="T23" fmla="*/ 181440 h 328"/>
              <a:gd name="T24" fmla="*/ 474850 w 272"/>
              <a:gd name="T25" fmla="*/ 214429 h 328"/>
              <a:gd name="T26" fmla="*/ 474850 w 272"/>
              <a:gd name="T27" fmla="*/ 247418 h 328"/>
              <a:gd name="T28" fmla="*/ 459021 w 272"/>
              <a:gd name="T29" fmla="*/ 296901 h 328"/>
              <a:gd name="T30" fmla="*/ 474850 w 272"/>
              <a:gd name="T31" fmla="*/ 313396 h 328"/>
              <a:gd name="T32" fmla="*/ 522335 w 272"/>
              <a:gd name="T33" fmla="*/ 263912 h 328"/>
              <a:gd name="T34" fmla="*/ 522335 w 272"/>
              <a:gd name="T35" fmla="*/ 230923 h 328"/>
              <a:gd name="T36" fmla="*/ 538163 w 272"/>
              <a:gd name="T37" fmla="*/ 230923 h 328"/>
              <a:gd name="T38" fmla="*/ 538163 w 272"/>
              <a:gd name="T39" fmla="*/ 263912 h 328"/>
              <a:gd name="T40" fmla="*/ 506506 w 272"/>
              <a:gd name="T41" fmla="*/ 296901 h 328"/>
              <a:gd name="T42" fmla="*/ 490678 w 272"/>
              <a:gd name="T43" fmla="*/ 379374 h 328"/>
              <a:gd name="T44" fmla="*/ 490678 w 272"/>
              <a:gd name="T45" fmla="*/ 527824 h 328"/>
              <a:gd name="T46" fmla="*/ 522335 w 272"/>
              <a:gd name="T47" fmla="*/ 544319 h 328"/>
              <a:gd name="T48" fmla="*/ 506506 w 272"/>
              <a:gd name="T49" fmla="*/ 626791 h 328"/>
              <a:gd name="T50" fmla="*/ 253253 w 272"/>
              <a:gd name="T51" fmla="*/ 676275 h 328"/>
              <a:gd name="T52" fmla="*/ 189940 w 272"/>
              <a:gd name="T53" fmla="*/ 643286 h 328"/>
              <a:gd name="T54" fmla="*/ 189940 w 272"/>
              <a:gd name="T55" fmla="*/ 577308 h 328"/>
              <a:gd name="T56" fmla="*/ 158283 w 272"/>
              <a:gd name="T57" fmla="*/ 527824 h 328"/>
              <a:gd name="T58" fmla="*/ 142455 w 272"/>
              <a:gd name="T59" fmla="*/ 445352 h 328"/>
              <a:gd name="T60" fmla="*/ 63313 w 272"/>
              <a:gd name="T61" fmla="*/ 379374 h 328"/>
              <a:gd name="T62" fmla="*/ 15828 w 272"/>
              <a:gd name="T63" fmla="*/ 379374 h 328"/>
              <a:gd name="T64" fmla="*/ 15828 w 272"/>
              <a:gd name="T65" fmla="*/ 280407 h 328"/>
              <a:gd name="T66" fmla="*/ 0 w 272"/>
              <a:gd name="T67" fmla="*/ 247418 h 328"/>
              <a:gd name="T68" fmla="*/ 47485 w 272"/>
              <a:gd name="T69" fmla="*/ 181440 h 328"/>
              <a:gd name="T70" fmla="*/ 31657 w 272"/>
              <a:gd name="T71" fmla="*/ 49484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328"/>
              <a:gd name="T110" fmla="*/ 272 w 272"/>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328">
                <a:moveTo>
                  <a:pt x="16" y="24"/>
                </a:moveTo>
                <a:lnTo>
                  <a:pt x="40" y="24"/>
                </a:lnTo>
                <a:lnTo>
                  <a:pt x="56" y="24"/>
                </a:lnTo>
                <a:lnTo>
                  <a:pt x="72" y="0"/>
                </a:lnTo>
                <a:lnTo>
                  <a:pt x="80" y="24"/>
                </a:lnTo>
                <a:lnTo>
                  <a:pt x="112" y="24"/>
                </a:lnTo>
                <a:lnTo>
                  <a:pt x="128" y="48"/>
                </a:lnTo>
                <a:lnTo>
                  <a:pt x="152" y="40"/>
                </a:lnTo>
                <a:lnTo>
                  <a:pt x="176" y="56"/>
                </a:lnTo>
                <a:lnTo>
                  <a:pt x="216" y="64"/>
                </a:lnTo>
                <a:lnTo>
                  <a:pt x="224" y="88"/>
                </a:lnTo>
                <a:lnTo>
                  <a:pt x="240" y="88"/>
                </a:lnTo>
                <a:lnTo>
                  <a:pt x="240" y="104"/>
                </a:lnTo>
                <a:lnTo>
                  <a:pt x="240" y="120"/>
                </a:lnTo>
                <a:lnTo>
                  <a:pt x="232" y="144"/>
                </a:lnTo>
                <a:lnTo>
                  <a:pt x="240" y="152"/>
                </a:lnTo>
                <a:lnTo>
                  <a:pt x="264" y="128"/>
                </a:lnTo>
                <a:lnTo>
                  <a:pt x="264" y="112"/>
                </a:lnTo>
                <a:lnTo>
                  <a:pt x="272" y="112"/>
                </a:lnTo>
                <a:lnTo>
                  <a:pt x="272" y="128"/>
                </a:lnTo>
                <a:lnTo>
                  <a:pt x="256" y="144"/>
                </a:lnTo>
                <a:lnTo>
                  <a:pt x="248" y="184"/>
                </a:lnTo>
                <a:lnTo>
                  <a:pt x="248" y="256"/>
                </a:lnTo>
                <a:lnTo>
                  <a:pt x="264" y="264"/>
                </a:lnTo>
                <a:lnTo>
                  <a:pt x="256" y="304"/>
                </a:lnTo>
                <a:lnTo>
                  <a:pt x="128" y="328"/>
                </a:lnTo>
                <a:lnTo>
                  <a:pt x="96" y="312"/>
                </a:lnTo>
                <a:lnTo>
                  <a:pt x="96" y="280"/>
                </a:lnTo>
                <a:lnTo>
                  <a:pt x="80" y="256"/>
                </a:lnTo>
                <a:lnTo>
                  <a:pt x="72" y="216"/>
                </a:lnTo>
                <a:lnTo>
                  <a:pt x="32" y="184"/>
                </a:lnTo>
                <a:lnTo>
                  <a:pt x="8" y="184"/>
                </a:lnTo>
                <a:lnTo>
                  <a:pt x="8" y="136"/>
                </a:lnTo>
                <a:lnTo>
                  <a:pt x="0" y="120"/>
                </a:lnTo>
                <a:lnTo>
                  <a:pt x="24" y="88"/>
                </a:lnTo>
                <a:lnTo>
                  <a:pt x="16" y="24"/>
                </a:lnTo>
                <a:close/>
              </a:path>
            </a:pathLst>
          </a:custGeom>
          <a:solidFill>
            <a:srgbClr val="BBD4E3"/>
          </a:solidFill>
          <a:ln w="12700">
            <a:solidFill>
              <a:schemeClr val="bg1"/>
            </a:solidFill>
            <a:round/>
            <a:headEnd/>
            <a:tailEnd/>
          </a:ln>
        </p:spPr>
        <p:txBody>
          <a:bodyPr/>
          <a:lstStyle/>
          <a:p>
            <a:endParaRPr lang="en-US"/>
          </a:p>
        </p:txBody>
      </p:sp>
      <p:sp>
        <p:nvSpPr>
          <p:cNvPr id="25632" name="Freeform 44"/>
          <p:cNvSpPr>
            <a:spLocks/>
          </p:cNvSpPr>
          <p:nvPr/>
        </p:nvSpPr>
        <p:spPr bwMode="auto">
          <a:xfrm>
            <a:off x="5027125" y="4340108"/>
            <a:ext cx="626469" cy="432711"/>
          </a:xfrm>
          <a:custGeom>
            <a:avLst/>
            <a:gdLst>
              <a:gd name="T0" fmla="*/ 0 w 320"/>
              <a:gd name="T1" fmla="*/ 16486 h 208"/>
              <a:gd name="T2" fmla="*/ 0 w 320"/>
              <a:gd name="T3" fmla="*/ 98913 h 208"/>
              <a:gd name="T4" fmla="*/ 15835 w 320"/>
              <a:gd name="T5" fmla="*/ 164856 h 208"/>
              <a:gd name="T6" fmla="*/ 63341 w 320"/>
              <a:gd name="T7" fmla="*/ 329712 h 208"/>
              <a:gd name="T8" fmla="*/ 95012 w 320"/>
              <a:gd name="T9" fmla="*/ 428625 h 208"/>
              <a:gd name="T10" fmla="*/ 475060 w 320"/>
              <a:gd name="T11" fmla="*/ 412139 h 208"/>
              <a:gd name="T12" fmla="*/ 538401 w 320"/>
              <a:gd name="T13" fmla="*/ 428625 h 208"/>
              <a:gd name="T14" fmla="*/ 570072 w 320"/>
              <a:gd name="T15" fmla="*/ 346197 h 208"/>
              <a:gd name="T16" fmla="*/ 570072 w 320"/>
              <a:gd name="T17" fmla="*/ 280255 h 208"/>
              <a:gd name="T18" fmla="*/ 633413 w 320"/>
              <a:gd name="T19" fmla="*/ 263769 h 208"/>
              <a:gd name="T20" fmla="*/ 633413 w 320"/>
              <a:gd name="T21" fmla="*/ 181341 h 208"/>
              <a:gd name="T22" fmla="*/ 601742 w 320"/>
              <a:gd name="T23" fmla="*/ 131885 h 208"/>
              <a:gd name="T24" fmla="*/ 538401 w 320"/>
              <a:gd name="T25" fmla="*/ 98913 h 208"/>
              <a:gd name="T26" fmla="*/ 538401 w 320"/>
              <a:gd name="T27" fmla="*/ 32971 h 208"/>
              <a:gd name="T28" fmla="*/ 522566 w 320"/>
              <a:gd name="T29" fmla="*/ 0 h 208"/>
              <a:gd name="T30" fmla="*/ 380048 w 320"/>
              <a:gd name="T31" fmla="*/ 0 h 208"/>
              <a:gd name="T32" fmla="*/ 237530 w 320"/>
              <a:gd name="T33" fmla="*/ 0 h 208"/>
              <a:gd name="T34" fmla="*/ 0 w 320"/>
              <a:gd name="T35" fmla="*/ 16486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0"/>
              <a:gd name="T55" fmla="*/ 0 h 208"/>
              <a:gd name="T56" fmla="*/ 320 w 320"/>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0" h="208">
                <a:moveTo>
                  <a:pt x="0" y="8"/>
                </a:moveTo>
                <a:lnTo>
                  <a:pt x="0" y="48"/>
                </a:lnTo>
                <a:lnTo>
                  <a:pt x="8" y="80"/>
                </a:lnTo>
                <a:lnTo>
                  <a:pt x="32" y="160"/>
                </a:lnTo>
                <a:lnTo>
                  <a:pt x="48" y="208"/>
                </a:lnTo>
                <a:lnTo>
                  <a:pt x="240" y="200"/>
                </a:lnTo>
                <a:lnTo>
                  <a:pt x="272" y="208"/>
                </a:lnTo>
                <a:lnTo>
                  <a:pt x="288" y="168"/>
                </a:lnTo>
                <a:lnTo>
                  <a:pt x="288" y="136"/>
                </a:lnTo>
                <a:lnTo>
                  <a:pt x="320" y="128"/>
                </a:lnTo>
                <a:lnTo>
                  <a:pt x="320" y="88"/>
                </a:lnTo>
                <a:lnTo>
                  <a:pt x="304" y="64"/>
                </a:lnTo>
                <a:lnTo>
                  <a:pt x="272" y="48"/>
                </a:lnTo>
                <a:lnTo>
                  <a:pt x="272" y="16"/>
                </a:lnTo>
                <a:lnTo>
                  <a:pt x="264" y="0"/>
                </a:lnTo>
                <a:lnTo>
                  <a:pt x="192" y="0"/>
                </a:lnTo>
                <a:lnTo>
                  <a:pt x="120" y="0"/>
                </a:lnTo>
                <a:lnTo>
                  <a:pt x="0" y="8"/>
                </a:lnTo>
                <a:close/>
              </a:path>
            </a:pathLst>
          </a:custGeom>
          <a:solidFill>
            <a:srgbClr val="BBD4E3"/>
          </a:solidFill>
          <a:ln w="12700">
            <a:solidFill>
              <a:schemeClr val="bg1"/>
            </a:solidFill>
            <a:round/>
            <a:headEnd/>
            <a:tailEnd/>
          </a:ln>
        </p:spPr>
        <p:txBody>
          <a:bodyPr/>
          <a:lstStyle/>
          <a:p>
            <a:endParaRPr lang="en-US"/>
          </a:p>
        </p:txBody>
      </p:sp>
      <p:sp>
        <p:nvSpPr>
          <p:cNvPr id="25633" name="Freeform 45"/>
          <p:cNvSpPr>
            <a:spLocks/>
          </p:cNvSpPr>
          <p:nvPr/>
        </p:nvSpPr>
        <p:spPr bwMode="auto">
          <a:xfrm>
            <a:off x="5575089" y="3707068"/>
            <a:ext cx="595066" cy="266037"/>
          </a:xfrm>
          <a:custGeom>
            <a:avLst/>
            <a:gdLst>
              <a:gd name="T0" fmla="*/ 0 w 304"/>
              <a:gd name="T1" fmla="*/ 148233 h 128"/>
              <a:gd name="T2" fmla="*/ 142499 w 304"/>
              <a:gd name="T3" fmla="*/ 0 h 128"/>
              <a:gd name="T4" fmla="*/ 110832 w 304"/>
              <a:gd name="T5" fmla="*/ 49411 h 128"/>
              <a:gd name="T6" fmla="*/ 126666 w 304"/>
              <a:gd name="T7" fmla="*/ 65881 h 128"/>
              <a:gd name="T8" fmla="*/ 174165 w 304"/>
              <a:gd name="T9" fmla="*/ 49411 h 128"/>
              <a:gd name="T10" fmla="*/ 269165 w 304"/>
              <a:gd name="T11" fmla="*/ 82352 h 128"/>
              <a:gd name="T12" fmla="*/ 300831 w 304"/>
              <a:gd name="T13" fmla="*/ 49411 h 128"/>
              <a:gd name="T14" fmla="*/ 427497 w 304"/>
              <a:gd name="T15" fmla="*/ 32941 h 128"/>
              <a:gd name="T16" fmla="*/ 443330 w 304"/>
              <a:gd name="T17" fmla="*/ 82352 h 128"/>
              <a:gd name="T18" fmla="*/ 490830 w 304"/>
              <a:gd name="T19" fmla="*/ 65881 h 128"/>
              <a:gd name="T20" fmla="*/ 585829 w 304"/>
              <a:gd name="T21" fmla="*/ 98822 h 128"/>
              <a:gd name="T22" fmla="*/ 601662 w 304"/>
              <a:gd name="T23" fmla="*/ 131763 h 128"/>
              <a:gd name="T24" fmla="*/ 490830 w 304"/>
              <a:gd name="T25" fmla="*/ 164703 h 128"/>
              <a:gd name="T26" fmla="*/ 459163 w 304"/>
              <a:gd name="T27" fmla="*/ 148233 h 128"/>
              <a:gd name="T28" fmla="*/ 411663 w 304"/>
              <a:gd name="T29" fmla="*/ 148233 h 128"/>
              <a:gd name="T30" fmla="*/ 348331 w 304"/>
              <a:gd name="T31" fmla="*/ 181173 h 128"/>
              <a:gd name="T32" fmla="*/ 332497 w 304"/>
              <a:gd name="T33" fmla="*/ 181173 h 128"/>
              <a:gd name="T34" fmla="*/ 300831 w 304"/>
              <a:gd name="T35" fmla="*/ 164703 h 128"/>
              <a:gd name="T36" fmla="*/ 269165 w 304"/>
              <a:gd name="T37" fmla="*/ 263525 h 128"/>
              <a:gd name="T38" fmla="*/ 237498 w 304"/>
              <a:gd name="T39" fmla="*/ 263525 h 128"/>
              <a:gd name="T40" fmla="*/ 221665 w 304"/>
              <a:gd name="T41" fmla="*/ 214114 h 128"/>
              <a:gd name="T42" fmla="*/ 142499 w 304"/>
              <a:gd name="T43" fmla="*/ 197644 h 128"/>
              <a:gd name="T44" fmla="*/ 94999 w 304"/>
              <a:gd name="T45" fmla="*/ 181173 h 128"/>
              <a:gd name="T46" fmla="*/ 31666 w 304"/>
              <a:gd name="T47" fmla="*/ 181173 h 128"/>
              <a:gd name="T48" fmla="*/ 0 w 304"/>
              <a:gd name="T49" fmla="*/ 148233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28"/>
              <a:gd name="T77" fmla="*/ 304 w 304"/>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28">
                <a:moveTo>
                  <a:pt x="0" y="72"/>
                </a:moveTo>
                <a:lnTo>
                  <a:pt x="72" y="0"/>
                </a:lnTo>
                <a:lnTo>
                  <a:pt x="56" y="24"/>
                </a:lnTo>
                <a:lnTo>
                  <a:pt x="64" y="32"/>
                </a:lnTo>
                <a:lnTo>
                  <a:pt x="88" y="24"/>
                </a:lnTo>
                <a:lnTo>
                  <a:pt x="136" y="40"/>
                </a:lnTo>
                <a:lnTo>
                  <a:pt x="152" y="24"/>
                </a:lnTo>
                <a:lnTo>
                  <a:pt x="216" y="16"/>
                </a:lnTo>
                <a:lnTo>
                  <a:pt x="224" y="40"/>
                </a:lnTo>
                <a:lnTo>
                  <a:pt x="248" y="32"/>
                </a:lnTo>
                <a:lnTo>
                  <a:pt x="296" y="48"/>
                </a:lnTo>
                <a:lnTo>
                  <a:pt x="304" y="64"/>
                </a:lnTo>
                <a:lnTo>
                  <a:pt x="248" y="80"/>
                </a:lnTo>
                <a:lnTo>
                  <a:pt x="232" y="72"/>
                </a:lnTo>
                <a:lnTo>
                  <a:pt x="208" y="72"/>
                </a:lnTo>
                <a:lnTo>
                  <a:pt x="176" y="88"/>
                </a:lnTo>
                <a:lnTo>
                  <a:pt x="168" y="88"/>
                </a:lnTo>
                <a:lnTo>
                  <a:pt x="152" y="80"/>
                </a:lnTo>
                <a:lnTo>
                  <a:pt x="136" y="128"/>
                </a:lnTo>
                <a:lnTo>
                  <a:pt x="120" y="128"/>
                </a:lnTo>
                <a:lnTo>
                  <a:pt x="112" y="104"/>
                </a:lnTo>
                <a:lnTo>
                  <a:pt x="72" y="96"/>
                </a:lnTo>
                <a:lnTo>
                  <a:pt x="48" y="88"/>
                </a:lnTo>
                <a:lnTo>
                  <a:pt x="16" y="88"/>
                </a:lnTo>
                <a:lnTo>
                  <a:pt x="0" y="72"/>
                </a:lnTo>
                <a:close/>
              </a:path>
            </a:pathLst>
          </a:custGeom>
          <a:solidFill>
            <a:srgbClr val="BBD4E3"/>
          </a:solidFill>
          <a:ln w="12700">
            <a:solidFill>
              <a:schemeClr val="bg1"/>
            </a:solidFill>
            <a:round/>
            <a:headEnd/>
            <a:tailEnd/>
          </a:ln>
        </p:spPr>
        <p:txBody>
          <a:bodyPr/>
          <a:lstStyle/>
          <a:p>
            <a:endParaRPr lang="en-US"/>
          </a:p>
        </p:txBody>
      </p:sp>
      <p:sp>
        <p:nvSpPr>
          <p:cNvPr id="25634" name="Freeform 46"/>
          <p:cNvSpPr>
            <a:spLocks/>
          </p:cNvSpPr>
          <p:nvPr/>
        </p:nvSpPr>
        <p:spPr bwMode="auto">
          <a:xfrm>
            <a:off x="5983315" y="3891371"/>
            <a:ext cx="422356" cy="597781"/>
          </a:xfrm>
          <a:custGeom>
            <a:avLst/>
            <a:gdLst>
              <a:gd name="T0" fmla="*/ 110713 w 216"/>
              <a:gd name="T1" fmla="*/ 32897 h 288"/>
              <a:gd name="T2" fmla="*/ 126529 w 216"/>
              <a:gd name="T3" fmla="*/ 65793 h 288"/>
              <a:gd name="T4" fmla="*/ 94897 w 216"/>
              <a:gd name="T5" fmla="*/ 82241 h 288"/>
              <a:gd name="T6" fmla="*/ 94897 w 216"/>
              <a:gd name="T7" fmla="*/ 180931 h 288"/>
              <a:gd name="T8" fmla="*/ 79081 w 216"/>
              <a:gd name="T9" fmla="*/ 115138 h 288"/>
              <a:gd name="T10" fmla="*/ 15816 w 216"/>
              <a:gd name="T11" fmla="*/ 180931 h 288"/>
              <a:gd name="T12" fmla="*/ 0 w 216"/>
              <a:gd name="T13" fmla="*/ 345413 h 288"/>
              <a:gd name="T14" fmla="*/ 47449 w 216"/>
              <a:gd name="T15" fmla="*/ 427655 h 288"/>
              <a:gd name="T16" fmla="*/ 47449 w 216"/>
              <a:gd name="T17" fmla="*/ 476999 h 288"/>
              <a:gd name="T18" fmla="*/ 47449 w 216"/>
              <a:gd name="T19" fmla="*/ 509896 h 288"/>
              <a:gd name="T20" fmla="*/ 47449 w 216"/>
              <a:gd name="T21" fmla="*/ 542792 h 288"/>
              <a:gd name="T22" fmla="*/ 31632 w 216"/>
              <a:gd name="T23" fmla="*/ 592137 h 288"/>
              <a:gd name="T24" fmla="*/ 205610 w 216"/>
              <a:gd name="T25" fmla="*/ 592137 h 288"/>
              <a:gd name="T26" fmla="*/ 427037 w 216"/>
              <a:gd name="T27" fmla="*/ 559241 h 288"/>
              <a:gd name="T28" fmla="*/ 379588 w 216"/>
              <a:gd name="T29" fmla="*/ 559241 h 288"/>
              <a:gd name="T30" fmla="*/ 363772 w 216"/>
              <a:gd name="T31" fmla="*/ 526344 h 288"/>
              <a:gd name="T32" fmla="*/ 395405 w 216"/>
              <a:gd name="T33" fmla="*/ 493448 h 288"/>
              <a:gd name="T34" fmla="*/ 395405 w 216"/>
              <a:gd name="T35" fmla="*/ 460551 h 288"/>
              <a:gd name="T36" fmla="*/ 379588 w 216"/>
              <a:gd name="T37" fmla="*/ 427655 h 288"/>
              <a:gd name="T38" fmla="*/ 395405 w 216"/>
              <a:gd name="T39" fmla="*/ 411206 h 288"/>
              <a:gd name="T40" fmla="*/ 427037 w 216"/>
              <a:gd name="T41" fmla="*/ 411206 h 288"/>
              <a:gd name="T42" fmla="*/ 427037 w 216"/>
              <a:gd name="T43" fmla="*/ 328965 h 288"/>
              <a:gd name="T44" fmla="*/ 411221 w 216"/>
              <a:gd name="T45" fmla="*/ 279620 h 288"/>
              <a:gd name="T46" fmla="*/ 395405 w 216"/>
              <a:gd name="T47" fmla="*/ 246724 h 288"/>
              <a:gd name="T48" fmla="*/ 379588 w 216"/>
              <a:gd name="T49" fmla="*/ 230276 h 288"/>
              <a:gd name="T50" fmla="*/ 347956 w 216"/>
              <a:gd name="T51" fmla="*/ 230276 h 288"/>
              <a:gd name="T52" fmla="*/ 316324 w 216"/>
              <a:gd name="T53" fmla="*/ 230276 h 288"/>
              <a:gd name="T54" fmla="*/ 300508 w 216"/>
              <a:gd name="T55" fmla="*/ 263172 h 288"/>
              <a:gd name="T56" fmla="*/ 284691 w 216"/>
              <a:gd name="T57" fmla="*/ 279620 h 288"/>
              <a:gd name="T58" fmla="*/ 268875 w 216"/>
              <a:gd name="T59" fmla="*/ 279620 h 288"/>
              <a:gd name="T60" fmla="*/ 253059 w 216"/>
              <a:gd name="T61" fmla="*/ 279620 h 288"/>
              <a:gd name="T62" fmla="*/ 253059 w 216"/>
              <a:gd name="T63" fmla="*/ 263172 h 288"/>
              <a:gd name="T64" fmla="*/ 253059 w 216"/>
              <a:gd name="T65" fmla="*/ 246724 h 288"/>
              <a:gd name="T66" fmla="*/ 268875 w 216"/>
              <a:gd name="T67" fmla="*/ 230276 h 288"/>
              <a:gd name="T68" fmla="*/ 268875 w 216"/>
              <a:gd name="T69" fmla="*/ 230276 h 288"/>
              <a:gd name="T70" fmla="*/ 284691 w 216"/>
              <a:gd name="T71" fmla="*/ 230276 h 288"/>
              <a:gd name="T72" fmla="*/ 284691 w 216"/>
              <a:gd name="T73" fmla="*/ 197379 h 288"/>
              <a:gd name="T74" fmla="*/ 316324 w 216"/>
              <a:gd name="T75" fmla="*/ 180931 h 288"/>
              <a:gd name="T76" fmla="*/ 284691 w 216"/>
              <a:gd name="T77" fmla="*/ 98690 h 288"/>
              <a:gd name="T78" fmla="*/ 284691 w 216"/>
              <a:gd name="T79" fmla="*/ 65793 h 288"/>
              <a:gd name="T80" fmla="*/ 237243 w 216"/>
              <a:gd name="T81" fmla="*/ 49345 h 288"/>
              <a:gd name="T82" fmla="*/ 158162 w 216"/>
              <a:gd name="T83" fmla="*/ 0 h 288"/>
              <a:gd name="T84" fmla="*/ 110713 w 216"/>
              <a:gd name="T85" fmla="*/ 32897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8"/>
              <a:gd name="T131" fmla="*/ 216 w 216"/>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8">
                <a:moveTo>
                  <a:pt x="56" y="16"/>
                </a:moveTo>
                <a:lnTo>
                  <a:pt x="64" y="32"/>
                </a:lnTo>
                <a:lnTo>
                  <a:pt x="48" y="40"/>
                </a:lnTo>
                <a:lnTo>
                  <a:pt x="48" y="88"/>
                </a:lnTo>
                <a:lnTo>
                  <a:pt x="40" y="56"/>
                </a:lnTo>
                <a:lnTo>
                  <a:pt x="8" y="88"/>
                </a:lnTo>
                <a:lnTo>
                  <a:pt x="0" y="168"/>
                </a:lnTo>
                <a:lnTo>
                  <a:pt x="24" y="208"/>
                </a:lnTo>
                <a:lnTo>
                  <a:pt x="24" y="232"/>
                </a:lnTo>
                <a:lnTo>
                  <a:pt x="24" y="248"/>
                </a:lnTo>
                <a:lnTo>
                  <a:pt x="24" y="264"/>
                </a:lnTo>
                <a:lnTo>
                  <a:pt x="16" y="288"/>
                </a:lnTo>
                <a:lnTo>
                  <a:pt x="104" y="288"/>
                </a:lnTo>
                <a:lnTo>
                  <a:pt x="216" y="272"/>
                </a:lnTo>
                <a:lnTo>
                  <a:pt x="192" y="272"/>
                </a:lnTo>
                <a:lnTo>
                  <a:pt x="184" y="256"/>
                </a:lnTo>
                <a:lnTo>
                  <a:pt x="200" y="240"/>
                </a:lnTo>
                <a:lnTo>
                  <a:pt x="200" y="224"/>
                </a:lnTo>
                <a:lnTo>
                  <a:pt x="192" y="208"/>
                </a:lnTo>
                <a:lnTo>
                  <a:pt x="200" y="200"/>
                </a:lnTo>
                <a:lnTo>
                  <a:pt x="216" y="200"/>
                </a:lnTo>
                <a:lnTo>
                  <a:pt x="216" y="160"/>
                </a:lnTo>
                <a:lnTo>
                  <a:pt x="208" y="136"/>
                </a:lnTo>
                <a:lnTo>
                  <a:pt x="200" y="120"/>
                </a:lnTo>
                <a:lnTo>
                  <a:pt x="192" y="112"/>
                </a:lnTo>
                <a:lnTo>
                  <a:pt x="176" y="112"/>
                </a:lnTo>
                <a:lnTo>
                  <a:pt x="160" y="112"/>
                </a:lnTo>
                <a:lnTo>
                  <a:pt x="152" y="128"/>
                </a:lnTo>
                <a:lnTo>
                  <a:pt x="144" y="136"/>
                </a:lnTo>
                <a:lnTo>
                  <a:pt x="136" y="136"/>
                </a:lnTo>
                <a:lnTo>
                  <a:pt x="128" y="136"/>
                </a:lnTo>
                <a:lnTo>
                  <a:pt x="128" y="128"/>
                </a:lnTo>
                <a:lnTo>
                  <a:pt x="128" y="120"/>
                </a:lnTo>
                <a:lnTo>
                  <a:pt x="136" y="112"/>
                </a:lnTo>
                <a:lnTo>
                  <a:pt x="144" y="112"/>
                </a:lnTo>
                <a:lnTo>
                  <a:pt x="144" y="96"/>
                </a:lnTo>
                <a:lnTo>
                  <a:pt x="160" y="88"/>
                </a:lnTo>
                <a:lnTo>
                  <a:pt x="144" y="48"/>
                </a:lnTo>
                <a:lnTo>
                  <a:pt x="144" y="32"/>
                </a:lnTo>
                <a:lnTo>
                  <a:pt x="120" y="24"/>
                </a:lnTo>
                <a:lnTo>
                  <a:pt x="80" y="0"/>
                </a:lnTo>
                <a:lnTo>
                  <a:pt x="56" y="16"/>
                </a:lnTo>
                <a:close/>
              </a:path>
            </a:pathLst>
          </a:custGeom>
          <a:solidFill>
            <a:srgbClr val="BBD4E3"/>
          </a:solidFill>
          <a:ln w="12700">
            <a:solidFill>
              <a:schemeClr val="bg1"/>
            </a:solidFill>
            <a:round/>
            <a:headEnd/>
            <a:tailEnd/>
          </a:ln>
        </p:spPr>
        <p:txBody>
          <a:bodyPr/>
          <a:lstStyle/>
          <a:p>
            <a:endParaRPr lang="en-US"/>
          </a:p>
        </p:txBody>
      </p:sp>
      <p:sp>
        <p:nvSpPr>
          <p:cNvPr id="25635" name="Freeform 47"/>
          <p:cNvSpPr>
            <a:spLocks/>
          </p:cNvSpPr>
          <p:nvPr/>
        </p:nvSpPr>
        <p:spPr bwMode="auto">
          <a:xfrm>
            <a:off x="5527986" y="4423445"/>
            <a:ext cx="455328" cy="798111"/>
          </a:xfrm>
          <a:custGeom>
            <a:avLst/>
            <a:gdLst>
              <a:gd name="T0" fmla="*/ 79375 w 232"/>
              <a:gd name="T1" fmla="*/ 49411 h 384"/>
              <a:gd name="T2" fmla="*/ 349250 w 232"/>
              <a:gd name="T3" fmla="*/ 0 h 384"/>
              <a:gd name="T4" fmla="*/ 396875 w 232"/>
              <a:gd name="T5" fmla="*/ 98822 h 384"/>
              <a:gd name="T6" fmla="*/ 444500 w 232"/>
              <a:gd name="T7" fmla="*/ 510580 h 384"/>
              <a:gd name="T8" fmla="*/ 460375 w 232"/>
              <a:gd name="T9" fmla="*/ 559991 h 384"/>
              <a:gd name="T10" fmla="*/ 412750 w 232"/>
              <a:gd name="T11" fmla="*/ 658813 h 384"/>
              <a:gd name="T12" fmla="*/ 412750 w 232"/>
              <a:gd name="T13" fmla="*/ 741164 h 384"/>
              <a:gd name="T14" fmla="*/ 365125 w 232"/>
              <a:gd name="T15" fmla="*/ 724694 h 384"/>
              <a:gd name="T16" fmla="*/ 381000 w 232"/>
              <a:gd name="T17" fmla="*/ 790575 h 384"/>
              <a:gd name="T18" fmla="*/ 317500 w 232"/>
              <a:gd name="T19" fmla="*/ 774105 h 384"/>
              <a:gd name="T20" fmla="*/ 301625 w 232"/>
              <a:gd name="T21" fmla="*/ 774105 h 384"/>
              <a:gd name="T22" fmla="*/ 254000 w 232"/>
              <a:gd name="T23" fmla="*/ 774105 h 384"/>
              <a:gd name="T24" fmla="*/ 238125 w 232"/>
              <a:gd name="T25" fmla="*/ 675283 h 384"/>
              <a:gd name="T26" fmla="*/ 174625 w 232"/>
              <a:gd name="T27" fmla="*/ 642342 h 384"/>
              <a:gd name="T28" fmla="*/ 174625 w 232"/>
              <a:gd name="T29" fmla="*/ 543520 h 384"/>
              <a:gd name="T30" fmla="*/ 127000 w 232"/>
              <a:gd name="T31" fmla="*/ 559991 h 384"/>
              <a:gd name="T32" fmla="*/ 95250 w 232"/>
              <a:gd name="T33" fmla="*/ 477639 h 384"/>
              <a:gd name="T34" fmla="*/ 0 w 232"/>
              <a:gd name="T35" fmla="*/ 395288 h 384"/>
              <a:gd name="T36" fmla="*/ 63500 w 232"/>
              <a:gd name="T37" fmla="*/ 263525 h 384"/>
              <a:gd name="T38" fmla="*/ 47625 w 232"/>
              <a:gd name="T39" fmla="*/ 197644 h 384"/>
              <a:gd name="T40" fmla="*/ 127000 w 232"/>
              <a:gd name="T41" fmla="*/ 181173 h 384"/>
              <a:gd name="T42" fmla="*/ 127000 w 232"/>
              <a:gd name="T43" fmla="*/ 98822 h 384"/>
              <a:gd name="T44" fmla="*/ 79375 w 232"/>
              <a:gd name="T45" fmla="*/ 49411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4"/>
              <a:gd name="T71" fmla="*/ 232 w 232"/>
              <a:gd name="T72" fmla="*/ 384 h 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4">
                <a:moveTo>
                  <a:pt x="40" y="24"/>
                </a:moveTo>
                <a:lnTo>
                  <a:pt x="176" y="0"/>
                </a:lnTo>
                <a:lnTo>
                  <a:pt x="200" y="48"/>
                </a:lnTo>
                <a:lnTo>
                  <a:pt x="224" y="248"/>
                </a:lnTo>
                <a:lnTo>
                  <a:pt x="232" y="272"/>
                </a:lnTo>
                <a:lnTo>
                  <a:pt x="208" y="320"/>
                </a:lnTo>
                <a:lnTo>
                  <a:pt x="208" y="360"/>
                </a:lnTo>
                <a:lnTo>
                  <a:pt x="184" y="352"/>
                </a:lnTo>
                <a:lnTo>
                  <a:pt x="192" y="384"/>
                </a:lnTo>
                <a:lnTo>
                  <a:pt x="160" y="376"/>
                </a:lnTo>
                <a:lnTo>
                  <a:pt x="152" y="376"/>
                </a:lnTo>
                <a:lnTo>
                  <a:pt x="128" y="376"/>
                </a:lnTo>
                <a:lnTo>
                  <a:pt x="120" y="328"/>
                </a:lnTo>
                <a:lnTo>
                  <a:pt x="88" y="312"/>
                </a:lnTo>
                <a:lnTo>
                  <a:pt x="88" y="264"/>
                </a:lnTo>
                <a:lnTo>
                  <a:pt x="64" y="272"/>
                </a:lnTo>
                <a:lnTo>
                  <a:pt x="48" y="232"/>
                </a:lnTo>
                <a:lnTo>
                  <a:pt x="0" y="192"/>
                </a:lnTo>
                <a:lnTo>
                  <a:pt x="32" y="128"/>
                </a:lnTo>
                <a:lnTo>
                  <a:pt x="24" y="96"/>
                </a:lnTo>
                <a:lnTo>
                  <a:pt x="64" y="88"/>
                </a:lnTo>
                <a:lnTo>
                  <a:pt x="64" y="48"/>
                </a:lnTo>
                <a:lnTo>
                  <a:pt x="40" y="24"/>
                </a:lnTo>
                <a:close/>
              </a:path>
            </a:pathLst>
          </a:custGeom>
          <a:solidFill>
            <a:srgbClr val="BBD4E3"/>
          </a:solidFill>
          <a:ln w="12700">
            <a:solidFill>
              <a:schemeClr val="bg1"/>
            </a:solidFill>
            <a:round/>
            <a:headEnd/>
            <a:tailEnd/>
          </a:ln>
        </p:spPr>
        <p:txBody>
          <a:bodyPr/>
          <a:lstStyle/>
          <a:p>
            <a:endParaRPr lang="en-US"/>
          </a:p>
        </p:txBody>
      </p:sp>
      <p:sp>
        <p:nvSpPr>
          <p:cNvPr id="25636" name="Freeform 48"/>
          <p:cNvSpPr>
            <a:spLocks/>
          </p:cNvSpPr>
          <p:nvPr/>
        </p:nvSpPr>
        <p:spPr bwMode="auto">
          <a:xfrm>
            <a:off x="5121331" y="4755189"/>
            <a:ext cx="720675" cy="617014"/>
          </a:xfrm>
          <a:custGeom>
            <a:avLst/>
            <a:gdLst>
              <a:gd name="T0" fmla="*/ 0 w 368"/>
              <a:gd name="T1" fmla="*/ 16519 h 296"/>
              <a:gd name="T2" fmla="*/ 316810 w 368"/>
              <a:gd name="T3" fmla="*/ 0 h 296"/>
              <a:gd name="T4" fmla="*/ 396013 w 368"/>
              <a:gd name="T5" fmla="*/ 0 h 296"/>
              <a:gd name="T6" fmla="*/ 443534 w 368"/>
              <a:gd name="T7" fmla="*/ 16519 h 296"/>
              <a:gd name="T8" fmla="*/ 411853 w 368"/>
              <a:gd name="T9" fmla="*/ 66074 h 296"/>
              <a:gd name="T10" fmla="*/ 506896 w 368"/>
              <a:gd name="T11" fmla="*/ 148667 h 296"/>
              <a:gd name="T12" fmla="*/ 538577 w 368"/>
              <a:gd name="T13" fmla="*/ 231260 h 296"/>
              <a:gd name="T14" fmla="*/ 586099 w 368"/>
              <a:gd name="T15" fmla="*/ 214742 h 296"/>
              <a:gd name="T16" fmla="*/ 586099 w 368"/>
              <a:gd name="T17" fmla="*/ 313853 h 296"/>
              <a:gd name="T18" fmla="*/ 649461 w 368"/>
              <a:gd name="T19" fmla="*/ 346890 h 296"/>
              <a:gd name="T20" fmla="*/ 665301 w 368"/>
              <a:gd name="T21" fmla="*/ 446002 h 296"/>
              <a:gd name="T22" fmla="*/ 712823 w 368"/>
              <a:gd name="T23" fmla="*/ 446002 h 296"/>
              <a:gd name="T24" fmla="*/ 728663 w 368"/>
              <a:gd name="T25" fmla="*/ 479039 h 296"/>
              <a:gd name="T26" fmla="*/ 681142 w 368"/>
              <a:gd name="T27" fmla="*/ 545114 h 296"/>
              <a:gd name="T28" fmla="*/ 665301 w 368"/>
              <a:gd name="T29" fmla="*/ 594669 h 296"/>
              <a:gd name="T30" fmla="*/ 601939 w 368"/>
              <a:gd name="T31" fmla="*/ 611188 h 296"/>
              <a:gd name="T32" fmla="*/ 617780 w 368"/>
              <a:gd name="T33" fmla="*/ 545114 h 296"/>
              <a:gd name="T34" fmla="*/ 348491 w 368"/>
              <a:gd name="T35" fmla="*/ 578151 h 296"/>
              <a:gd name="T36" fmla="*/ 142565 w 368"/>
              <a:gd name="T37" fmla="*/ 594669 h 296"/>
              <a:gd name="T38" fmla="*/ 142565 w 368"/>
              <a:gd name="T39" fmla="*/ 528595 h 296"/>
              <a:gd name="T40" fmla="*/ 126724 w 368"/>
              <a:gd name="T41" fmla="*/ 330372 h 296"/>
              <a:gd name="T42" fmla="*/ 126724 w 368"/>
              <a:gd name="T43" fmla="*/ 231260 h 296"/>
              <a:gd name="T44" fmla="*/ 47522 w 368"/>
              <a:gd name="T45" fmla="*/ 181705 h 296"/>
              <a:gd name="T46" fmla="*/ 79203 w 368"/>
              <a:gd name="T47" fmla="*/ 132149 h 296"/>
              <a:gd name="T48" fmla="*/ 47522 w 368"/>
              <a:gd name="T49" fmla="*/ 99112 h 296"/>
              <a:gd name="T50" fmla="*/ 0 w 368"/>
              <a:gd name="T51" fmla="*/ 16519 h 2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296"/>
              <a:gd name="T80" fmla="*/ 368 w 368"/>
              <a:gd name="T81" fmla="*/ 296 h 2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296">
                <a:moveTo>
                  <a:pt x="0" y="8"/>
                </a:moveTo>
                <a:lnTo>
                  <a:pt x="160" y="0"/>
                </a:lnTo>
                <a:lnTo>
                  <a:pt x="200" y="0"/>
                </a:lnTo>
                <a:lnTo>
                  <a:pt x="224" y="8"/>
                </a:lnTo>
                <a:lnTo>
                  <a:pt x="208" y="32"/>
                </a:lnTo>
                <a:lnTo>
                  <a:pt x="256" y="72"/>
                </a:lnTo>
                <a:lnTo>
                  <a:pt x="272" y="112"/>
                </a:lnTo>
                <a:lnTo>
                  <a:pt x="296" y="104"/>
                </a:lnTo>
                <a:lnTo>
                  <a:pt x="296" y="152"/>
                </a:lnTo>
                <a:lnTo>
                  <a:pt x="328" y="168"/>
                </a:lnTo>
                <a:lnTo>
                  <a:pt x="336" y="216"/>
                </a:lnTo>
                <a:lnTo>
                  <a:pt x="360" y="216"/>
                </a:lnTo>
                <a:lnTo>
                  <a:pt x="368" y="232"/>
                </a:lnTo>
                <a:lnTo>
                  <a:pt x="344" y="264"/>
                </a:lnTo>
                <a:lnTo>
                  <a:pt x="336" y="288"/>
                </a:lnTo>
                <a:lnTo>
                  <a:pt x="304" y="296"/>
                </a:lnTo>
                <a:lnTo>
                  <a:pt x="312" y="264"/>
                </a:lnTo>
                <a:lnTo>
                  <a:pt x="176" y="280"/>
                </a:lnTo>
                <a:lnTo>
                  <a:pt x="72" y="288"/>
                </a:lnTo>
                <a:lnTo>
                  <a:pt x="72" y="256"/>
                </a:lnTo>
                <a:lnTo>
                  <a:pt x="64" y="160"/>
                </a:lnTo>
                <a:lnTo>
                  <a:pt x="64" y="112"/>
                </a:lnTo>
                <a:lnTo>
                  <a:pt x="24" y="88"/>
                </a:lnTo>
                <a:lnTo>
                  <a:pt x="40" y="64"/>
                </a:lnTo>
                <a:lnTo>
                  <a:pt x="24" y="48"/>
                </a:lnTo>
                <a:lnTo>
                  <a:pt x="0" y="8"/>
                </a:lnTo>
                <a:close/>
              </a:path>
            </a:pathLst>
          </a:custGeom>
          <a:solidFill>
            <a:srgbClr val="BBD4E3"/>
          </a:solidFill>
          <a:ln w="12700">
            <a:solidFill>
              <a:schemeClr val="bg1"/>
            </a:solidFill>
            <a:round/>
            <a:headEnd/>
            <a:tailEnd/>
          </a:ln>
        </p:spPr>
        <p:txBody>
          <a:bodyPr/>
          <a:lstStyle/>
          <a:p>
            <a:endParaRPr lang="en-US"/>
          </a:p>
        </p:txBody>
      </p:sp>
      <p:sp>
        <p:nvSpPr>
          <p:cNvPr id="25637" name="Freeform 49"/>
          <p:cNvSpPr>
            <a:spLocks/>
          </p:cNvSpPr>
          <p:nvPr/>
        </p:nvSpPr>
        <p:spPr bwMode="auto">
          <a:xfrm>
            <a:off x="5920511" y="4489152"/>
            <a:ext cx="343851" cy="617014"/>
          </a:xfrm>
          <a:custGeom>
            <a:avLst/>
            <a:gdLst>
              <a:gd name="T0" fmla="*/ 0 w 176"/>
              <a:gd name="T1" fmla="*/ 33037 h 296"/>
              <a:gd name="T2" fmla="*/ 31606 w 176"/>
              <a:gd name="T3" fmla="*/ 66074 h 296"/>
              <a:gd name="T4" fmla="*/ 79014 w 176"/>
              <a:gd name="T5" fmla="*/ 49556 h 296"/>
              <a:gd name="T6" fmla="*/ 94817 w 176"/>
              <a:gd name="T7" fmla="*/ 49556 h 296"/>
              <a:gd name="T8" fmla="*/ 94817 w 176"/>
              <a:gd name="T9" fmla="*/ 0 h 296"/>
              <a:gd name="T10" fmla="*/ 268648 w 176"/>
              <a:gd name="T11" fmla="*/ 0 h 296"/>
              <a:gd name="T12" fmla="*/ 347662 w 176"/>
              <a:gd name="T13" fmla="*/ 429483 h 296"/>
              <a:gd name="T14" fmla="*/ 347662 w 176"/>
              <a:gd name="T15" fmla="*/ 412965 h 296"/>
              <a:gd name="T16" fmla="*/ 284451 w 176"/>
              <a:gd name="T17" fmla="*/ 446002 h 296"/>
              <a:gd name="T18" fmla="*/ 237042 w 176"/>
              <a:gd name="T19" fmla="*/ 561632 h 296"/>
              <a:gd name="T20" fmla="*/ 189634 w 176"/>
              <a:gd name="T21" fmla="*/ 545114 h 296"/>
              <a:gd name="T22" fmla="*/ 110620 w 176"/>
              <a:gd name="T23" fmla="*/ 594669 h 296"/>
              <a:gd name="T24" fmla="*/ 15803 w 176"/>
              <a:gd name="T25" fmla="*/ 611188 h 296"/>
              <a:gd name="T26" fmla="*/ 63211 w 176"/>
              <a:gd name="T27" fmla="*/ 495558 h 296"/>
              <a:gd name="T28" fmla="*/ 47408 w 176"/>
              <a:gd name="T29" fmla="*/ 429483 h 296"/>
              <a:gd name="T30" fmla="*/ 0 w 176"/>
              <a:gd name="T31" fmla="*/ 3303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296"/>
              <a:gd name="T50" fmla="*/ 176 w 176"/>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296">
                <a:moveTo>
                  <a:pt x="0" y="16"/>
                </a:moveTo>
                <a:lnTo>
                  <a:pt x="16" y="32"/>
                </a:lnTo>
                <a:lnTo>
                  <a:pt x="40" y="24"/>
                </a:lnTo>
                <a:lnTo>
                  <a:pt x="48" y="24"/>
                </a:lnTo>
                <a:lnTo>
                  <a:pt x="48" y="0"/>
                </a:lnTo>
                <a:lnTo>
                  <a:pt x="136" y="0"/>
                </a:lnTo>
                <a:lnTo>
                  <a:pt x="176" y="208"/>
                </a:lnTo>
                <a:lnTo>
                  <a:pt x="176" y="200"/>
                </a:lnTo>
                <a:lnTo>
                  <a:pt x="144" y="216"/>
                </a:lnTo>
                <a:lnTo>
                  <a:pt x="120" y="272"/>
                </a:lnTo>
                <a:lnTo>
                  <a:pt x="96" y="264"/>
                </a:lnTo>
                <a:lnTo>
                  <a:pt x="56" y="288"/>
                </a:lnTo>
                <a:lnTo>
                  <a:pt x="8" y="296"/>
                </a:lnTo>
                <a:lnTo>
                  <a:pt x="32" y="240"/>
                </a:lnTo>
                <a:lnTo>
                  <a:pt x="24" y="208"/>
                </a:lnTo>
                <a:lnTo>
                  <a:pt x="0" y="16"/>
                </a:lnTo>
                <a:close/>
              </a:path>
            </a:pathLst>
          </a:custGeom>
          <a:solidFill>
            <a:srgbClr val="BBD4E3"/>
          </a:solidFill>
          <a:ln w="12700">
            <a:solidFill>
              <a:schemeClr val="bg1"/>
            </a:solidFill>
            <a:round/>
            <a:headEnd/>
            <a:tailEnd/>
          </a:ln>
        </p:spPr>
        <p:txBody>
          <a:bodyPr/>
          <a:lstStyle/>
          <a:p>
            <a:endParaRPr lang="en-US"/>
          </a:p>
        </p:txBody>
      </p:sp>
      <p:sp>
        <p:nvSpPr>
          <p:cNvPr id="25638" name="Freeform 50"/>
          <p:cNvSpPr>
            <a:spLocks/>
          </p:cNvSpPr>
          <p:nvPr/>
        </p:nvSpPr>
        <p:spPr bwMode="auto">
          <a:xfrm>
            <a:off x="6185857" y="4356134"/>
            <a:ext cx="455328" cy="549702"/>
          </a:xfrm>
          <a:custGeom>
            <a:avLst/>
            <a:gdLst>
              <a:gd name="T0" fmla="*/ 0 w 232"/>
              <a:gd name="T1" fmla="*/ 132003 h 264"/>
              <a:gd name="T2" fmla="*/ 206375 w 232"/>
              <a:gd name="T3" fmla="*/ 99002 h 264"/>
              <a:gd name="T4" fmla="*/ 254000 w 232"/>
              <a:gd name="T5" fmla="*/ 115503 h 264"/>
              <a:gd name="T6" fmla="*/ 349250 w 232"/>
              <a:gd name="T7" fmla="*/ 66001 h 264"/>
              <a:gd name="T8" fmla="*/ 365125 w 232"/>
              <a:gd name="T9" fmla="*/ 16500 h 264"/>
              <a:gd name="T10" fmla="*/ 428625 w 232"/>
              <a:gd name="T11" fmla="*/ 0 h 264"/>
              <a:gd name="T12" fmla="*/ 460375 w 232"/>
              <a:gd name="T13" fmla="*/ 214505 h 264"/>
              <a:gd name="T14" fmla="*/ 444500 w 232"/>
              <a:gd name="T15" fmla="*/ 231005 h 264"/>
              <a:gd name="T16" fmla="*/ 444500 w 232"/>
              <a:gd name="T17" fmla="*/ 379508 h 264"/>
              <a:gd name="T18" fmla="*/ 396875 w 232"/>
              <a:gd name="T19" fmla="*/ 396009 h 264"/>
              <a:gd name="T20" fmla="*/ 365125 w 232"/>
              <a:gd name="T21" fmla="*/ 462010 h 264"/>
              <a:gd name="T22" fmla="*/ 333375 w 232"/>
              <a:gd name="T23" fmla="*/ 462010 h 264"/>
              <a:gd name="T24" fmla="*/ 317500 w 232"/>
              <a:gd name="T25" fmla="*/ 544512 h 264"/>
              <a:gd name="T26" fmla="*/ 269875 w 232"/>
              <a:gd name="T27" fmla="*/ 511511 h 264"/>
              <a:gd name="T28" fmla="*/ 174625 w 232"/>
              <a:gd name="T29" fmla="*/ 544512 h 264"/>
              <a:gd name="T30" fmla="*/ 127000 w 232"/>
              <a:gd name="T31" fmla="*/ 495011 h 264"/>
              <a:gd name="T32" fmla="*/ 63500 w 232"/>
              <a:gd name="T33" fmla="*/ 495011 h 264"/>
              <a:gd name="T34" fmla="*/ 47625 w 232"/>
              <a:gd name="T35" fmla="*/ 346508 h 264"/>
              <a:gd name="T36" fmla="*/ 0 w 232"/>
              <a:gd name="T37" fmla="*/ 132003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64"/>
              <a:gd name="T59" fmla="*/ 232 w 232"/>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64">
                <a:moveTo>
                  <a:pt x="0" y="64"/>
                </a:moveTo>
                <a:lnTo>
                  <a:pt x="104" y="48"/>
                </a:lnTo>
                <a:lnTo>
                  <a:pt x="128" y="56"/>
                </a:lnTo>
                <a:lnTo>
                  <a:pt x="176" y="32"/>
                </a:lnTo>
                <a:lnTo>
                  <a:pt x="184" y="8"/>
                </a:lnTo>
                <a:lnTo>
                  <a:pt x="216" y="0"/>
                </a:lnTo>
                <a:lnTo>
                  <a:pt x="232" y="104"/>
                </a:lnTo>
                <a:lnTo>
                  <a:pt x="224" y="112"/>
                </a:lnTo>
                <a:lnTo>
                  <a:pt x="224" y="184"/>
                </a:lnTo>
                <a:lnTo>
                  <a:pt x="200" y="192"/>
                </a:lnTo>
                <a:lnTo>
                  <a:pt x="184" y="224"/>
                </a:lnTo>
                <a:lnTo>
                  <a:pt x="168" y="224"/>
                </a:lnTo>
                <a:lnTo>
                  <a:pt x="160" y="264"/>
                </a:lnTo>
                <a:lnTo>
                  <a:pt x="136" y="248"/>
                </a:lnTo>
                <a:lnTo>
                  <a:pt x="88" y="264"/>
                </a:lnTo>
                <a:lnTo>
                  <a:pt x="64" y="240"/>
                </a:lnTo>
                <a:lnTo>
                  <a:pt x="32" y="240"/>
                </a:lnTo>
                <a:lnTo>
                  <a:pt x="24" y="168"/>
                </a:lnTo>
                <a:lnTo>
                  <a:pt x="0" y="64"/>
                </a:lnTo>
                <a:close/>
              </a:path>
            </a:pathLst>
          </a:custGeom>
          <a:solidFill>
            <a:srgbClr val="BBD4E3"/>
          </a:solidFill>
          <a:ln w="12700">
            <a:solidFill>
              <a:schemeClr val="bg1"/>
            </a:solidFill>
            <a:round/>
            <a:headEnd/>
            <a:tailEnd/>
          </a:ln>
        </p:spPr>
        <p:txBody>
          <a:bodyPr/>
          <a:lstStyle/>
          <a:p>
            <a:endParaRPr lang="en-US"/>
          </a:p>
        </p:txBody>
      </p:sp>
      <p:sp>
        <p:nvSpPr>
          <p:cNvPr id="25639" name="Freeform 51"/>
          <p:cNvSpPr>
            <a:spLocks/>
          </p:cNvSpPr>
          <p:nvPr/>
        </p:nvSpPr>
        <p:spPr bwMode="auto">
          <a:xfrm>
            <a:off x="5779203" y="4856155"/>
            <a:ext cx="799179" cy="464763"/>
          </a:xfrm>
          <a:custGeom>
            <a:avLst/>
            <a:gdLst>
              <a:gd name="T0" fmla="*/ 0 w 408"/>
              <a:gd name="T1" fmla="*/ 460375 h 224"/>
              <a:gd name="T2" fmla="*/ 205970 w 408"/>
              <a:gd name="T3" fmla="*/ 443933 h 224"/>
              <a:gd name="T4" fmla="*/ 205970 w 408"/>
              <a:gd name="T5" fmla="*/ 411049 h 224"/>
              <a:gd name="T6" fmla="*/ 681286 w 408"/>
              <a:gd name="T7" fmla="*/ 345281 h 224"/>
              <a:gd name="T8" fmla="*/ 681286 w 408"/>
              <a:gd name="T9" fmla="*/ 312397 h 224"/>
              <a:gd name="T10" fmla="*/ 760505 w 408"/>
              <a:gd name="T11" fmla="*/ 295955 h 224"/>
              <a:gd name="T12" fmla="*/ 760505 w 408"/>
              <a:gd name="T13" fmla="*/ 246629 h 224"/>
              <a:gd name="T14" fmla="*/ 792193 w 408"/>
              <a:gd name="T15" fmla="*/ 246629 h 224"/>
              <a:gd name="T16" fmla="*/ 808037 w 408"/>
              <a:gd name="T17" fmla="*/ 180862 h 224"/>
              <a:gd name="T18" fmla="*/ 744662 w 408"/>
              <a:gd name="T19" fmla="*/ 131536 h 224"/>
              <a:gd name="T20" fmla="*/ 728818 w 408"/>
              <a:gd name="T21" fmla="*/ 49326 h 224"/>
              <a:gd name="T22" fmla="*/ 681286 w 408"/>
              <a:gd name="T23" fmla="*/ 16442 h 224"/>
              <a:gd name="T24" fmla="*/ 586223 w 408"/>
              <a:gd name="T25" fmla="*/ 32884 h 224"/>
              <a:gd name="T26" fmla="*/ 522847 w 408"/>
              <a:gd name="T27" fmla="*/ 0 h 224"/>
              <a:gd name="T28" fmla="*/ 475316 w 408"/>
              <a:gd name="T29" fmla="*/ 0 h 224"/>
              <a:gd name="T30" fmla="*/ 491160 w 408"/>
              <a:gd name="T31" fmla="*/ 49326 h 224"/>
              <a:gd name="T32" fmla="*/ 427784 w 408"/>
              <a:gd name="T33" fmla="*/ 82210 h 224"/>
              <a:gd name="T34" fmla="*/ 380253 w 408"/>
              <a:gd name="T35" fmla="*/ 197304 h 224"/>
              <a:gd name="T36" fmla="*/ 316877 w 408"/>
              <a:gd name="T37" fmla="*/ 180862 h 224"/>
              <a:gd name="T38" fmla="*/ 253502 w 408"/>
              <a:gd name="T39" fmla="*/ 213746 h 224"/>
              <a:gd name="T40" fmla="*/ 158439 w 408"/>
              <a:gd name="T41" fmla="*/ 230188 h 224"/>
              <a:gd name="T42" fmla="*/ 158439 w 408"/>
              <a:gd name="T43" fmla="*/ 295955 h 224"/>
              <a:gd name="T44" fmla="*/ 110907 w 408"/>
              <a:gd name="T45" fmla="*/ 295955 h 224"/>
              <a:gd name="T46" fmla="*/ 110907 w 408"/>
              <a:gd name="T47" fmla="*/ 361723 h 224"/>
              <a:gd name="T48" fmla="*/ 63375 w 408"/>
              <a:gd name="T49" fmla="*/ 328839 h 224"/>
              <a:gd name="T50" fmla="*/ 47532 w 408"/>
              <a:gd name="T51" fmla="*/ 345281 h 224"/>
              <a:gd name="T52" fmla="*/ 63375 w 408"/>
              <a:gd name="T53" fmla="*/ 378165 h 224"/>
              <a:gd name="T54" fmla="*/ 15844 w 408"/>
              <a:gd name="T55" fmla="*/ 443933 h 224"/>
              <a:gd name="T56" fmla="*/ 0 w 408"/>
              <a:gd name="T57" fmla="*/ 460375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8"/>
              <a:gd name="T88" fmla="*/ 0 h 224"/>
              <a:gd name="T89" fmla="*/ 408 w 408"/>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8" h="224">
                <a:moveTo>
                  <a:pt x="0" y="224"/>
                </a:moveTo>
                <a:lnTo>
                  <a:pt x="104" y="216"/>
                </a:lnTo>
                <a:lnTo>
                  <a:pt x="104" y="200"/>
                </a:lnTo>
                <a:lnTo>
                  <a:pt x="344" y="168"/>
                </a:lnTo>
                <a:lnTo>
                  <a:pt x="344" y="152"/>
                </a:lnTo>
                <a:lnTo>
                  <a:pt x="384" y="144"/>
                </a:lnTo>
                <a:lnTo>
                  <a:pt x="384" y="120"/>
                </a:lnTo>
                <a:lnTo>
                  <a:pt x="400" y="120"/>
                </a:lnTo>
                <a:lnTo>
                  <a:pt x="408" y="88"/>
                </a:lnTo>
                <a:lnTo>
                  <a:pt x="376" y="64"/>
                </a:lnTo>
                <a:lnTo>
                  <a:pt x="368" y="24"/>
                </a:lnTo>
                <a:lnTo>
                  <a:pt x="344" y="8"/>
                </a:lnTo>
                <a:lnTo>
                  <a:pt x="296" y="16"/>
                </a:lnTo>
                <a:lnTo>
                  <a:pt x="264" y="0"/>
                </a:lnTo>
                <a:lnTo>
                  <a:pt x="240" y="0"/>
                </a:lnTo>
                <a:lnTo>
                  <a:pt x="248" y="24"/>
                </a:lnTo>
                <a:lnTo>
                  <a:pt x="216" y="40"/>
                </a:lnTo>
                <a:lnTo>
                  <a:pt x="192" y="96"/>
                </a:lnTo>
                <a:lnTo>
                  <a:pt x="160" y="88"/>
                </a:lnTo>
                <a:lnTo>
                  <a:pt x="128" y="104"/>
                </a:lnTo>
                <a:lnTo>
                  <a:pt x="80" y="112"/>
                </a:lnTo>
                <a:lnTo>
                  <a:pt x="80" y="144"/>
                </a:lnTo>
                <a:lnTo>
                  <a:pt x="56" y="144"/>
                </a:lnTo>
                <a:lnTo>
                  <a:pt x="56" y="176"/>
                </a:lnTo>
                <a:lnTo>
                  <a:pt x="32" y="160"/>
                </a:lnTo>
                <a:lnTo>
                  <a:pt x="24" y="168"/>
                </a:lnTo>
                <a:lnTo>
                  <a:pt x="32" y="184"/>
                </a:lnTo>
                <a:lnTo>
                  <a:pt x="8" y="216"/>
                </a:lnTo>
                <a:lnTo>
                  <a:pt x="0" y="224"/>
                </a:lnTo>
                <a:close/>
              </a:path>
            </a:pathLst>
          </a:custGeom>
          <a:solidFill>
            <a:srgbClr val="BBD4E3"/>
          </a:solidFill>
          <a:ln w="12700">
            <a:solidFill>
              <a:schemeClr val="bg1"/>
            </a:solidFill>
            <a:round/>
            <a:headEnd/>
            <a:tailEnd/>
          </a:ln>
        </p:spPr>
        <p:txBody>
          <a:bodyPr/>
          <a:lstStyle/>
          <a:p>
            <a:endParaRPr lang="en-US"/>
          </a:p>
        </p:txBody>
      </p:sp>
      <p:sp>
        <p:nvSpPr>
          <p:cNvPr id="25640" name="Freeform 52"/>
          <p:cNvSpPr>
            <a:spLocks/>
          </p:cNvSpPr>
          <p:nvPr/>
        </p:nvSpPr>
        <p:spPr bwMode="auto">
          <a:xfrm>
            <a:off x="5732100" y="5155847"/>
            <a:ext cx="924787" cy="365400"/>
          </a:xfrm>
          <a:custGeom>
            <a:avLst/>
            <a:gdLst>
              <a:gd name="T0" fmla="*/ 63392 w 472"/>
              <a:gd name="T1" fmla="*/ 164523 h 176"/>
              <a:gd name="T2" fmla="*/ 63392 w 472"/>
              <a:gd name="T3" fmla="*/ 180975 h 176"/>
              <a:gd name="T4" fmla="*/ 47544 w 472"/>
              <a:gd name="T5" fmla="*/ 213880 h 176"/>
              <a:gd name="T6" fmla="*/ 63392 w 472"/>
              <a:gd name="T7" fmla="*/ 246784 h 176"/>
              <a:gd name="T8" fmla="*/ 0 w 472"/>
              <a:gd name="T9" fmla="*/ 296141 h 176"/>
              <a:gd name="T10" fmla="*/ 15848 w 472"/>
              <a:gd name="T11" fmla="*/ 361950 h 176"/>
              <a:gd name="T12" fmla="*/ 253569 w 472"/>
              <a:gd name="T13" fmla="*/ 345498 h 176"/>
              <a:gd name="T14" fmla="*/ 538835 w 472"/>
              <a:gd name="T15" fmla="*/ 296141 h 176"/>
              <a:gd name="T16" fmla="*/ 697316 w 472"/>
              <a:gd name="T17" fmla="*/ 279689 h 176"/>
              <a:gd name="T18" fmla="*/ 713164 w 472"/>
              <a:gd name="T19" fmla="*/ 180975 h 176"/>
              <a:gd name="T20" fmla="*/ 776556 w 472"/>
              <a:gd name="T21" fmla="*/ 180975 h 176"/>
              <a:gd name="T22" fmla="*/ 935037 w 472"/>
              <a:gd name="T23" fmla="*/ 0 h 176"/>
              <a:gd name="T24" fmla="*/ 729012 w 472"/>
              <a:gd name="T25" fmla="*/ 49357 h 176"/>
              <a:gd name="T26" fmla="*/ 237721 w 472"/>
              <a:gd name="T27" fmla="*/ 115166 h 176"/>
              <a:gd name="T28" fmla="*/ 253569 w 472"/>
              <a:gd name="T29" fmla="*/ 148070 h 176"/>
              <a:gd name="T30" fmla="*/ 63392 w 472"/>
              <a:gd name="T31" fmla="*/ 164523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176"/>
              <a:gd name="T50" fmla="*/ 472 w 47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176">
                <a:moveTo>
                  <a:pt x="32" y="80"/>
                </a:moveTo>
                <a:lnTo>
                  <a:pt x="32" y="88"/>
                </a:lnTo>
                <a:lnTo>
                  <a:pt x="24" y="104"/>
                </a:lnTo>
                <a:lnTo>
                  <a:pt x="32" y="120"/>
                </a:lnTo>
                <a:lnTo>
                  <a:pt x="0" y="144"/>
                </a:lnTo>
                <a:lnTo>
                  <a:pt x="8" y="176"/>
                </a:lnTo>
                <a:lnTo>
                  <a:pt x="128" y="168"/>
                </a:lnTo>
                <a:lnTo>
                  <a:pt x="272" y="144"/>
                </a:lnTo>
                <a:lnTo>
                  <a:pt x="352" y="136"/>
                </a:lnTo>
                <a:lnTo>
                  <a:pt x="360" y="88"/>
                </a:lnTo>
                <a:lnTo>
                  <a:pt x="392" y="88"/>
                </a:lnTo>
                <a:lnTo>
                  <a:pt x="472" y="0"/>
                </a:lnTo>
                <a:lnTo>
                  <a:pt x="368" y="24"/>
                </a:lnTo>
                <a:lnTo>
                  <a:pt x="120" y="56"/>
                </a:lnTo>
                <a:lnTo>
                  <a:pt x="128" y="72"/>
                </a:lnTo>
                <a:lnTo>
                  <a:pt x="32" y="80"/>
                </a:lnTo>
                <a:close/>
              </a:path>
            </a:pathLst>
          </a:custGeom>
          <a:solidFill>
            <a:srgbClr val="FFDBB7"/>
          </a:solidFill>
          <a:ln w="12700">
            <a:solidFill>
              <a:schemeClr val="bg1"/>
            </a:solidFill>
            <a:round/>
            <a:headEnd/>
            <a:tailEnd/>
          </a:ln>
        </p:spPr>
        <p:txBody>
          <a:bodyPr/>
          <a:lstStyle/>
          <a:p>
            <a:endParaRPr lang="en-US"/>
          </a:p>
        </p:txBody>
      </p:sp>
      <p:sp>
        <p:nvSpPr>
          <p:cNvPr id="25641" name="Freeform 53"/>
          <p:cNvSpPr>
            <a:spLocks/>
          </p:cNvSpPr>
          <p:nvPr/>
        </p:nvSpPr>
        <p:spPr bwMode="auto">
          <a:xfrm>
            <a:off x="5637893" y="5487592"/>
            <a:ext cx="376823" cy="698747"/>
          </a:xfrm>
          <a:custGeom>
            <a:avLst/>
            <a:gdLst>
              <a:gd name="T0" fmla="*/ 111125 w 192"/>
              <a:gd name="T1" fmla="*/ 32960 h 336"/>
              <a:gd name="T2" fmla="*/ 47625 w 192"/>
              <a:gd name="T3" fmla="*/ 148318 h 336"/>
              <a:gd name="T4" fmla="*/ 0 w 192"/>
              <a:gd name="T5" fmla="*/ 214237 h 336"/>
              <a:gd name="T6" fmla="*/ 15875 w 192"/>
              <a:gd name="T7" fmla="*/ 313115 h 336"/>
              <a:gd name="T8" fmla="*/ 79375 w 192"/>
              <a:gd name="T9" fmla="*/ 428474 h 336"/>
              <a:gd name="T10" fmla="*/ 31750 w 192"/>
              <a:gd name="T11" fmla="*/ 560312 h 336"/>
              <a:gd name="T12" fmla="*/ 15875 w 192"/>
              <a:gd name="T13" fmla="*/ 626231 h 336"/>
              <a:gd name="T14" fmla="*/ 238125 w 192"/>
              <a:gd name="T15" fmla="*/ 593271 h 336"/>
              <a:gd name="T16" fmla="*/ 254000 w 192"/>
              <a:gd name="T17" fmla="*/ 675670 h 336"/>
              <a:gd name="T18" fmla="*/ 285750 w 192"/>
              <a:gd name="T19" fmla="*/ 692150 h 336"/>
              <a:gd name="T20" fmla="*/ 301625 w 192"/>
              <a:gd name="T21" fmla="*/ 642711 h 336"/>
              <a:gd name="T22" fmla="*/ 381000 w 192"/>
              <a:gd name="T23" fmla="*/ 642711 h 336"/>
              <a:gd name="T24" fmla="*/ 365125 w 192"/>
              <a:gd name="T25" fmla="*/ 494393 h 336"/>
              <a:gd name="T26" fmla="*/ 365125 w 192"/>
              <a:gd name="T27" fmla="*/ 0 h 336"/>
              <a:gd name="T28" fmla="*/ 111125 w 192"/>
              <a:gd name="T29" fmla="*/ 32960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6"/>
              <a:gd name="T47" fmla="*/ 192 w 192"/>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6">
                <a:moveTo>
                  <a:pt x="56" y="16"/>
                </a:moveTo>
                <a:lnTo>
                  <a:pt x="24" y="72"/>
                </a:lnTo>
                <a:lnTo>
                  <a:pt x="0" y="104"/>
                </a:lnTo>
                <a:lnTo>
                  <a:pt x="8" y="152"/>
                </a:lnTo>
                <a:lnTo>
                  <a:pt x="40" y="208"/>
                </a:lnTo>
                <a:lnTo>
                  <a:pt x="16" y="272"/>
                </a:lnTo>
                <a:lnTo>
                  <a:pt x="8" y="304"/>
                </a:lnTo>
                <a:lnTo>
                  <a:pt x="120" y="288"/>
                </a:lnTo>
                <a:lnTo>
                  <a:pt x="128" y="328"/>
                </a:lnTo>
                <a:lnTo>
                  <a:pt x="144" y="336"/>
                </a:lnTo>
                <a:lnTo>
                  <a:pt x="152" y="312"/>
                </a:lnTo>
                <a:lnTo>
                  <a:pt x="192" y="312"/>
                </a:lnTo>
                <a:lnTo>
                  <a:pt x="184" y="240"/>
                </a:lnTo>
                <a:lnTo>
                  <a:pt x="184" y="0"/>
                </a:lnTo>
                <a:lnTo>
                  <a:pt x="56" y="16"/>
                </a:lnTo>
                <a:close/>
              </a:path>
            </a:pathLst>
          </a:custGeom>
          <a:solidFill>
            <a:srgbClr val="BBD4E3"/>
          </a:solidFill>
          <a:ln w="12700">
            <a:solidFill>
              <a:schemeClr val="bg1"/>
            </a:solidFill>
            <a:round/>
            <a:headEnd/>
            <a:tailEnd/>
          </a:ln>
        </p:spPr>
        <p:txBody>
          <a:bodyPr/>
          <a:lstStyle/>
          <a:p>
            <a:endParaRPr lang="en-US"/>
          </a:p>
        </p:txBody>
      </p:sp>
      <p:sp>
        <p:nvSpPr>
          <p:cNvPr id="25642" name="Freeform 54"/>
          <p:cNvSpPr>
            <a:spLocks/>
          </p:cNvSpPr>
          <p:nvPr/>
        </p:nvSpPr>
        <p:spPr bwMode="auto">
          <a:xfrm>
            <a:off x="5999016" y="5455540"/>
            <a:ext cx="422356" cy="698747"/>
          </a:xfrm>
          <a:custGeom>
            <a:avLst/>
            <a:gdLst>
              <a:gd name="T0" fmla="*/ 0 w 216"/>
              <a:gd name="T1" fmla="*/ 32960 h 336"/>
              <a:gd name="T2" fmla="*/ 268875 w 216"/>
              <a:gd name="T3" fmla="*/ 0 h 336"/>
              <a:gd name="T4" fmla="*/ 363772 w 216"/>
              <a:gd name="T5" fmla="*/ 329595 h 336"/>
              <a:gd name="T6" fmla="*/ 427037 w 216"/>
              <a:gd name="T7" fmla="*/ 379035 h 336"/>
              <a:gd name="T8" fmla="*/ 379588 w 216"/>
              <a:gd name="T9" fmla="*/ 477913 h 336"/>
              <a:gd name="T10" fmla="*/ 427037 w 216"/>
              <a:gd name="T11" fmla="*/ 560312 h 336"/>
              <a:gd name="T12" fmla="*/ 142346 w 216"/>
              <a:gd name="T13" fmla="*/ 593271 h 336"/>
              <a:gd name="T14" fmla="*/ 158162 w 216"/>
              <a:gd name="T15" fmla="*/ 675670 h 336"/>
              <a:gd name="T16" fmla="*/ 110713 w 216"/>
              <a:gd name="T17" fmla="*/ 692150 h 336"/>
              <a:gd name="T18" fmla="*/ 79081 w 216"/>
              <a:gd name="T19" fmla="*/ 593271 h 336"/>
              <a:gd name="T20" fmla="*/ 63265 w 216"/>
              <a:gd name="T21" fmla="*/ 675670 h 336"/>
              <a:gd name="T22" fmla="*/ 15816 w 216"/>
              <a:gd name="T23" fmla="*/ 675670 h 336"/>
              <a:gd name="T24" fmla="*/ 15816 w 216"/>
              <a:gd name="T25" fmla="*/ 593271 h 336"/>
              <a:gd name="T26" fmla="*/ 0 w 216"/>
              <a:gd name="T27" fmla="*/ 527352 h 336"/>
              <a:gd name="T28" fmla="*/ 0 w 216"/>
              <a:gd name="T29" fmla="*/ 32960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336"/>
              <a:gd name="T47" fmla="*/ 216 w 216"/>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336">
                <a:moveTo>
                  <a:pt x="0" y="16"/>
                </a:moveTo>
                <a:lnTo>
                  <a:pt x="136" y="0"/>
                </a:lnTo>
                <a:lnTo>
                  <a:pt x="184" y="160"/>
                </a:lnTo>
                <a:lnTo>
                  <a:pt x="216" y="184"/>
                </a:lnTo>
                <a:lnTo>
                  <a:pt x="192" y="232"/>
                </a:lnTo>
                <a:lnTo>
                  <a:pt x="216" y="272"/>
                </a:lnTo>
                <a:lnTo>
                  <a:pt x="72" y="288"/>
                </a:lnTo>
                <a:lnTo>
                  <a:pt x="80" y="328"/>
                </a:lnTo>
                <a:lnTo>
                  <a:pt x="56" y="336"/>
                </a:lnTo>
                <a:lnTo>
                  <a:pt x="40" y="288"/>
                </a:lnTo>
                <a:lnTo>
                  <a:pt x="32" y="328"/>
                </a:lnTo>
                <a:lnTo>
                  <a:pt x="8" y="328"/>
                </a:lnTo>
                <a:lnTo>
                  <a:pt x="8" y="288"/>
                </a:lnTo>
                <a:lnTo>
                  <a:pt x="0" y="256"/>
                </a:lnTo>
                <a:lnTo>
                  <a:pt x="0" y="16"/>
                </a:lnTo>
                <a:close/>
              </a:path>
            </a:pathLst>
          </a:custGeom>
          <a:solidFill>
            <a:srgbClr val="FFDBB7"/>
          </a:solidFill>
          <a:ln w="12700">
            <a:solidFill>
              <a:schemeClr val="bg1"/>
            </a:solidFill>
            <a:round/>
            <a:headEnd/>
            <a:tailEnd/>
          </a:ln>
        </p:spPr>
        <p:txBody>
          <a:bodyPr/>
          <a:lstStyle/>
          <a:p>
            <a:endParaRPr lang="en-US"/>
          </a:p>
        </p:txBody>
      </p:sp>
      <p:sp>
        <p:nvSpPr>
          <p:cNvPr id="25645" name="Freeform 57"/>
          <p:cNvSpPr>
            <a:spLocks/>
          </p:cNvSpPr>
          <p:nvPr/>
        </p:nvSpPr>
        <p:spPr bwMode="auto">
          <a:xfrm>
            <a:off x="6138754" y="5987613"/>
            <a:ext cx="1003293" cy="714774"/>
          </a:xfrm>
          <a:custGeom>
            <a:avLst/>
            <a:gdLst>
              <a:gd name="T0" fmla="*/ 0 w 512"/>
              <a:gd name="T1" fmla="*/ 65863 h 344"/>
              <a:gd name="T2" fmla="*/ 269453 w 512"/>
              <a:gd name="T3" fmla="*/ 32931 h 344"/>
              <a:gd name="T4" fmla="*/ 301154 w 512"/>
              <a:gd name="T5" fmla="*/ 82328 h 344"/>
              <a:gd name="T6" fmla="*/ 602308 w 512"/>
              <a:gd name="T7" fmla="*/ 32931 h 344"/>
              <a:gd name="T8" fmla="*/ 649858 w 512"/>
              <a:gd name="T9" fmla="*/ 65863 h 344"/>
              <a:gd name="T10" fmla="*/ 649858 w 512"/>
              <a:gd name="T11" fmla="*/ 0 h 344"/>
              <a:gd name="T12" fmla="*/ 649858 w 512"/>
              <a:gd name="T13" fmla="*/ 0 h 344"/>
              <a:gd name="T14" fmla="*/ 713259 w 512"/>
              <a:gd name="T15" fmla="*/ 0 h 344"/>
              <a:gd name="T16" fmla="*/ 776660 w 512"/>
              <a:gd name="T17" fmla="*/ 115260 h 344"/>
              <a:gd name="T18" fmla="*/ 871761 w 512"/>
              <a:gd name="T19" fmla="*/ 263451 h 344"/>
              <a:gd name="T20" fmla="*/ 919312 w 512"/>
              <a:gd name="T21" fmla="*/ 395177 h 344"/>
              <a:gd name="T22" fmla="*/ 998563 w 512"/>
              <a:gd name="T23" fmla="*/ 477505 h 344"/>
              <a:gd name="T24" fmla="*/ 1014413 w 512"/>
              <a:gd name="T25" fmla="*/ 609231 h 344"/>
              <a:gd name="T26" fmla="*/ 982713 w 512"/>
              <a:gd name="T27" fmla="*/ 691559 h 344"/>
              <a:gd name="T28" fmla="*/ 887611 w 512"/>
              <a:gd name="T29" fmla="*/ 708025 h 344"/>
              <a:gd name="T30" fmla="*/ 871761 w 512"/>
              <a:gd name="T31" fmla="*/ 675094 h 344"/>
              <a:gd name="T32" fmla="*/ 792510 w 512"/>
              <a:gd name="T33" fmla="*/ 625697 h 344"/>
              <a:gd name="T34" fmla="*/ 760810 w 512"/>
              <a:gd name="T35" fmla="*/ 576299 h 344"/>
              <a:gd name="T36" fmla="*/ 744960 w 512"/>
              <a:gd name="T37" fmla="*/ 559834 h 344"/>
              <a:gd name="T38" fmla="*/ 729109 w 512"/>
              <a:gd name="T39" fmla="*/ 510437 h 344"/>
              <a:gd name="T40" fmla="*/ 713259 w 512"/>
              <a:gd name="T41" fmla="*/ 526902 h 344"/>
              <a:gd name="T42" fmla="*/ 649858 w 512"/>
              <a:gd name="T43" fmla="*/ 461040 h 344"/>
              <a:gd name="T44" fmla="*/ 665709 w 512"/>
              <a:gd name="T45" fmla="*/ 411642 h 344"/>
              <a:gd name="T46" fmla="*/ 649858 w 512"/>
              <a:gd name="T47" fmla="*/ 378711 h 344"/>
              <a:gd name="T48" fmla="*/ 634008 w 512"/>
              <a:gd name="T49" fmla="*/ 395177 h 344"/>
              <a:gd name="T50" fmla="*/ 634008 w 512"/>
              <a:gd name="T51" fmla="*/ 428108 h 344"/>
              <a:gd name="T52" fmla="*/ 618158 w 512"/>
              <a:gd name="T53" fmla="*/ 378711 h 344"/>
              <a:gd name="T54" fmla="*/ 618158 w 512"/>
              <a:gd name="T55" fmla="*/ 279917 h 344"/>
              <a:gd name="T56" fmla="*/ 586458 w 512"/>
              <a:gd name="T57" fmla="*/ 214054 h 344"/>
              <a:gd name="T58" fmla="*/ 491356 w 512"/>
              <a:gd name="T59" fmla="*/ 164657 h 344"/>
              <a:gd name="T60" fmla="*/ 443806 w 512"/>
              <a:gd name="T61" fmla="*/ 115260 h 344"/>
              <a:gd name="T62" fmla="*/ 396255 w 512"/>
              <a:gd name="T63" fmla="*/ 115260 h 344"/>
              <a:gd name="T64" fmla="*/ 364555 w 512"/>
              <a:gd name="T65" fmla="*/ 148191 h 344"/>
              <a:gd name="T66" fmla="*/ 285304 w 512"/>
              <a:gd name="T67" fmla="*/ 164657 h 344"/>
              <a:gd name="T68" fmla="*/ 237753 w 512"/>
              <a:gd name="T69" fmla="*/ 148191 h 344"/>
              <a:gd name="T70" fmla="*/ 221903 w 512"/>
              <a:gd name="T71" fmla="*/ 115260 h 344"/>
              <a:gd name="T72" fmla="*/ 63401 w 512"/>
              <a:gd name="T73" fmla="*/ 148191 h 344"/>
              <a:gd name="T74" fmla="*/ 31700 w 512"/>
              <a:gd name="T75" fmla="*/ 115260 h 344"/>
              <a:gd name="T76" fmla="*/ 0 w 512"/>
              <a:gd name="T77" fmla="*/ 148191 h 344"/>
              <a:gd name="T78" fmla="*/ 0 w 512"/>
              <a:gd name="T79" fmla="*/ 65863 h 3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2"/>
              <a:gd name="T121" fmla="*/ 0 h 344"/>
              <a:gd name="T122" fmla="*/ 512 w 512"/>
              <a:gd name="T123" fmla="*/ 344 h 3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2" h="344">
                <a:moveTo>
                  <a:pt x="0" y="32"/>
                </a:moveTo>
                <a:lnTo>
                  <a:pt x="136" y="16"/>
                </a:lnTo>
                <a:lnTo>
                  <a:pt x="152" y="40"/>
                </a:lnTo>
                <a:lnTo>
                  <a:pt x="304" y="16"/>
                </a:lnTo>
                <a:lnTo>
                  <a:pt x="328" y="32"/>
                </a:lnTo>
                <a:lnTo>
                  <a:pt x="328" y="0"/>
                </a:lnTo>
                <a:lnTo>
                  <a:pt x="360" y="0"/>
                </a:lnTo>
                <a:lnTo>
                  <a:pt x="392" y="56"/>
                </a:lnTo>
                <a:lnTo>
                  <a:pt x="440" y="128"/>
                </a:lnTo>
                <a:lnTo>
                  <a:pt x="464" y="192"/>
                </a:lnTo>
                <a:lnTo>
                  <a:pt x="504" y="232"/>
                </a:lnTo>
                <a:lnTo>
                  <a:pt x="512" y="296"/>
                </a:lnTo>
                <a:lnTo>
                  <a:pt x="496" y="336"/>
                </a:lnTo>
                <a:lnTo>
                  <a:pt x="448" y="344"/>
                </a:lnTo>
                <a:lnTo>
                  <a:pt x="440" y="328"/>
                </a:lnTo>
                <a:lnTo>
                  <a:pt x="400" y="304"/>
                </a:lnTo>
                <a:lnTo>
                  <a:pt x="384" y="280"/>
                </a:lnTo>
                <a:lnTo>
                  <a:pt x="376" y="272"/>
                </a:lnTo>
                <a:lnTo>
                  <a:pt x="368" y="248"/>
                </a:lnTo>
                <a:lnTo>
                  <a:pt x="360" y="256"/>
                </a:lnTo>
                <a:lnTo>
                  <a:pt x="328" y="224"/>
                </a:lnTo>
                <a:lnTo>
                  <a:pt x="336" y="200"/>
                </a:lnTo>
                <a:lnTo>
                  <a:pt x="328" y="184"/>
                </a:lnTo>
                <a:lnTo>
                  <a:pt x="320" y="192"/>
                </a:lnTo>
                <a:lnTo>
                  <a:pt x="320" y="208"/>
                </a:lnTo>
                <a:lnTo>
                  <a:pt x="312" y="184"/>
                </a:lnTo>
                <a:lnTo>
                  <a:pt x="312" y="136"/>
                </a:lnTo>
                <a:lnTo>
                  <a:pt x="296" y="104"/>
                </a:lnTo>
                <a:lnTo>
                  <a:pt x="248" y="80"/>
                </a:lnTo>
                <a:lnTo>
                  <a:pt x="224" y="56"/>
                </a:lnTo>
                <a:lnTo>
                  <a:pt x="200" y="56"/>
                </a:lnTo>
                <a:lnTo>
                  <a:pt x="184" y="72"/>
                </a:lnTo>
                <a:lnTo>
                  <a:pt x="144" y="80"/>
                </a:lnTo>
                <a:lnTo>
                  <a:pt x="120" y="72"/>
                </a:lnTo>
                <a:lnTo>
                  <a:pt x="112" y="56"/>
                </a:lnTo>
                <a:lnTo>
                  <a:pt x="32" y="72"/>
                </a:lnTo>
                <a:lnTo>
                  <a:pt x="16" y="56"/>
                </a:lnTo>
                <a:lnTo>
                  <a:pt x="0" y="72"/>
                </a:lnTo>
                <a:lnTo>
                  <a:pt x="0" y="32"/>
                </a:lnTo>
                <a:close/>
              </a:path>
            </a:pathLst>
          </a:custGeom>
          <a:solidFill>
            <a:srgbClr val="BBD4E3"/>
          </a:solidFill>
          <a:ln w="12700">
            <a:solidFill>
              <a:schemeClr val="bg1"/>
            </a:solidFill>
            <a:round/>
            <a:headEnd/>
            <a:tailEnd/>
          </a:ln>
        </p:spPr>
        <p:txBody>
          <a:bodyPr/>
          <a:lstStyle/>
          <a:p>
            <a:endParaRPr lang="en-US"/>
          </a:p>
        </p:txBody>
      </p:sp>
      <p:sp>
        <p:nvSpPr>
          <p:cNvPr id="25650" name="Freeform 62"/>
          <p:cNvSpPr>
            <a:spLocks/>
          </p:cNvSpPr>
          <p:nvPr/>
        </p:nvSpPr>
        <p:spPr bwMode="auto">
          <a:xfrm>
            <a:off x="6609783" y="4240745"/>
            <a:ext cx="626469" cy="432711"/>
          </a:xfrm>
          <a:custGeom>
            <a:avLst/>
            <a:gdLst>
              <a:gd name="T0" fmla="*/ 63341 w 320"/>
              <a:gd name="T1" fmla="*/ 65942 h 208"/>
              <a:gd name="T2" fmla="*/ 0 w 320"/>
              <a:gd name="T3" fmla="*/ 115399 h 208"/>
              <a:gd name="T4" fmla="*/ 31671 w 320"/>
              <a:gd name="T5" fmla="*/ 329712 h 208"/>
              <a:gd name="T6" fmla="*/ 63341 w 320"/>
              <a:gd name="T7" fmla="*/ 428625 h 208"/>
              <a:gd name="T8" fmla="*/ 158353 w 320"/>
              <a:gd name="T9" fmla="*/ 412139 h 208"/>
              <a:gd name="T10" fmla="*/ 554236 w 320"/>
              <a:gd name="T11" fmla="*/ 346197 h 208"/>
              <a:gd name="T12" fmla="*/ 585907 w 320"/>
              <a:gd name="T13" fmla="*/ 329712 h 208"/>
              <a:gd name="T14" fmla="*/ 633413 w 320"/>
              <a:gd name="T15" fmla="*/ 230798 h 208"/>
              <a:gd name="T16" fmla="*/ 570072 w 320"/>
              <a:gd name="T17" fmla="*/ 181341 h 208"/>
              <a:gd name="T18" fmla="*/ 601742 w 320"/>
              <a:gd name="T19" fmla="*/ 49457 h 208"/>
              <a:gd name="T20" fmla="*/ 554236 w 320"/>
              <a:gd name="T21" fmla="*/ 32971 h 208"/>
              <a:gd name="T22" fmla="*/ 554236 w 320"/>
              <a:gd name="T23" fmla="*/ 16486 h 208"/>
              <a:gd name="T24" fmla="*/ 538401 w 320"/>
              <a:gd name="T25" fmla="*/ 0 h 208"/>
              <a:gd name="T26" fmla="*/ 79177 w 320"/>
              <a:gd name="T27" fmla="*/ 82428 h 208"/>
              <a:gd name="T28" fmla="*/ 63341 w 320"/>
              <a:gd name="T29" fmla="*/ 65942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208"/>
              <a:gd name="T47" fmla="*/ 320 w 320"/>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208">
                <a:moveTo>
                  <a:pt x="32" y="32"/>
                </a:moveTo>
                <a:lnTo>
                  <a:pt x="0" y="56"/>
                </a:lnTo>
                <a:lnTo>
                  <a:pt x="16" y="160"/>
                </a:lnTo>
                <a:lnTo>
                  <a:pt x="32" y="208"/>
                </a:lnTo>
                <a:lnTo>
                  <a:pt x="80" y="200"/>
                </a:lnTo>
                <a:lnTo>
                  <a:pt x="280" y="168"/>
                </a:lnTo>
                <a:lnTo>
                  <a:pt x="296" y="160"/>
                </a:lnTo>
                <a:lnTo>
                  <a:pt x="320" y="112"/>
                </a:lnTo>
                <a:lnTo>
                  <a:pt x="288" y="88"/>
                </a:lnTo>
                <a:lnTo>
                  <a:pt x="304" y="24"/>
                </a:lnTo>
                <a:lnTo>
                  <a:pt x="280" y="16"/>
                </a:lnTo>
                <a:lnTo>
                  <a:pt x="280" y="8"/>
                </a:lnTo>
                <a:lnTo>
                  <a:pt x="272" y="0"/>
                </a:lnTo>
                <a:lnTo>
                  <a:pt x="40" y="40"/>
                </a:lnTo>
                <a:lnTo>
                  <a:pt x="32" y="32"/>
                </a:lnTo>
                <a:close/>
              </a:path>
            </a:pathLst>
          </a:custGeom>
          <a:solidFill>
            <a:srgbClr val="BBD4E3"/>
          </a:solidFill>
          <a:ln w="12700">
            <a:solidFill>
              <a:schemeClr val="bg1"/>
            </a:solidFill>
            <a:round/>
            <a:headEnd/>
            <a:tailEnd/>
          </a:ln>
        </p:spPr>
        <p:txBody>
          <a:bodyPr/>
          <a:lstStyle/>
          <a:p>
            <a:endParaRPr lang="en-US"/>
          </a:p>
        </p:txBody>
      </p:sp>
      <p:sp>
        <p:nvSpPr>
          <p:cNvPr id="25651" name="Freeform 63"/>
          <p:cNvSpPr>
            <a:spLocks/>
          </p:cNvSpPr>
          <p:nvPr/>
        </p:nvSpPr>
        <p:spPr bwMode="auto">
          <a:xfrm>
            <a:off x="7173449" y="4290426"/>
            <a:ext cx="157010" cy="349374"/>
          </a:xfrm>
          <a:custGeom>
            <a:avLst/>
            <a:gdLst>
              <a:gd name="T0" fmla="*/ 31750 w 80"/>
              <a:gd name="T1" fmla="*/ 0 h 168"/>
              <a:gd name="T2" fmla="*/ 63500 w 80"/>
              <a:gd name="T3" fmla="*/ 0 h 168"/>
              <a:gd name="T4" fmla="*/ 142875 w 80"/>
              <a:gd name="T5" fmla="*/ 49439 h 168"/>
              <a:gd name="T6" fmla="*/ 127000 w 80"/>
              <a:gd name="T7" fmla="*/ 82399 h 168"/>
              <a:gd name="T8" fmla="*/ 158750 w 80"/>
              <a:gd name="T9" fmla="*/ 115358 h 168"/>
              <a:gd name="T10" fmla="*/ 158750 w 80"/>
              <a:gd name="T11" fmla="*/ 280156 h 168"/>
              <a:gd name="T12" fmla="*/ 142875 w 80"/>
              <a:gd name="T13" fmla="*/ 346075 h 168"/>
              <a:gd name="T14" fmla="*/ 111125 w 80"/>
              <a:gd name="T15" fmla="*/ 313115 h 168"/>
              <a:gd name="T16" fmla="*/ 63500 w 80"/>
              <a:gd name="T17" fmla="*/ 313115 h 168"/>
              <a:gd name="T18" fmla="*/ 15875 w 80"/>
              <a:gd name="T19" fmla="*/ 280156 h 168"/>
              <a:gd name="T20" fmla="*/ 63500 w 80"/>
              <a:gd name="T21" fmla="*/ 181277 h 168"/>
              <a:gd name="T22" fmla="*/ 0 w 80"/>
              <a:gd name="T23" fmla="*/ 131838 h 168"/>
              <a:gd name="T24" fmla="*/ 31750 w 80"/>
              <a:gd name="T25" fmla="*/ 0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68"/>
              <a:gd name="T41" fmla="*/ 80 w 80"/>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68">
                <a:moveTo>
                  <a:pt x="16" y="0"/>
                </a:moveTo>
                <a:lnTo>
                  <a:pt x="32" y="0"/>
                </a:lnTo>
                <a:lnTo>
                  <a:pt x="72" y="24"/>
                </a:lnTo>
                <a:lnTo>
                  <a:pt x="64" y="40"/>
                </a:lnTo>
                <a:lnTo>
                  <a:pt x="80" y="56"/>
                </a:lnTo>
                <a:lnTo>
                  <a:pt x="80" y="136"/>
                </a:lnTo>
                <a:lnTo>
                  <a:pt x="72" y="168"/>
                </a:lnTo>
                <a:lnTo>
                  <a:pt x="56" y="152"/>
                </a:lnTo>
                <a:lnTo>
                  <a:pt x="32" y="152"/>
                </a:lnTo>
                <a:lnTo>
                  <a:pt x="8" y="136"/>
                </a:lnTo>
                <a:lnTo>
                  <a:pt x="32" y="88"/>
                </a:lnTo>
                <a:lnTo>
                  <a:pt x="0" y="64"/>
                </a:lnTo>
                <a:lnTo>
                  <a:pt x="16" y="0"/>
                </a:lnTo>
                <a:close/>
              </a:path>
            </a:pathLst>
          </a:custGeom>
          <a:solidFill>
            <a:srgbClr val="BBD4E3"/>
          </a:solidFill>
          <a:ln w="12700">
            <a:solidFill>
              <a:schemeClr val="bg1"/>
            </a:solidFill>
            <a:round/>
            <a:headEnd/>
            <a:tailEnd/>
          </a:ln>
        </p:spPr>
        <p:txBody>
          <a:bodyPr/>
          <a:lstStyle/>
          <a:p>
            <a:endParaRPr lang="en-US"/>
          </a:p>
        </p:txBody>
      </p:sp>
      <p:sp>
        <p:nvSpPr>
          <p:cNvPr id="25652" name="Freeform 64"/>
          <p:cNvSpPr>
            <a:spLocks/>
          </p:cNvSpPr>
          <p:nvPr/>
        </p:nvSpPr>
        <p:spPr bwMode="auto">
          <a:xfrm>
            <a:off x="6656886" y="3740724"/>
            <a:ext cx="689273" cy="599384"/>
          </a:xfrm>
          <a:custGeom>
            <a:avLst/>
            <a:gdLst>
              <a:gd name="T0" fmla="*/ 63356 w 352"/>
              <a:gd name="T1" fmla="*/ 395817 h 288"/>
              <a:gd name="T2" fmla="*/ 126711 w 352"/>
              <a:gd name="T3" fmla="*/ 362832 h 288"/>
              <a:gd name="T4" fmla="*/ 205906 w 352"/>
              <a:gd name="T5" fmla="*/ 362832 h 288"/>
              <a:gd name="T6" fmla="*/ 237584 w 352"/>
              <a:gd name="T7" fmla="*/ 329847 h 288"/>
              <a:gd name="T8" fmla="*/ 269262 w 352"/>
              <a:gd name="T9" fmla="*/ 329847 h 288"/>
              <a:gd name="T10" fmla="*/ 285101 w 352"/>
              <a:gd name="T11" fmla="*/ 296863 h 288"/>
              <a:gd name="T12" fmla="*/ 316779 w 352"/>
              <a:gd name="T13" fmla="*/ 280370 h 288"/>
              <a:gd name="T14" fmla="*/ 300940 w 352"/>
              <a:gd name="T15" fmla="*/ 214401 h 288"/>
              <a:gd name="T16" fmla="*/ 285101 w 352"/>
              <a:gd name="T17" fmla="*/ 197908 h 288"/>
              <a:gd name="T18" fmla="*/ 316779 w 352"/>
              <a:gd name="T19" fmla="*/ 148431 h 288"/>
              <a:gd name="T20" fmla="*/ 348457 w 352"/>
              <a:gd name="T21" fmla="*/ 148431 h 288"/>
              <a:gd name="T22" fmla="*/ 427651 w 352"/>
              <a:gd name="T23" fmla="*/ 49477 h 288"/>
              <a:gd name="T24" fmla="*/ 554363 w 352"/>
              <a:gd name="T25" fmla="*/ 0 h 288"/>
              <a:gd name="T26" fmla="*/ 570202 w 352"/>
              <a:gd name="T27" fmla="*/ 98954 h 288"/>
              <a:gd name="T28" fmla="*/ 570202 w 352"/>
              <a:gd name="T29" fmla="*/ 98954 h 288"/>
              <a:gd name="T30" fmla="*/ 601879 w 352"/>
              <a:gd name="T31" fmla="*/ 131939 h 288"/>
              <a:gd name="T32" fmla="*/ 601879 w 352"/>
              <a:gd name="T33" fmla="*/ 230893 h 288"/>
              <a:gd name="T34" fmla="*/ 633557 w 352"/>
              <a:gd name="T35" fmla="*/ 313355 h 288"/>
              <a:gd name="T36" fmla="*/ 649396 w 352"/>
              <a:gd name="T37" fmla="*/ 428801 h 288"/>
              <a:gd name="T38" fmla="*/ 649396 w 352"/>
              <a:gd name="T39" fmla="*/ 527756 h 288"/>
              <a:gd name="T40" fmla="*/ 696913 w 352"/>
              <a:gd name="T41" fmla="*/ 544248 h 288"/>
              <a:gd name="T42" fmla="*/ 665235 w 352"/>
              <a:gd name="T43" fmla="*/ 593725 h 288"/>
              <a:gd name="T44" fmla="*/ 586040 w 352"/>
              <a:gd name="T45" fmla="*/ 544248 h 288"/>
              <a:gd name="T46" fmla="*/ 538524 w 352"/>
              <a:gd name="T47" fmla="*/ 544248 h 288"/>
              <a:gd name="T48" fmla="*/ 506846 w 352"/>
              <a:gd name="T49" fmla="*/ 527756 h 288"/>
              <a:gd name="T50" fmla="*/ 506846 w 352"/>
              <a:gd name="T51" fmla="*/ 511263 h 288"/>
              <a:gd name="T52" fmla="*/ 475168 w 352"/>
              <a:gd name="T53" fmla="*/ 494771 h 288"/>
              <a:gd name="T54" fmla="*/ 31678 w 352"/>
              <a:gd name="T55" fmla="*/ 577233 h 288"/>
              <a:gd name="T56" fmla="*/ 0 w 352"/>
              <a:gd name="T57" fmla="*/ 560740 h 288"/>
              <a:gd name="T58" fmla="*/ 79195 w 352"/>
              <a:gd name="T59" fmla="*/ 445294 h 288"/>
              <a:gd name="T60" fmla="*/ 63356 w 352"/>
              <a:gd name="T61" fmla="*/ 395817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288"/>
              <a:gd name="T95" fmla="*/ 352 w 352"/>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288">
                <a:moveTo>
                  <a:pt x="32" y="192"/>
                </a:moveTo>
                <a:lnTo>
                  <a:pt x="64" y="176"/>
                </a:lnTo>
                <a:lnTo>
                  <a:pt x="104" y="176"/>
                </a:lnTo>
                <a:lnTo>
                  <a:pt x="120" y="160"/>
                </a:lnTo>
                <a:lnTo>
                  <a:pt x="136" y="160"/>
                </a:lnTo>
                <a:lnTo>
                  <a:pt x="144" y="144"/>
                </a:lnTo>
                <a:lnTo>
                  <a:pt x="160" y="136"/>
                </a:lnTo>
                <a:lnTo>
                  <a:pt x="152" y="104"/>
                </a:lnTo>
                <a:lnTo>
                  <a:pt x="144" y="96"/>
                </a:lnTo>
                <a:lnTo>
                  <a:pt x="160" y="72"/>
                </a:lnTo>
                <a:lnTo>
                  <a:pt x="176" y="72"/>
                </a:lnTo>
                <a:lnTo>
                  <a:pt x="216" y="24"/>
                </a:lnTo>
                <a:lnTo>
                  <a:pt x="280" y="0"/>
                </a:lnTo>
                <a:lnTo>
                  <a:pt x="288" y="48"/>
                </a:lnTo>
                <a:lnTo>
                  <a:pt x="304" y="64"/>
                </a:lnTo>
                <a:lnTo>
                  <a:pt x="304" y="112"/>
                </a:lnTo>
                <a:lnTo>
                  <a:pt x="320" y="152"/>
                </a:lnTo>
                <a:lnTo>
                  <a:pt x="328" y="208"/>
                </a:lnTo>
                <a:lnTo>
                  <a:pt x="328" y="256"/>
                </a:lnTo>
                <a:lnTo>
                  <a:pt x="352" y="264"/>
                </a:lnTo>
                <a:lnTo>
                  <a:pt x="336" y="288"/>
                </a:lnTo>
                <a:lnTo>
                  <a:pt x="296" y="264"/>
                </a:lnTo>
                <a:lnTo>
                  <a:pt x="272" y="264"/>
                </a:lnTo>
                <a:lnTo>
                  <a:pt x="256" y="256"/>
                </a:lnTo>
                <a:lnTo>
                  <a:pt x="256" y="248"/>
                </a:lnTo>
                <a:lnTo>
                  <a:pt x="240" y="240"/>
                </a:lnTo>
                <a:lnTo>
                  <a:pt x="16" y="280"/>
                </a:lnTo>
                <a:lnTo>
                  <a:pt x="0" y="272"/>
                </a:lnTo>
                <a:lnTo>
                  <a:pt x="40" y="216"/>
                </a:lnTo>
                <a:lnTo>
                  <a:pt x="32" y="192"/>
                </a:lnTo>
                <a:close/>
              </a:path>
            </a:pathLst>
          </a:custGeom>
          <a:solidFill>
            <a:srgbClr val="FFDBB7"/>
          </a:solidFill>
          <a:ln w="12700">
            <a:solidFill>
              <a:schemeClr val="bg1"/>
            </a:solidFill>
            <a:round/>
            <a:headEnd/>
            <a:tailEnd/>
          </a:ln>
        </p:spPr>
        <p:txBody>
          <a:bodyPr/>
          <a:lstStyle/>
          <a:p>
            <a:endParaRPr lang="en-US"/>
          </a:p>
        </p:txBody>
      </p:sp>
      <p:sp>
        <p:nvSpPr>
          <p:cNvPr id="25653" name="Freeform 65"/>
          <p:cNvSpPr>
            <a:spLocks/>
          </p:cNvSpPr>
          <p:nvPr/>
        </p:nvSpPr>
        <p:spPr bwMode="auto">
          <a:xfrm>
            <a:off x="7189150" y="3707068"/>
            <a:ext cx="188412" cy="367003"/>
          </a:xfrm>
          <a:custGeom>
            <a:avLst/>
            <a:gdLst>
              <a:gd name="T0" fmla="*/ 0 w 96"/>
              <a:gd name="T1" fmla="*/ 49573 h 176"/>
              <a:gd name="T2" fmla="*/ 142875 w 96"/>
              <a:gd name="T3" fmla="*/ 0 h 176"/>
              <a:gd name="T4" fmla="*/ 190500 w 96"/>
              <a:gd name="T5" fmla="*/ 99147 h 176"/>
              <a:gd name="T6" fmla="*/ 158750 w 96"/>
              <a:gd name="T7" fmla="*/ 132196 h 176"/>
              <a:gd name="T8" fmla="*/ 174625 w 96"/>
              <a:gd name="T9" fmla="*/ 347014 h 176"/>
              <a:gd name="T10" fmla="*/ 95250 w 96"/>
              <a:gd name="T11" fmla="*/ 363538 h 176"/>
              <a:gd name="T12" fmla="*/ 63500 w 96"/>
              <a:gd name="T13" fmla="*/ 280916 h 176"/>
              <a:gd name="T14" fmla="*/ 63500 w 96"/>
              <a:gd name="T15" fmla="*/ 165245 h 176"/>
              <a:gd name="T16" fmla="*/ 31750 w 96"/>
              <a:gd name="T17" fmla="*/ 132196 h 176"/>
              <a:gd name="T18" fmla="*/ 0 w 96"/>
              <a:gd name="T19" fmla="*/ 4957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76"/>
              <a:gd name="T32" fmla="*/ 96 w 96"/>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76">
                <a:moveTo>
                  <a:pt x="0" y="24"/>
                </a:moveTo>
                <a:lnTo>
                  <a:pt x="72" y="0"/>
                </a:lnTo>
                <a:lnTo>
                  <a:pt x="96" y="48"/>
                </a:lnTo>
                <a:lnTo>
                  <a:pt x="80" y="64"/>
                </a:lnTo>
                <a:lnTo>
                  <a:pt x="88" y="168"/>
                </a:lnTo>
                <a:lnTo>
                  <a:pt x="48" y="176"/>
                </a:lnTo>
                <a:lnTo>
                  <a:pt x="32" y="136"/>
                </a:lnTo>
                <a:lnTo>
                  <a:pt x="32" y="80"/>
                </a:lnTo>
                <a:lnTo>
                  <a:pt x="16" y="64"/>
                </a:lnTo>
                <a:lnTo>
                  <a:pt x="0" y="24"/>
                </a:lnTo>
                <a:close/>
              </a:path>
            </a:pathLst>
          </a:custGeom>
          <a:solidFill>
            <a:srgbClr val="BBD4E3"/>
          </a:solidFill>
          <a:ln w="12700">
            <a:solidFill>
              <a:schemeClr val="bg1"/>
            </a:solidFill>
            <a:round/>
            <a:headEnd/>
            <a:tailEnd/>
          </a:ln>
        </p:spPr>
        <p:txBody>
          <a:bodyPr/>
          <a:lstStyle/>
          <a:p>
            <a:endParaRPr lang="en-US"/>
          </a:p>
        </p:txBody>
      </p:sp>
      <p:sp>
        <p:nvSpPr>
          <p:cNvPr id="25654" name="Freeform 66"/>
          <p:cNvSpPr>
            <a:spLocks/>
          </p:cNvSpPr>
          <p:nvPr/>
        </p:nvSpPr>
        <p:spPr bwMode="auto">
          <a:xfrm>
            <a:off x="7283355" y="3990734"/>
            <a:ext cx="390954" cy="182700"/>
          </a:xfrm>
          <a:custGeom>
            <a:avLst/>
            <a:gdLst>
              <a:gd name="T0" fmla="*/ 0 w 200"/>
              <a:gd name="T1" fmla="*/ 82261 h 88"/>
              <a:gd name="T2" fmla="*/ 205549 w 200"/>
              <a:gd name="T3" fmla="*/ 32905 h 88"/>
              <a:gd name="T4" fmla="*/ 221361 w 200"/>
              <a:gd name="T5" fmla="*/ 32905 h 88"/>
              <a:gd name="T6" fmla="*/ 252984 w 200"/>
              <a:gd name="T7" fmla="*/ 0 h 88"/>
              <a:gd name="T8" fmla="*/ 268795 w 200"/>
              <a:gd name="T9" fmla="*/ 16452 h 88"/>
              <a:gd name="T10" fmla="*/ 237172 w 200"/>
              <a:gd name="T11" fmla="*/ 65809 h 88"/>
              <a:gd name="T12" fmla="*/ 284607 w 200"/>
              <a:gd name="T13" fmla="*/ 65809 h 88"/>
              <a:gd name="T14" fmla="*/ 316230 w 200"/>
              <a:gd name="T15" fmla="*/ 98714 h 88"/>
              <a:gd name="T16" fmla="*/ 332041 w 200"/>
              <a:gd name="T17" fmla="*/ 115166 h 88"/>
              <a:gd name="T18" fmla="*/ 363664 w 200"/>
              <a:gd name="T19" fmla="*/ 98714 h 88"/>
              <a:gd name="T20" fmla="*/ 363664 w 200"/>
              <a:gd name="T21" fmla="*/ 82261 h 88"/>
              <a:gd name="T22" fmla="*/ 316230 w 200"/>
              <a:gd name="T23" fmla="*/ 49357 h 88"/>
              <a:gd name="T24" fmla="*/ 347853 w 200"/>
              <a:gd name="T25" fmla="*/ 49357 h 88"/>
              <a:gd name="T26" fmla="*/ 395287 w 200"/>
              <a:gd name="T27" fmla="*/ 115166 h 88"/>
              <a:gd name="T28" fmla="*/ 347853 w 200"/>
              <a:gd name="T29" fmla="*/ 148070 h 88"/>
              <a:gd name="T30" fmla="*/ 300418 w 200"/>
              <a:gd name="T31" fmla="*/ 131618 h 88"/>
              <a:gd name="T32" fmla="*/ 268795 w 200"/>
              <a:gd name="T33" fmla="*/ 180975 h 88"/>
              <a:gd name="T34" fmla="*/ 221361 w 200"/>
              <a:gd name="T35" fmla="*/ 131618 h 88"/>
              <a:gd name="T36" fmla="*/ 15811 w 200"/>
              <a:gd name="T37" fmla="*/ 180975 h 88"/>
              <a:gd name="T38" fmla="*/ 0 w 200"/>
              <a:gd name="T39" fmla="*/ 82261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88"/>
              <a:gd name="T62" fmla="*/ 200 w 20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88">
                <a:moveTo>
                  <a:pt x="0" y="40"/>
                </a:moveTo>
                <a:lnTo>
                  <a:pt x="104" y="16"/>
                </a:lnTo>
                <a:lnTo>
                  <a:pt x="112" y="16"/>
                </a:lnTo>
                <a:lnTo>
                  <a:pt x="128" y="0"/>
                </a:lnTo>
                <a:lnTo>
                  <a:pt x="136" y="8"/>
                </a:lnTo>
                <a:lnTo>
                  <a:pt x="120" y="32"/>
                </a:lnTo>
                <a:lnTo>
                  <a:pt x="144" y="32"/>
                </a:lnTo>
                <a:lnTo>
                  <a:pt x="160" y="48"/>
                </a:lnTo>
                <a:lnTo>
                  <a:pt x="168" y="56"/>
                </a:lnTo>
                <a:lnTo>
                  <a:pt x="184" y="48"/>
                </a:lnTo>
                <a:lnTo>
                  <a:pt x="184" y="40"/>
                </a:lnTo>
                <a:lnTo>
                  <a:pt x="160" y="24"/>
                </a:lnTo>
                <a:lnTo>
                  <a:pt x="176" y="24"/>
                </a:lnTo>
                <a:lnTo>
                  <a:pt x="200" y="56"/>
                </a:lnTo>
                <a:lnTo>
                  <a:pt x="176" y="72"/>
                </a:lnTo>
                <a:lnTo>
                  <a:pt x="152" y="64"/>
                </a:lnTo>
                <a:lnTo>
                  <a:pt x="136" y="88"/>
                </a:lnTo>
                <a:lnTo>
                  <a:pt x="112" y="64"/>
                </a:lnTo>
                <a:lnTo>
                  <a:pt x="8" y="88"/>
                </a:lnTo>
                <a:lnTo>
                  <a:pt x="0" y="40"/>
                </a:lnTo>
                <a:close/>
              </a:path>
            </a:pathLst>
          </a:custGeom>
          <a:solidFill>
            <a:srgbClr val="BBD4E3"/>
          </a:solidFill>
          <a:ln w="12700">
            <a:solidFill>
              <a:schemeClr val="bg1"/>
            </a:solidFill>
            <a:round/>
            <a:headEnd/>
            <a:tailEnd/>
          </a:ln>
        </p:spPr>
        <p:txBody>
          <a:bodyPr/>
          <a:lstStyle/>
          <a:p>
            <a:endParaRPr lang="en-US"/>
          </a:p>
        </p:txBody>
      </p:sp>
      <p:sp>
        <p:nvSpPr>
          <p:cNvPr id="25655" name="Freeform 67"/>
          <p:cNvSpPr>
            <a:spLocks/>
          </p:cNvSpPr>
          <p:nvPr/>
        </p:nvSpPr>
        <p:spPr bwMode="auto">
          <a:xfrm>
            <a:off x="7299056" y="4139778"/>
            <a:ext cx="202542" cy="166674"/>
          </a:xfrm>
          <a:custGeom>
            <a:avLst/>
            <a:gdLst>
              <a:gd name="T0" fmla="*/ 0 w 104"/>
              <a:gd name="T1" fmla="*/ 33020 h 80"/>
              <a:gd name="T2" fmla="*/ 157528 w 104"/>
              <a:gd name="T3" fmla="*/ 0 h 80"/>
              <a:gd name="T4" fmla="*/ 204787 w 104"/>
              <a:gd name="T5" fmla="*/ 66040 h 80"/>
              <a:gd name="T6" fmla="*/ 173281 w 104"/>
              <a:gd name="T7" fmla="*/ 99060 h 80"/>
              <a:gd name="T8" fmla="*/ 126023 w 104"/>
              <a:gd name="T9" fmla="*/ 82550 h 80"/>
              <a:gd name="T10" fmla="*/ 47259 w 104"/>
              <a:gd name="T11" fmla="*/ 165100 h 80"/>
              <a:gd name="T12" fmla="*/ 0 w 104"/>
              <a:gd name="T13" fmla="*/ 115570 h 80"/>
              <a:gd name="T14" fmla="*/ 0 w 104"/>
              <a:gd name="T15" fmla="*/ 33020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16"/>
                </a:moveTo>
                <a:lnTo>
                  <a:pt x="80" y="0"/>
                </a:lnTo>
                <a:lnTo>
                  <a:pt x="104" y="32"/>
                </a:lnTo>
                <a:lnTo>
                  <a:pt x="88" y="48"/>
                </a:lnTo>
                <a:lnTo>
                  <a:pt x="64" y="40"/>
                </a:lnTo>
                <a:lnTo>
                  <a:pt x="24" y="80"/>
                </a:lnTo>
                <a:lnTo>
                  <a:pt x="0" y="56"/>
                </a:lnTo>
                <a:lnTo>
                  <a:pt x="0" y="16"/>
                </a:lnTo>
                <a:close/>
              </a:path>
            </a:pathLst>
          </a:custGeom>
          <a:solidFill>
            <a:srgbClr val="BBD4E3"/>
          </a:solidFill>
          <a:ln w="12700">
            <a:solidFill>
              <a:schemeClr val="bg1"/>
            </a:solidFill>
            <a:round/>
            <a:headEnd/>
            <a:tailEnd/>
          </a:ln>
        </p:spPr>
        <p:txBody>
          <a:bodyPr/>
          <a:lstStyle/>
          <a:p>
            <a:endParaRPr lang="en-US"/>
          </a:p>
        </p:txBody>
      </p:sp>
      <p:sp>
        <p:nvSpPr>
          <p:cNvPr id="25656" name="Freeform 68"/>
          <p:cNvSpPr>
            <a:spLocks/>
          </p:cNvSpPr>
          <p:nvPr/>
        </p:nvSpPr>
        <p:spPr bwMode="auto">
          <a:xfrm>
            <a:off x="7330458" y="4240745"/>
            <a:ext cx="202542" cy="133018"/>
          </a:xfrm>
          <a:custGeom>
            <a:avLst/>
            <a:gdLst>
              <a:gd name="T0" fmla="*/ 0 w 104"/>
              <a:gd name="T1" fmla="*/ 98822 h 64"/>
              <a:gd name="T2" fmla="*/ 78764 w 104"/>
              <a:gd name="T3" fmla="*/ 65881 h 64"/>
              <a:gd name="T4" fmla="*/ 157528 w 104"/>
              <a:gd name="T5" fmla="*/ 0 h 64"/>
              <a:gd name="T6" fmla="*/ 173281 w 104"/>
              <a:gd name="T7" fmla="*/ 16470 h 64"/>
              <a:gd name="T8" fmla="*/ 204787 w 104"/>
              <a:gd name="T9" fmla="*/ 16470 h 64"/>
              <a:gd name="T10" fmla="*/ 126023 w 104"/>
              <a:gd name="T11" fmla="*/ 82351 h 64"/>
              <a:gd name="T12" fmla="*/ 31506 w 104"/>
              <a:gd name="T13" fmla="*/ 131762 h 64"/>
              <a:gd name="T14" fmla="*/ 0 w 104"/>
              <a:gd name="T15" fmla="*/ 98822 h 6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4"/>
              <a:gd name="T26" fmla="*/ 104 w 104"/>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4">
                <a:moveTo>
                  <a:pt x="0" y="48"/>
                </a:moveTo>
                <a:lnTo>
                  <a:pt x="40" y="32"/>
                </a:lnTo>
                <a:lnTo>
                  <a:pt x="80" y="0"/>
                </a:lnTo>
                <a:lnTo>
                  <a:pt x="88" y="8"/>
                </a:lnTo>
                <a:lnTo>
                  <a:pt x="104" y="8"/>
                </a:lnTo>
                <a:lnTo>
                  <a:pt x="64" y="40"/>
                </a:lnTo>
                <a:lnTo>
                  <a:pt x="16" y="64"/>
                </a:lnTo>
                <a:lnTo>
                  <a:pt x="0" y="48"/>
                </a:lnTo>
                <a:close/>
              </a:path>
            </a:pathLst>
          </a:custGeom>
          <a:solidFill>
            <a:srgbClr val="FFDBB7"/>
          </a:solidFill>
          <a:ln w="12700">
            <a:solidFill>
              <a:schemeClr val="bg1"/>
            </a:solidFill>
            <a:round/>
            <a:headEnd/>
            <a:tailEnd/>
          </a:ln>
        </p:spPr>
        <p:txBody>
          <a:bodyPr/>
          <a:lstStyle/>
          <a:p>
            <a:endParaRPr lang="en-US"/>
          </a:p>
        </p:txBody>
      </p:sp>
      <p:sp>
        <p:nvSpPr>
          <p:cNvPr id="25657" name="Freeform 69"/>
          <p:cNvSpPr>
            <a:spLocks/>
          </p:cNvSpPr>
          <p:nvPr/>
        </p:nvSpPr>
        <p:spPr bwMode="auto">
          <a:xfrm>
            <a:off x="7330458" y="3641360"/>
            <a:ext cx="218243" cy="415081"/>
          </a:xfrm>
          <a:custGeom>
            <a:avLst/>
            <a:gdLst>
              <a:gd name="T0" fmla="*/ 47285 w 112"/>
              <a:gd name="T1" fmla="*/ 0 h 200"/>
              <a:gd name="T2" fmla="*/ 0 w 112"/>
              <a:gd name="T3" fmla="*/ 82232 h 200"/>
              <a:gd name="T4" fmla="*/ 47285 w 112"/>
              <a:gd name="T5" fmla="*/ 164465 h 200"/>
              <a:gd name="T6" fmla="*/ 15762 w 112"/>
              <a:gd name="T7" fmla="*/ 197358 h 200"/>
              <a:gd name="T8" fmla="*/ 31523 w 112"/>
              <a:gd name="T9" fmla="*/ 411162 h 200"/>
              <a:gd name="T10" fmla="*/ 157616 w 112"/>
              <a:gd name="T11" fmla="*/ 378269 h 200"/>
              <a:gd name="T12" fmla="*/ 189139 w 112"/>
              <a:gd name="T13" fmla="*/ 378269 h 200"/>
              <a:gd name="T14" fmla="*/ 204900 w 112"/>
              <a:gd name="T15" fmla="*/ 345376 h 200"/>
              <a:gd name="T16" fmla="*/ 204900 w 112"/>
              <a:gd name="T17" fmla="*/ 312483 h 200"/>
              <a:gd name="T18" fmla="*/ 220662 w 112"/>
              <a:gd name="T19" fmla="*/ 279590 h 200"/>
              <a:gd name="T20" fmla="*/ 141854 w 112"/>
              <a:gd name="T21" fmla="*/ 263144 h 200"/>
              <a:gd name="T22" fmla="*/ 63046 w 112"/>
              <a:gd name="T23" fmla="*/ 16446 h 200"/>
              <a:gd name="T24" fmla="*/ 47285 w 112"/>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00"/>
              <a:gd name="T41" fmla="*/ 112 w 112"/>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00">
                <a:moveTo>
                  <a:pt x="24" y="0"/>
                </a:moveTo>
                <a:lnTo>
                  <a:pt x="0" y="40"/>
                </a:lnTo>
                <a:lnTo>
                  <a:pt x="24" y="80"/>
                </a:lnTo>
                <a:lnTo>
                  <a:pt x="8" y="96"/>
                </a:lnTo>
                <a:lnTo>
                  <a:pt x="16" y="200"/>
                </a:lnTo>
                <a:lnTo>
                  <a:pt x="80" y="184"/>
                </a:lnTo>
                <a:lnTo>
                  <a:pt x="96" y="184"/>
                </a:lnTo>
                <a:lnTo>
                  <a:pt x="104" y="168"/>
                </a:lnTo>
                <a:lnTo>
                  <a:pt x="104" y="152"/>
                </a:lnTo>
                <a:lnTo>
                  <a:pt x="112" y="136"/>
                </a:lnTo>
                <a:lnTo>
                  <a:pt x="72" y="128"/>
                </a:lnTo>
                <a:lnTo>
                  <a:pt x="32" y="8"/>
                </a:lnTo>
                <a:lnTo>
                  <a:pt x="24" y="0"/>
                </a:lnTo>
                <a:close/>
              </a:path>
            </a:pathLst>
          </a:custGeom>
          <a:solidFill>
            <a:srgbClr val="BBD4E3"/>
          </a:solidFill>
          <a:ln w="12700">
            <a:solidFill>
              <a:schemeClr val="bg1"/>
            </a:solidFill>
            <a:round/>
            <a:headEnd/>
            <a:tailEnd/>
          </a:ln>
        </p:spPr>
        <p:txBody>
          <a:bodyPr/>
          <a:lstStyle/>
          <a:p>
            <a:endParaRPr lang="en-US"/>
          </a:p>
        </p:txBody>
      </p:sp>
      <p:sp>
        <p:nvSpPr>
          <p:cNvPr id="25658" name="Freeform 70"/>
          <p:cNvSpPr>
            <a:spLocks/>
          </p:cNvSpPr>
          <p:nvPr/>
        </p:nvSpPr>
        <p:spPr bwMode="auto">
          <a:xfrm>
            <a:off x="7454496" y="4123752"/>
            <a:ext cx="94206" cy="83337"/>
          </a:xfrm>
          <a:custGeom>
            <a:avLst/>
            <a:gdLst>
              <a:gd name="T0" fmla="*/ 0 w 48"/>
              <a:gd name="T1" fmla="*/ 16510 h 40"/>
              <a:gd name="T2" fmla="*/ 47625 w 48"/>
              <a:gd name="T3" fmla="*/ 0 h 40"/>
              <a:gd name="T4" fmla="*/ 95250 w 48"/>
              <a:gd name="T5" fmla="*/ 49530 h 40"/>
              <a:gd name="T6" fmla="*/ 95250 w 48"/>
              <a:gd name="T7" fmla="*/ 49530 h 40"/>
              <a:gd name="T8" fmla="*/ 63500 w 48"/>
              <a:gd name="T9" fmla="*/ 49530 h 40"/>
              <a:gd name="T10" fmla="*/ 47625 w 48"/>
              <a:gd name="T11" fmla="*/ 82550 h 40"/>
              <a:gd name="T12" fmla="*/ 0 w 48"/>
              <a:gd name="T13" fmla="*/ 1651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8"/>
                </a:moveTo>
                <a:lnTo>
                  <a:pt x="24" y="0"/>
                </a:lnTo>
                <a:lnTo>
                  <a:pt x="48" y="24"/>
                </a:lnTo>
                <a:lnTo>
                  <a:pt x="32" y="24"/>
                </a:lnTo>
                <a:lnTo>
                  <a:pt x="24" y="40"/>
                </a:lnTo>
                <a:lnTo>
                  <a:pt x="0" y="8"/>
                </a:lnTo>
                <a:close/>
              </a:path>
            </a:pathLst>
          </a:custGeom>
          <a:solidFill>
            <a:srgbClr val="BBD4E3"/>
          </a:solidFill>
          <a:ln w="12700">
            <a:solidFill>
              <a:schemeClr val="bg1"/>
            </a:solidFill>
            <a:round/>
            <a:headEnd/>
            <a:tailEnd/>
          </a:ln>
        </p:spPr>
        <p:txBody>
          <a:bodyPr/>
          <a:lstStyle/>
          <a:p>
            <a:endParaRPr lang="en-US"/>
          </a:p>
        </p:txBody>
      </p:sp>
      <p:grpSp>
        <p:nvGrpSpPr>
          <p:cNvPr id="25660" name="Group 72"/>
          <p:cNvGrpSpPr>
            <a:grpSpLocks/>
          </p:cNvGrpSpPr>
          <p:nvPr/>
        </p:nvGrpSpPr>
        <p:grpSpPr bwMode="auto">
          <a:xfrm>
            <a:off x="6088511" y="5498810"/>
            <a:ext cx="150729" cy="153853"/>
            <a:chOff x="3840" y="3552"/>
            <a:chExt cx="1104" cy="480"/>
          </a:xfrm>
        </p:grpSpPr>
        <p:sp>
          <p:nvSpPr>
            <p:cNvPr id="25744" name="AutoShape 73"/>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5" name="Oval 74"/>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661" name="Group 75"/>
          <p:cNvGrpSpPr>
            <a:grpSpLocks/>
          </p:cNvGrpSpPr>
          <p:nvPr/>
        </p:nvGrpSpPr>
        <p:grpSpPr bwMode="auto">
          <a:xfrm>
            <a:off x="4866975" y="4258373"/>
            <a:ext cx="150729" cy="153853"/>
            <a:chOff x="3840" y="3552"/>
            <a:chExt cx="1104" cy="480"/>
          </a:xfrm>
        </p:grpSpPr>
        <p:sp>
          <p:nvSpPr>
            <p:cNvPr id="25742" name="AutoShape 76"/>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3" name="Oval 77"/>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662" name="Group 78"/>
          <p:cNvGrpSpPr>
            <a:grpSpLocks/>
          </p:cNvGrpSpPr>
          <p:nvPr/>
        </p:nvGrpSpPr>
        <p:grpSpPr bwMode="auto">
          <a:xfrm>
            <a:off x="7181299" y="4094905"/>
            <a:ext cx="150729" cy="153853"/>
            <a:chOff x="3840" y="3552"/>
            <a:chExt cx="1104" cy="480"/>
          </a:xfrm>
        </p:grpSpPr>
        <p:sp>
          <p:nvSpPr>
            <p:cNvPr id="25740" name="AutoShape 79"/>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1" name="Oval 80"/>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9" name="Group 8"/>
          <p:cNvGrpSpPr/>
          <p:nvPr/>
        </p:nvGrpSpPr>
        <p:grpSpPr>
          <a:xfrm>
            <a:off x="1707937" y="5479579"/>
            <a:ext cx="1309461" cy="990427"/>
            <a:chOff x="1707937" y="5479579"/>
            <a:chExt cx="1309461" cy="990427"/>
          </a:xfrm>
        </p:grpSpPr>
        <p:sp>
          <p:nvSpPr>
            <p:cNvPr id="25667" name="Oval 89"/>
            <p:cNvSpPr>
              <a:spLocks noChangeArrowheads="1"/>
            </p:cNvSpPr>
            <p:nvPr/>
          </p:nvSpPr>
          <p:spPr bwMode="auto">
            <a:xfrm>
              <a:off x="1707937" y="5796901"/>
              <a:ext cx="1309461" cy="673105"/>
            </a:xfrm>
            <a:prstGeom prst="ellipse">
              <a:avLst/>
            </a:prstGeom>
            <a:solidFill>
              <a:srgbClr val="E4B4B3"/>
            </a:solidFill>
            <a:ln w="9525">
              <a:solidFill>
                <a:schemeClr val="bg2"/>
              </a:solidFill>
              <a:round/>
              <a:headEnd/>
              <a:tailEnd/>
            </a:ln>
          </p:spPr>
          <p:txBody>
            <a:bodyPr wrap="none" anchor="ctr"/>
            <a:lstStyle/>
            <a:p>
              <a:pPr algn="ctr"/>
              <a:r>
                <a:rPr lang="en-US" sz="1000" b="1" dirty="0"/>
                <a:t>PO.DAAC</a:t>
              </a:r>
              <a:endParaRPr lang="en-US" b="1" dirty="0"/>
            </a:p>
            <a:p>
              <a:pPr algn="ctr">
                <a:lnSpc>
                  <a:spcPct val="90000"/>
                </a:lnSpc>
              </a:pPr>
              <a:r>
                <a:rPr lang="en-US" sz="900" b="1" dirty="0" smtClean="0"/>
                <a:t>Physical</a:t>
              </a:r>
            </a:p>
            <a:p>
              <a:pPr algn="ctr">
                <a:lnSpc>
                  <a:spcPct val="90000"/>
                </a:lnSpc>
              </a:pPr>
              <a:r>
                <a:rPr lang="en-US" sz="900" b="1" dirty="0" smtClean="0"/>
                <a:t>Oceanography</a:t>
              </a:r>
              <a:endParaRPr lang="en-US" b="1" dirty="0"/>
            </a:p>
          </p:txBody>
        </p:sp>
        <p:sp>
          <p:nvSpPr>
            <p:cNvPr id="25673" name="Line 95"/>
            <p:cNvSpPr>
              <a:spLocks noChangeShapeType="1"/>
            </p:cNvSpPr>
            <p:nvPr/>
          </p:nvSpPr>
          <p:spPr bwMode="auto">
            <a:xfrm flipV="1">
              <a:off x="2395641" y="5479579"/>
              <a:ext cx="235515" cy="3173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4100768" y="3691042"/>
            <a:ext cx="1205835" cy="584961"/>
            <a:chOff x="4100768" y="3691042"/>
            <a:chExt cx="1205835" cy="584961"/>
          </a:xfrm>
        </p:grpSpPr>
        <p:sp>
          <p:nvSpPr>
            <p:cNvPr id="25666" name="Oval 88"/>
            <p:cNvSpPr>
              <a:spLocks noChangeArrowheads="1"/>
            </p:cNvSpPr>
            <p:nvPr/>
          </p:nvSpPr>
          <p:spPr bwMode="auto">
            <a:xfrm>
              <a:off x="4100768" y="3691042"/>
              <a:ext cx="1205835" cy="461558"/>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LP DAAC</a:t>
              </a:r>
              <a:endParaRPr lang="en-US" b="1" dirty="0"/>
            </a:p>
            <a:p>
              <a:pPr algn="ctr">
                <a:lnSpc>
                  <a:spcPct val="90000"/>
                </a:lnSpc>
              </a:pPr>
              <a:r>
                <a:rPr lang="en-US" sz="900" b="1" dirty="0"/>
                <a:t>Land Processes</a:t>
              </a:r>
            </a:p>
            <a:p>
              <a:pPr algn="ctr">
                <a:lnSpc>
                  <a:spcPct val="90000"/>
                </a:lnSpc>
              </a:pPr>
              <a:r>
                <a:rPr lang="en-US" sz="900" b="1" dirty="0"/>
                <a:t>&amp; Features</a:t>
              </a:r>
              <a:endParaRPr lang="en-US" b="1" dirty="0"/>
            </a:p>
          </p:txBody>
        </p:sp>
        <p:sp>
          <p:nvSpPr>
            <p:cNvPr id="25675" name="Line 97"/>
            <p:cNvSpPr>
              <a:spLocks noChangeShapeType="1"/>
            </p:cNvSpPr>
            <p:nvPr/>
          </p:nvSpPr>
          <p:spPr bwMode="auto">
            <a:xfrm>
              <a:off x="4832433" y="4144587"/>
              <a:ext cx="100486" cy="1314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11"/>
          <p:cNvGrpSpPr/>
          <p:nvPr/>
        </p:nvGrpSpPr>
        <p:grpSpPr>
          <a:xfrm>
            <a:off x="4515273" y="4921863"/>
            <a:ext cx="1808752" cy="730799"/>
            <a:chOff x="4515273" y="4921863"/>
            <a:chExt cx="1808752" cy="730799"/>
          </a:xfrm>
        </p:grpSpPr>
        <p:sp>
          <p:nvSpPr>
            <p:cNvPr id="25669" name="Oval 91"/>
            <p:cNvSpPr>
              <a:spLocks noChangeArrowheads="1"/>
            </p:cNvSpPr>
            <p:nvPr/>
          </p:nvSpPr>
          <p:spPr bwMode="auto">
            <a:xfrm>
              <a:off x="4515273" y="4921863"/>
              <a:ext cx="1318882" cy="730799"/>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ORNL DAAC</a:t>
              </a:r>
              <a:endParaRPr lang="en-US" b="1" dirty="0"/>
            </a:p>
            <a:p>
              <a:pPr algn="ctr">
                <a:lnSpc>
                  <a:spcPct val="90000"/>
                </a:lnSpc>
              </a:pPr>
              <a:r>
                <a:rPr lang="en-US" sz="900" b="1" dirty="0"/>
                <a:t>Biogeochemical </a:t>
              </a:r>
            </a:p>
            <a:p>
              <a:pPr algn="ctr">
                <a:lnSpc>
                  <a:spcPct val="90000"/>
                </a:lnSpc>
              </a:pPr>
              <a:r>
                <a:rPr lang="en-US" sz="900" b="1" dirty="0"/>
                <a:t>Dynamics, EOS Land </a:t>
              </a:r>
            </a:p>
            <a:p>
              <a:pPr algn="ctr">
                <a:lnSpc>
                  <a:spcPct val="90000"/>
                </a:lnSpc>
              </a:pPr>
              <a:r>
                <a:rPr lang="en-US" sz="900" b="1" dirty="0"/>
                <a:t>Validation </a:t>
              </a:r>
              <a:endParaRPr lang="en-US" b="1" dirty="0"/>
            </a:p>
          </p:txBody>
        </p:sp>
        <p:sp>
          <p:nvSpPr>
            <p:cNvPr id="25676" name="Line 98"/>
            <p:cNvSpPr>
              <a:spLocks noChangeShapeType="1"/>
            </p:cNvSpPr>
            <p:nvPr/>
          </p:nvSpPr>
          <p:spPr bwMode="auto">
            <a:xfrm>
              <a:off x="5824734" y="5296879"/>
              <a:ext cx="4992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12"/>
          <p:cNvGrpSpPr/>
          <p:nvPr/>
        </p:nvGrpSpPr>
        <p:grpSpPr>
          <a:xfrm>
            <a:off x="4345702" y="5623814"/>
            <a:ext cx="1742809" cy="701954"/>
            <a:chOff x="4345702" y="5623814"/>
            <a:chExt cx="1742809" cy="701954"/>
          </a:xfrm>
        </p:grpSpPr>
        <p:sp>
          <p:nvSpPr>
            <p:cNvPr id="25677" name="Oval 99"/>
            <p:cNvSpPr>
              <a:spLocks noChangeArrowheads="1"/>
            </p:cNvSpPr>
            <p:nvPr/>
          </p:nvSpPr>
          <p:spPr bwMode="auto">
            <a:xfrm>
              <a:off x="4345702" y="5787284"/>
              <a:ext cx="1281200" cy="538484"/>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GHRC</a:t>
              </a:r>
              <a:endParaRPr lang="en-US" b="1" dirty="0"/>
            </a:p>
            <a:p>
              <a:pPr algn="ctr">
                <a:lnSpc>
                  <a:spcPct val="90000"/>
                </a:lnSpc>
              </a:pPr>
              <a:r>
                <a:rPr lang="en-US" sz="900" b="1" dirty="0"/>
                <a:t>Hydrological Cycle &amp;</a:t>
              </a:r>
            </a:p>
            <a:p>
              <a:pPr algn="ctr">
                <a:lnSpc>
                  <a:spcPct val="90000"/>
                </a:lnSpc>
              </a:pPr>
              <a:r>
                <a:rPr lang="en-US" sz="900" b="1" dirty="0"/>
                <a:t>Severe Weather</a:t>
              </a:r>
              <a:endParaRPr lang="en-US" b="1" dirty="0"/>
            </a:p>
          </p:txBody>
        </p:sp>
        <p:sp>
          <p:nvSpPr>
            <p:cNvPr id="25678" name="Line 100"/>
            <p:cNvSpPr>
              <a:spLocks noChangeShapeType="1"/>
            </p:cNvSpPr>
            <p:nvPr/>
          </p:nvSpPr>
          <p:spPr bwMode="auto">
            <a:xfrm flipH="1">
              <a:off x="5363126" y="5623814"/>
              <a:ext cx="725385" cy="2115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 name="Group 16"/>
          <p:cNvGrpSpPr/>
          <p:nvPr/>
        </p:nvGrpSpPr>
        <p:grpSpPr>
          <a:xfrm>
            <a:off x="7134196" y="3075631"/>
            <a:ext cx="1205835" cy="1028889"/>
            <a:chOff x="7134196" y="3075631"/>
            <a:chExt cx="1205835" cy="1028889"/>
          </a:xfrm>
        </p:grpSpPr>
        <p:sp>
          <p:nvSpPr>
            <p:cNvPr id="25665" name="Oval 87"/>
            <p:cNvSpPr>
              <a:spLocks noChangeArrowheads="1"/>
            </p:cNvSpPr>
            <p:nvPr/>
          </p:nvSpPr>
          <p:spPr bwMode="auto">
            <a:xfrm>
              <a:off x="7134196" y="3075631"/>
              <a:ext cx="1205835" cy="605795"/>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SEDAC</a:t>
              </a:r>
              <a:endParaRPr lang="en-US" b="1" dirty="0"/>
            </a:p>
            <a:p>
              <a:pPr algn="ctr"/>
              <a:r>
                <a:rPr lang="en-US" sz="900" b="1" dirty="0"/>
                <a:t>Human Interactions </a:t>
              </a:r>
            </a:p>
            <a:p>
              <a:pPr algn="ctr"/>
              <a:r>
                <a:rPr lang="en-US" sz="900" b="1" dirty="0"/>
                <a:t>in Global Change</a:t>
              </a:r>
              <a:endParaRPr lang="en-US" b="1" dirty="0"/>
            </a:p>
          </p:txBody>
        </p:sp>
        <p:sp>
          <p:nvSpPr>
            <p:cNvPr id="25682" name="Line 104"/>
            <p:cNvSpPr>
              <a:spLocks noChangeShapeType="1"/>
            </p:cNvSpPr>
            <p:nvPr/>
          </p:nvSpPr>
          <p:spPr bwMode="auto">
            <a:xfrm flipH="1">
              <a:off x="7253523" y="3639757"/>
              <a:ext cx="200972" cy="4647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 name="Group 17"/>
          <p:cNvGrpSpPr/>
          <p:nvPr/>
        </p:nvGrpSpPr>
        <p:grpSpPr>
          <a:xfrm>
            <a:off x="5928361" y="3213456"/>
            <a:ext cx="1177574" cy="1416727"/>
            <a:chOff x="5928361" y="3213456"/>
            <a:chExt cx="1177574" cy="1416727"/>
          </a:xfrm>
        </p:grpSpPr>
        <p:sp>
          <p:nvSpPr>
            <p:cNvPr id="25683" name="Oval 105"/>
            <p:cNvSpPr>
              <a:spLocks noChangeArrowheads="1"/>
            </p:cNvSpPr>
            <p:nvPr/>
          </p:nvSpPr>
          <p:spPr bwMode="auto">
            <a:xfrm>
              <a:off x="5928361" y="3213456"/>
              <a:ext cx="1092788" cy="538484"/>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CDDIS</a:t>
              </a:r>
            </a:p>
            <a:p>
              <a:pPr algn="ctr"/>
              <a:r>
                <a:rPr lang="en-US" sz="900" b="1" dirty="0"/>
                <a:t>Crustal Dynamics</a:t>
              </a:r>
            </a:p>
            <a:p>
              <a:pPr algn="ctr">
                <a:lnSpc>
                  <a:spcPct val="90000"/>
                </a:lnSpc>
              </a:pPr>
              <a:r>
                <a:rPr lang="en-US" sz="900" b="1" dirty="0"/>
                <a:t>Solid Earth</a:t>
              </a:r>
              <a:endParaRPr lang="en-US" b="1" dirty="0"/>
            </a:p>
          </p:txBody>
        </p:sp>
        <p:sp>
          <p:nvSpPr>
            <p:cNvPr id="25684" name="Line 106"/>
            <p:cNvSpPr>
              <a:spLocks noChangeShapeType="1"/>
            </p:cNvSpPr>
            <p:nvPr/>
          </p:nvSpPr>
          <p:spPr bwMode="auto">
            <a:xfrm>
              <a:off x="6575242" y="3745530"/>
              <a:ext cx="530693" cy="8846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2885512" y="4344913"/>
            <a:ext cx="1205835" cy="596181"/>
            <a:chOff x="2885512" y="4344913"/>
            <a:chExt cx="1205835" cy="596181"/>
          </a:xfrm>
        </p:grpSpPr>
        <p:sp>
          <p:nvSpPr>
            <p:cNvPr id="25674" name="Line 96"/>
            <p:cNvSpPr>
              <a:spLocks noChangeShapeType="1"/>
            </p:cNvSpPr>
            <p:nvPr/>
          </p:nvSpPr>
          <p:spPr bwMode="auto">
            <a:xfrm>
              <a:off x="3799308" y="4844936"/>
              <a:ext cx="292038" cy="961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4" name="Oval 126"/>
            <p:cNvSpPr>
              <a:spLocks noChangeArrowheads="1"/>
            </p:cNvSpPr>
            <p:nvPr/>
          </p:nvSpPr>
          <p:spPr bwMode="auto">
            <a:xfrm>
              <a:off x="2885512" y="4344913"/>
              <a:ext cx="1205835" cy="538484"/>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NSIDC DAAC</a:t>
              </a:r>
              <a:endParaRPr lang="en-US" b="1" dirty="0"/>
            </a:p>
            <a:p>
              <a:pPr algn="ctr">
                <a:lnSpc>
                  <a:spcPct val="90000"/>
                </a:lnSpc>
              </a:pPr>
              <a:r>
                <a:rPr lang="en-US" sz="900" b="1" dirty="0" err="1"/>
                <a:t>Cryosphere</a:t>
              </a:r>
              <a:r>
                <a:rPr lang="en-US" sz="900" b="1" dirty="0"/>
                <a:t>, Polar</a:t>
              </a:r>
            </a:p>
            <a:p>
              <a:pPr algn="ctr">
                <a:lnSpc>
                  <a:spcPct val="90000"/>
                </a:lnSpc>
              </a:pPr>
              <a:r>
                <a:rPr lang="en-US" sz="900" b="1" dirty="0"/>
                <a:t>Processes</a:t>
              </a:r>
              <a:endParaRPr lang="en-US" b="1" dirty="0"/>
            </a:p>
          </p:txBody>
        </p:sp>
      </p:grpSp>
      <p:grpSp>
        <p:nvGrpSpPr>
          <p:cNvPr id="25705" name="Group 127"/>
          <p:cNvGrpSpPr>
            <a:grpSpLocks/>
          </p:cNvGrpSpPr>
          <p:nvPr/>
        </p:nvGrpSpPr>
        <p:grpSpPr bwMode="auto">
          <a:xfrm>
            <a:off x="4091347" y="4864166"/>
            <a:ext cx="150729" cy="153853"/>
            <a:chOff x="3840" y="3552"/>
            <a:chExt cx="1104" cy="480"/>
          </a:xfrm>
        </p:grpSpPr>
        <p:sp>
          <p:nvSpPr>
            <p:cNvPr id="25734" name="AutoShape 128"/>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5" name="Oval 129"/>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06" name="Group 130"/>
          <p:cNvGrpSpPr>
            <a:grpSpLocks/>
          </p:cNvGrpSpPr>
          <p:nvPr/>
        </p:nvGrpSpPr>
        <p:grpSpPr bwMode="auto">
          <a:xfrm>
            <a:off x="2602894" y="5325724"/>
            <a:ext cx="150729" cy="153853"/>
            <a:chOff x="3840" y="3552"/>
            <a:chExt cx="1104" cy="480"/>
          </a:xfrm>
        </p:grpSpPr>
        <p:sp>
          <p:nvSpPr>
            <p:cNvPr id="25732" name="AutoShape 131"/>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3" name="Oval 132"/>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sp>
        <p:nvSpPr>
          <p:cNvPr id="25610" name="Freeform 22"/>
          <p:cNvSpPr>
            <a:spLocks/>
          </p:cNvSpPr>
          <p:nvPr/>
        </p:nvSpPr>
        <p:spPr bwMode="auto">
          <a:xfrm>
            <a:off x="6766794" y="4590117"/>
            <a:ext cx="516563" cy="216355"/>
          </a:xfrm>
          <a:custGeom>
            <a:avLst/>
            <a:gdLst>
              <a:gd name="T0" fmla="*/ 0 w 264"/>
              <a:gd name="T1" fmla="*/ 65942 h 104"/>
              <a:gd name="T2" fmla="*/ 395673 w 264"/>
              <a:gd name="T3" fmla="*/ 0 h 104"/>
              <a:gd name="T4" fmla="*/ 458980 w 264"/>
              <a:gd name="T5" fmla="*/ 148370 h 104"/>
              <a:gd name="T6" fmla="*/ 522288 w 264"/>
              <a:gd name="T7" fmla="*/ 131884 h 104"/>
              <a:gd name="T8" fmla="*/ 522288 w 264"/>
              <a:gd name="T9" fmla="*/ 214312 h 104"/>
              <a:gd name="T10" fmla="*/ 474807 w 264"/>
              <a:gd name="T11" fmla="*/ 214312 h 104"/>
              <a:gd name="T12" fmla="*/ 427327 w 264"/>
              <a:gd name="T13" fmla="*/ 164855 h 104"/>
              <a:gd name="T14" fmla="*/ 395673 w 264"/>
              <a:gd name="T15" fmla="*/ 115399 h 104"/>
              <a:gd name="T16" fmla="*/ 379846 w 264"/>
              <a:gd name="T17" fmla="*/ 16486 h 104"/>
              <a:gd name="T18" fmla="*/ 364019 w 264"/>
              <a:gd name="T19" fmla="*/ 65942 h 104"/>
              <a:gd name="T20" fmla="*/ 395673 w 264"/>
              <a:gd name="T21" fmla="*/ 197826 h 104"/>
              <a:gd name="T22" fmla="*/ 269057 w 264"/>
              <a:gd name="T23" fmla="*/ 214312 h 104"/>
              <a:gd name="T24" fmla="*/ 269057 w 264"/>
              <a:gd name="T25" fmla="*/ 115399 h 104"/>
              <a:gd name="T26" fmla="*/ 205750 w 264"/>
              <a:gd name="T27" fmla="*/ 82428 h 104"/>
              <a:gd name="T28" fmla="*/ 142442 w 264"/>
              <a:gd name="T29" fmla="*/ 65942 h 104"/>
              <a:gd name="T30" fmla="*/ 15827 w 264"/>
              <a:gd name="T31" fmla="*/ 131884 h 104"/>
              <a:gd name="T32" fmla="*/ 0 w 264"/>
              <a:gd name="T33" fmla="*/ 65942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04"/>
              <a:gd name="T53" fmla="*/ 264 w 26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04">
                <a:moveTo>
                  <a:pt x="0" y="32"/>
                </a:moveTo>
                <a:lnTo>
                  <a:pt x="200" y="0"/>
                </a:lnTo>
                <a:lnTo>
                  <a:pt x="232" y="72"/>
                </a:lnTo>
                <a:lnTo>
                  <a:pt x="264" y="64"/>
                </a:lnTo>
                <a:lnTo>
                  <a:pt x="264" y="104"/>
                </a:lnTo>
                <a:lnTo>
                  <a:pt x="240" y="104"/>
                </a:lnTo>
                <a:lnTo>
                  <a:pt x="216" y="80"/>
                </a:lnTo>
                <a:lnTo>
                  <a:pt x="200" y="56"/>
                </a:lnTo>
                <a:lnTo>
                  <a:pt x="192" y="8"/>
                </a:lnTo>
                <a:lnTo>
                  <a:pt x="184" y="32"/>
                </a:lnTo>
                <a:lnTo>
                  <a:pt x="200" y="96"/>
                </a:lnTo>
                <a:lnTo>
                  <a:pt x="136" y="104"/>
                </a:lnTo>
                <a:lnTo>
                  <a:pt x="136" y="56"/>
                </a:lnTo>
                <a:lnTo>
                  <a:pt x="104" y="40"/>
                </a:lnTo>
                <a:lnTo>
                  <a:pt x="72" y="32"/>
                </a:lnTo>
                <a:lnTo>
                  <a:pt x="8" y="64"/>
                </a:lnTo>
                <a:lnTo>
                  <a:pt x="0" y="32"/>
                </a:lnTo>
                <a:close/>
              </a:path>
            </a:pathLst>
          </a:custGeom>
          <a:solidFill>
            <a:srgbClr val="FFDBB7"/>
          </a:solidFill>
          <a:ln w="12700">
            <a:solidFill>
              <a:schemeClr val="bg1"/>
            </a:solidFill>
            <a:round/>
            <a:headEnd/>
            <a:tailEnd/>
          </a:ln>
        </p:spPr>
        <p:txBody>
          <a:bodyPr/>
          <a:lstStyle/>
          <a:p>
            <a:endParaRPr lang="en-US"/>
          </a:p>
        </p:txBody>
      </p:sp>
      <p:sp>
        <p:nvSpPr>
          <p:cNvPr id="25643" name="Freeform 55"/>
          <p:cNvSpPr>
            <a:spLocks/>
          </p:cNvSpPr>
          <p:nvPr/>
        </p:nvSpPr>
        <p:spPr bwMode="auto">
          <a:xfrm>
            <a:off x="6264363" y="5421881"/>
            <a:ext cx="595068" cy="649066"/>
          </a:xfrm>
          <a:custGeom>
            <a:avLst/>
            <a:gdLst>
              <a:gd name="T0" fmla="*/ 0 w 304"/>
              <a:gd name="T1" fmla="*/ 32971 h 312"/>
              <a:gd name="T2" fmla="*/ 15833 w 304"/>
              <a:gd name="T3" fmla="*/ 32971 h 312"/>
              <a:gd name="T4" fmla="*/ 158332 w 304"/>
              <a:gd name="T5" fmla="*/ 16486 h 312"/>
              <a:gd name="T6" fmla="*/ 269165 w 304"/>
              <a:gd name="T7" fmla="*/ 0 h 312"/>
              <a:gd name="T8" fmla="*/ 253332 w 304"/>
              <a:gd name="T9" fmla="*/ 32971 h 312"/>
              <a:gd name="T10" fmla="*/ 300832 w 304"/>
              <a:gd name="T11" fmla="*/ 32971 h 312"/>
              <a:gd name="T12" fmla="*/ 506664 w 304"/>
              <a:gd name="T13" fmla="*/ 230798 h 312"/>
              <a:gd name="T14" fmla="*/ 585830 w 304"/>
              <a:gd name="T15" fmla="*/ 362683 h 312"/>
              <a:gd name="T16" fmla="*/ 601663 w 304"/>
              <a:gd name="T17" fmla="*/ 445111 h 312"/>
              <a:gd name="T18" fmla="*/ 569997 w 304"/>
              <a:gd name="T19" fmla="*/ 461597 h 312"/>
              <a:gd name="T20" fmla="*/ 585830 w 304"/>
              <a:gd name="T21" fmla="*/ 560510 h 312"/>
              <a:gd name="T22" fmla="*/ 522497 w 304"/>
              <a:gd name="T23" fmla="*/ 560510 h 312"/>
              <a:gd name="T24" fmla="*/ 522497 w 304"/>
              <a:gd name="T25" fmla="*/ 626452 h 312"/>
              <a:gd name="T26" fmla="*/ 474997 w 304"/>
              <a:gd name="T27" fmla="*/ 593481 h 312"/>
              <a:gd name="T28" fmla="*/ 174166 w 304"/>
              <a:gd name="T29" fmla="*/ 642938 h 312"/>
              <a:gd name="T30" fmla="*/ 110833 w 304"/>
              <a:gd name="T31" fmla="*/ 511053 h 312"/>
              <a:gd name="T32" fmla="*/ 158332 w 304"/>
              <a:gd name="T33" fmla="*/ 412140 h 312"/>
              <a:gd name="T34" fmla="*/ 94999 w 304"/>
              <a:gd name="T35" fmla="*/ 362683 h 312"/>
              <a:gd name="T36" fmla="*/ 0 w 304"/>
              <a:gd name="T37" fmla="*/ 3297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12"/>
              <a:gd name="T59" fmla="*/ 304 w 304"/>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12">
                <a:moveTo>
                  <a:pt x="0" y="16"/>
                </a:moveTo>
                <a:lnTo>
                  <a:pt x="8" y="16"/>
                </a:lnTo>
                <a:lnTo>
                  <a:pt x="80" y="8"/>
                </a:lnTo>
                <a:lnTo>
                  <a:pt x="136" y="0"/>
                </a:lnTo>
                <a:lnTo>
                  <a:pt x="128" y="16"/>
                </a:lnTo>
                <a:lnTo>
                  <a:pt x="152" y="16"/>
                </a:lnTo>
                <a:lnTo>
                  <a:pt x="256" y="112"/>
                </a:lnTo>
                <a:lnTo>
                  <a:pt x="296" y="176"/>
                </a:lnTo>
                <a:lnTo>
                  <a:pt x="304" y="216"/>
                </a:lnTo>
                <a:lnTo>
                  <a:pt x="288" y="224"/>
                </a:lnTo>
                <a:lnTo>
                  <a:pt x="296" y="272"/>
                </a:lnTo>
                <a:lnTo>
                  <a:pt x="264" y="272"/>
                </a:lnTo>
                <a:lnTo>
                  <a:pt x="264" y="304"/>
                </a:lnTo>
                <a:lnTo>
                  <a:pt x="240" y="288"/>
                </a:lnTo>
                <a:lnTo>
                  <a:pt x="88" y="312"/>
                </a:lnTo>
                <a:lnTo>
                  <a:pt x="56" y="248"/>
                </a:lnTo>
                <a:lnTo>
                  <a:pt x="80" y="200"/>
                </a:lnTo>
                <a:lnTo>
                  <a:pt x="48" y="176"/>
                </a:lnTo>
                <a:lnTo>
                  <a:pt x="0" y="16"/>
                </a:lnTo>
                <a:close/>
              </a:path>
            </a:pathLst>
          </a:custGeom>
          <a:solidFill>
            <a:srgbClr val="BBD4E3"/>
          </a:solidFill>
          <a:ln w="12700">
            <a:solidFill>
              <a:schemeClr val="bg1"/>
            </a:solidFill>
            <a:round/>
            <a:headEnd/>
            <a:tailEnd/>
          </a:ln>
        </p:spPr>
        <p:txBody>
          <a:bodyPr/>
          <a:lstStyle/>
          <a:p>
            <a:endParaRPr lang="en-US"/>
          </a:p>
        </p:txBody>
      </p:sp>
      <p:sp>
        <p:nvSpPr>
          <p:cNvPr id="25644" name="Freeform 56"/>
          <p:cNvSpPr>
            <a:spLocks/>
          </p:cNvSpPr>
          <p:nvPr/>
        </p:nvSpPr>
        <p:spPr bwMode="auto">
          <a:xfrm>
            <a:off x="6515579" y="5338544"/>
            <a:ext cx="532264" cy="448736"/>
          </a:xfrm>
          <a:custGeom>
            <a:avLst/>
            <a:gdLst>
              <a:gd name="T0" fmla="*/ 15828 w 272"/>
              <a:gd name="T1" fmla="*/ 82315 h 216"/>
              <a:gd name="T2" fmla="*/ 63313 w 272"/>
              <a:gd name="T3" fmla="*/ 32926 h 216"/>
              <a:gd name="T4" fmla="*/ 221597 w 272"/>
              <a:gd name="T5" fmla="*/ 0 h 216"/>
              <a:gd name="T6" fmla="*/ 284910 w 272"/>
              <a:gd name="T7" fmla="*/ 16463 h 216"/>
              <a:gd name="T8" fmla="*/ 379880 w 272"/>
              <a:gd name="T9" fmla="*/ 0 h 216"/>
              <a:gd name="T10" fmla="*/ 474850 w 272"/>
              <a:gd name="T11" fmla="*/ 65852 h 216"/>
              <a:gd name="T12" fmla="*/ 538163 w 272"/>
              <a:gd name="T13" fmla="*/ 115241 h 216"/>
              <a:gd name="T14" fmla="*/ 506506 w 272"/>
              <a:gd name="T15" fmla="*/ 246944 h 216"/>
              <a:gd name="T16" fmla="*/ 443193 w 272"/>
              <a:gd name="T17" fmla="*/ 312796 h 216"/>
              <a:gd name="T18" fmla="*/ 364051 w 272"/>
              <a:gd name="T19" fmla="*/ 345722 h 216"/>
              <a:gd name="T20" fmla="*/ 379880 w 272"/>
              <a:gd name="T21" fmla="*/ 395111 h 216"/>
              <a:gd name="T22" fmla="*/ 332395 w 272"/>
              <a:gd name="T23" fmla="*/ 444500 h 216"/>
              <a:gd name="T24" fmla="*/ 253253 w 272"/>
              <a:gd name="T25" fmla="*/ 312796 h 216"/>
              <a:gd name="T26" fmla="*/ 31657 w 272"/>
              <a:gd name="T27" fmla="*/ 115241 h 216"/>
              <a:gd name="T28" fmla="*/ 0 w 272"/>
              <a:gd name="T29" fmla="*/ 115241 h 216"/>
              <a:gd name="T30" fmla="*/ 15828 w 272"/>
              <a:gd name="T31" fmla="*/ 82315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16"/>
              <a:gd name="T50" fmla="*/ 272 w 272"/>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16">
                <a:moveTo>
                  <a:pt x="8" y="40"/>
                </a:moveTo>
                <a:lnTo>
                  <a:pt x="32" y="16"/>
                </a:lnTo>
                <a:lnTo>
                  <a:pt x="112" y="0"/>
                </a:lnTo>
                <a:lnTo>
                  <a:pt x="144" y="8"/>
                </a:lnTo>
                <a:lnTo>
                  <a:pt x="192" y="0"/>
                </a:lnTo>
                <a:lnTo>
                  <a:pt x="240" y="32"/>
                </a:lnTo>
                <a:lnTo>
                  <a:pt x="272" y="56"/>
                </a:lnTo>
                <a:lnTo>
                  <a:pt x="256" y="120"/>
                </a:lnTo>
                <a:lnTo>
                  <a:pt x="224" y="152"/>
                </a:lnTo>
                <a:lnTo>
                  <a:pt x="184" y="168"/>
                </a:lnTo>
                <a:lnTo>
                  <a:pt x="192" y="192"/>
                </a:lnTo>
                <a:lnTo>
                  <a:pt x="168" y="216"/>
                </a:lnTo>
                <a:lnTo>
                  <a:pt x="128" y="152"/>
                </a:lnTo>
                <a:lnTo>
                  <a:pt x="16" y="56"/>
                </a:lnTo>
                <a:lnTo>
                  <a:pt x="0" y="56"/>
                </a:lnTo>
                <a:lnTo>
                  <a:pt x="8" y="40"/>
                </a:lnTo>
                <a:close/>
              </a:path>
            </a:pathLst>
          </a:custGeom>
          <a:solidFill>
            <a:srgbClr val="BBD4E3"/>
          </a:solidFill>
          <a:ln w="12700">
            <a:solidFill>
              <a:schemeClr val="bg1"/>
            </a:solidFill>
            <a:round/>
            <a:headEnd/>
            <a:tailEnd/>
          </a:ln>
        </p:spPr>
        <p:txBody>
          <a:bodyPr/>
          <a:lstStyle/>
          <a:p>
            <a:endParaRPr lang="en-US"/>
          </a:p>
        </p:txBody>
      </p:sp>
      <p:sp>
        <p:nvSpPr>
          <p:cNvPr id="25646" name="Freeform 58"/>
          <p:cNvSpPr>
            <a:spLocks/>
          </p:cNvSpPr>
          <p:nvPr/>
        </p:nvSpPr>
        <p:spPr bwMode="auto">
          <a:xfrm>
            <a:off x="6405672" y="5022827"/>
            <a:ext cx="924788" cy="432710"/>
          </a:xfrm>
          <a:custGeom>
            <a:avLst/>
            <a:gdLst>
              <a:gd name="T0" fmla="*/ 31696 w 472"/>
              <a:gd name="T1" fmla="*/ 313226 h 208"/>
              <a:gd name="T2" fmla="*/ 0 w 472"/>
              <a:gd name="T3" fmla="*/ 412139 h 208"/>
              <a:gd name="T4" fmla="*/ 126785 w 472"/>
              <a:gd name="T5" fmla="*/ 395654 h 208"/>
              <a:gd name="T6" fmla="*/ 174329 w 472"/>
              <a:gd name="T7" fmla="*/ 362683 h 208"/>
              <a:gd name="T8" fmla="*/ 332810 w 472"/>
              <a:gd name="T9" fmla="*/ 313226 h 208"/>
              <a:gd name="T10" fmla="*/ 380354 w 472"/>
              <a:gd name="T11" fmla="*/ 329712 h 208"/>
              <a:gd name="T12" fmla="*/ 491291 w 472"/>
              <a:gd name="T13" fmla="*/ 313226 h 208"/>
              <a:gd name="T14" fmla="*/ 491291 w 472"/>
              <a:gd name="T15" fmla="*/ 329712 h 208"/>
              <a:gd name="T16" fmla="*/ 649772 w 472"/>
              <a:gd name="T17" fmla="*/ 428625 h 208"/>
              <a:gd name="T18" fmla="*/ 744861 w 472"/>
              <a:gd name="T19" fmla="*/ 395654 h 208"/>
              <a:gd name="T20" fmla="*/ 808253 w 472"/>
              <a:gd name="T21" fmla="*/ 280255 h 208"/>
              <a:gd name="T22" fmla="*/ 903342 w 472"/>
              <a:gd name="T23" fmla="*/ 247284 h 208"/>
              <a:gd name="T24" fmla="*/ 935038 w 472"/>
              <a:gd name="T25" fmla="*/ 164856 h 208"/>
              <a:gd name="T26" fmla="*/ 935038 w 472"/>
              <a:gd name="T27" fmla="*/ 49457 h 208"/>
              <a:gd name="T28" fmla="*/ 935038 w 472"/>
              <a:gd name="T29" fmla="*/ 148370 h 208"/>
              <a:gd name="T30" fmla="*/ 871646 w 472"/>
              <a:gd name="T31" fmla="*/ 214313 h 208"/>
              <a:gd name="T32" fmla="*/ 855797 w 472"/>
              <a:gd name="T33" fmla="*/ 214313 h 208"/>
              <a:gd name="T34" fmla="*/ 792405 w 472"/>
              <a:gd name="T35" fmla="*/ 230798 h 208"/>
              <a:gd name="T36" fmla="*/ 792405 w 472"/>
              <a:gd name="T37" fmla="*/ 214313 h 208"/>
              <a:gd name="T38" fmla="*/ 855797 w 472"/>
              <a:gd name="T39" fmla="*/ 181341 h 208"/>
              <a:gd name="T40" fmla="*/ 792405 w 472"/>
              <a:gd name="T41" fmla="*/ 181341 h 208"/>
              <a:gd name="T42" fmla="*/ 871646 w 472"/>
              <a:gd name="T43" fmla="*/ 148370 h 208"/>
              <a:gd name="T44" fmla="*/ 887494 w 472"/>
              <a:gd name="T45" fmla="*/ 164856 h 208"/>
              <a:gd name="T46" fmla="*/ 903342 w 472"/>
              <a:gd name="T47" fmla="*/ 82428 h 208"/>
              <a:gd name="T48" fmla="*/ 887494 w 472"/>
              <a:gd name="T49" fmla="*/ 65942 h 208"/>
              <a:gd name="T50" fmla="*/ 808253 w 472"/>
              <a:gd name="T51" fmla="*/ 98913 h 208"/>
              <a:gd name="T52" fmla="*/ 808253 w 472"/>
              <a:gd name="T53" fmla="*/ 49457 h 208"/>
              <a:gd name="T54" fmla="*/ 839949 w 472"/>
              <a:gd name="T55" fmla="*/ 65942 h 208"/>
              <a:gd name="T56" fmla="*/ 887494 w 472"/>
              <a:gd name="T57" fmla="*/ 16486 h 208"/>
              <a:gd name="T58" fmla="*/ 855797 w 472"/>
              <a:gd name="T59" fmla="*/ 0 h 208"/>
              <a:gd name="T60" fmla="*/ 586380 w 472"/>
              <a:gd name="T61" fmla="*/ 65942 h 208"/>
              <a:gd name="T62" fmla="*/ 237722 w 472"/>
              <a:gd name="T63" fmla="*/ 148370 h 208"/>
              <a:gd name="T64" fmla="*/ 79241 w 472"/>
              <a:gd name="T65" fmla="*/ 313226 h 208"/>
              <a:gd name="T66" fmla="*/ 31696 w 472"/>
              <a:gd name="T67" fmla="*/ 313226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8"/>
              <a:gd name="T104" fmla="*/ 472 w 47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8">
                <a:moveTo>
                  <a:pt x="16" y="152"/>
                </a:moveTo>
                <a:lnTo>
                  <a:pt x="0" y="200"/>
                </a:lnTo>
                <a:lnTo>
                  <a:pt x="64" y="192"/>
                </a:lnTo>
                <a:lnTo>
                  <a:pt x="88" y="176"/>
                </a:lnTo>
                <a:lnTo>
                  <a:pt x="168" y="152"/>
                </a:lnTo>
                <a:lnTo>
                  <a:pt x="192" y="160"/>
                </a:lnTo>
                <a:lnTo>
                  <a:pt x="248" y="152"/>
                </a:lnTo>
                <a:lnTo>
                  <a:pt x="248" y="160"/>
                </a:lnTo>
                <a:lnTo>
                  <a:pt x="328" y="208"/>
                </a:lnTo>
                <a:lnTo>
                  <a:pt x="376" y="192"/>
                </a:lnTo>
                <a:lnTo>
                  <a:pt x="408" y="136"/>
                </a:lnTo>
                <a:lnTo>
                  <a:pt x="456" y="120"/>
                </a:lnTo>
                <a:lnTo>
                  <a:pt x="472" y="80"/>
                </a:lnTo>
                <a:lnTo>
                  <a:pt x="472" y="24"/>
                </a:lnTo>
                <a:lnTo>
                  <a:pt x="472" y="72"/>
                </a:lnTo>
                <a:lnTo>
                  <a:pt x="440" y="104"/>
                </a:lnTo>
                <a:lnTo>
                  <a:pt x="432" y="104"/>
                </a:lnTo>
                <a:lnTo>
                  <a:pt x="400" y="112"/>
                </a:lnTo>
                <a:lnTo>
                  <a:pt x="400" y="104"/>
                </a:lnTo>
                <a:lnTo>
                  <a:pt x="432" y="88"/>
                </a:lnTo>
                <a:lnTo>
                  <a:pt x="400" y="88"/>
                </a:lnTo>
                <a:lnTo>
                  <a:pt x="440" y="72"/>
                </a:lnTo>
                <a:lnTo>
                  <a:pt x="448" y="80"/>
                </a:lnTo>
                <a:lnTo>
                  <a:pt x="456" y="40"/>
                </a:lnTo>
                <a:lnTo>
                  <a:pt x="448" y="32"/>
                </a:lnTo>
                <a:lnTo>
                  <a:pt x="408" y="48"/>
                </a:lnTo>
                <a:lnTo>
                  <a:pt x="408" y="24"/>
                </a:lnTo>
                <a:lnTo>
                  <a:pt x="424" y="32"/>
                </a:lnTo>
                <a:lnTo>
                  <a:pt x="448" y="8"/>
                </a:lnTo>
                <a:lnTo>
                  <a:pt x="432" y="0"/>
                </a:lnTo>
                <a:lnTo>
                  <a:pt x="296" y="32"/>
                </a:lnTo>
                <a:lnTo>
                  <a:pt x="120" y="72"/>
                </a:lnTo>
                <a:lnTo>
                  <a:pt x="40" y="152"/>
                </a:lnTo>
                <a:lnTo>
                  <a:pt x="16" y="152"/>
                </a:lnTo>
                <a:close/>
              </a:path>
            </a:pathLst>
          </a:custGeom>
          <a:solidFill>
            <a:srgbClr val="BBD4E3"/>
          </a:solidFill>
          <a:ln w="12700">
            <a:solidFill>
              <a:schemeClr val="bg1"/>
            </a:solidFill>
            <a:round/>
            <a:headEnd/>
            <a:tailEnd/>
          </a:ln>
        </p:spPr>
        <p:txBody>
          <a:bodyPr/>
          <a:lstStyle/>
          <a:p>
            <a:endParaRPr lang="en-US"/>
          </a:p>
        </p:txBody>
      </p:sp>
      <p:sp>
        <p:nvSpPr>
          <p:cNvPr id="25647" name="Freeform 59"/>
          <p:cNvSpPr>
            <a:spLocks/>
          </p:cNvSpPr>
          <p:nvPr/>
        </p:nvSpPr>
        <p:spPr bwMode="auto">
          <a:xfrm>
            <a:off x="6452775" y="4673453"/>
            <a:ext cx="799180" cy="532073"/>
          </a:xfrm>
          <a:custGeom>
            <a:avLst/>
            <a:gdLst>
              <a:gd name="T0" fmla="*/ 126751 w 408"/>
              <a:gd name="T1" fmla="*/ 362347 h 256"/>
              <a:gd name="T2" fmla="*/ 110907 w 408"/>
              <a:gd name="T3" fmla="*/ 428228 h 256"/>
              <a:gd name="T4" fmla="*/ 79219 w 408"/>
              <a:gd name="T5" fmla="*/ 428228 h 256"/>
              <a:gd name="T6" fmla="*/ 79219 w 408"/>
              <a:gd name="T7" fmla="*/ 477639 h 256"/>
              <a:gd name="T8" fmla="*/ 0 w 408"/>
              <a:gd name="T9" fmla="*/ 494109 h 256"/>
              <a:gd name="T10" fmla="*/ 0 w 408"/>
              <a:gd name="T11" fmla="*/ 527050 h 256"/>
              <a:gd name="T12" fmla="*/ 190127 w 408"/>
              <a:gd name="T13" fmla="*/ 494109 h 256"/>
              <a:gd name="T14" fmla="*/ 538692 w 408"/>
              <a:gd name="T15" fmla="*/ 411758 h 256"/>
              <a:gd name="T16" fmla="*/ 808038 w 408"/>
              <a:gd name="T17" fmla="*/ 345877 h 256"/>
              <a:gd name="T18" fmla="*/ 808038 w 408"/>
              <a:gd name="T19" fmla="*/ 296466 h 256"/>
              <a:gd name="T20" fmla="*/ 792194 w 408"/>
              <a:gd name="T21" fmla="*/ 279995 h 256"/>
              <a:gd name="T22" fmla="*/ 760506 w 408"/>
              <a:gd name="T23" fmla="*/ 296466 h 256"/>
              <a:gd name="T24" fmla="*/ 744662 w 408"/>
              <a:gd name="T25" fmla="*/ 230584 h 256"/>
              <a:gd name="T26" fmla="*/ 760506 w 408"/>
              <a:gd name="T27" fmla="*/ 164703 h 256"/>
              <a:gd name="T28" fmla="*/ 665443 w 408"/>
              <a:gd name="T29" fmla="*/ 115292 h 256"/>
              <a:gd name="T30" fmla="*/ 586224 w 408"/>
              <a:gd name="T31" fmla="*/ 131763 h 256"/>
              <a:gd name="T32" fmla="*/ 586224 w 408"/>
              <a:gd name="T33" fmla="*/ 32941 h 256"/>
              <a:gd name="T34" fmla="*/ 522848 w 408"/>
              <a:gd name="T35" fmla="*/ 0 h 256"/>
              <a:gd name="T36" fmla="*/ 459473 w 408"/>
              <a:gd name="T37" fmla="*/ 16470 h 256"/>
              <a:gd name="T38" fmla="*/ 427785 w 408"/>
              <a:gd name="T39" fmla="*/ 115292 h 256"/>
              <a:gd name="T40" fmla="*/ 364409 w 408"/>
              <a:gd name="T41" fmla="*/ 148233 h 256"/>
              <a:gd name="T42" fmla="*/ 332722 w 408"/>
              <a:gd name="T43" fmla="*/ 296466 h 256"/>
              <a:gd name="T44" fmla="*/ 237658 w 408"/>
              <a:gd name="T45" fmla="*/ 362347 h 256"/>
              <a:gd name="T46" fmla="*/ 158439 w 408"/>
              <a:gd name="T47" fmla="*/ 395288 h 256"/>
              <a:gd name="T48" fmla="*/ 126751 w 408"/>
              <a:gd name="T49" fmla="*/ 362347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56"/>
              <a:gd name="T77" fmla="*/ 408 w 408"/>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56">
                <a:moveTo>
                  <a:pt x="64" y="176"/>
                </a:moveTo>
                <a:lnTo>
                  <a:pt x="56" y="208"/>
                </a:lnTo>
                <a:lnTo>
                  <a:pt x="40" y="208"/>
                </a:lnTo>
                <a:lnTo>
                  <a:pt x="40" y="232"/>
                </a:lnTo>
                <a:lnTo>
                  <a:pt x="0" y="240"/>
                </a:lnTo>
                <a:lnTo>
                  <a:pt x="0" y="256"/>
                </a:lnTo>
                <a:lnTo>
                  <a:pt x="96" y="240"/>
                </a:lnTo>
                <a:lnTo>
                  <a:pt x="272" y="200"/>
                </a:lnTo>
                <a:lnTo>
                  <a:pt x="408" y="168"/>
                </a:lnTo>
                <a:lnTo>
                  <a:pt x="408" y="144"/>
                </a:lnTo>
                <a:lnTo>
                  <a:pt x="400" y="136"/>
                </a:lnTo>
                <a:lnTo>
                  <a:pt x="384" y="144"/>
                </a:lnTo>
                <a:lnTo>
                  <a:pt x="376" y="112"/>
                </a:lnTo>
                <a:lnTo>
                  <a:pt x="384" y="80"/>
                </a:lnTo>
                <a:lnTo>
                  <a:pt x="336" y="56"/>
                </a:lnTo>
                <a:lnTo>
                  <a:pt x="296" y="64"/>
                </a:lnTo>
                <a:lnTo>
                  <a:pt x="296" y="16"/>
                </a:lnTo>
                <a:lnTo>
                  <a:pt x="264" y="0"/>
                </a:lnTo>
                <a:lnTo>
                  <a:pt x="232" y="8"/>
                </a:lnTo>
                <a:lnTo>
                  <a:pt x="216" y="56"/>
                </a:lnTo>
                <a:lnTo>
                  <a:pt x="184" y="72"/>
                </a:lnTo>
                <a:lnTo>
                  <a:pt x="168" y="144"/>
                </a:lnTo>
                <a:lnTo>
                  <a:pt x="120" y="176"/>
                </a:lnTo>
                <a:lnTo>
                  <a:pt x="80" y="192"/>
                </a:lnTo>
                <a:lnTo>
                  <a:pt x="64" y="176"/>
                </a:lnTo>
                <a:close/>
              </a:path>
            </a:pathLst>
          </a:custGeom>
          <a:solidFill>
            <a:srgbClr val="FFDBB7"/>
          </a:solidFill>
          <a:ln w="12700">
            <a:solidFill>
              <a:schemeClr val="bg1"/>
            </a:solidFill>
            <a:round/>
            <a:headEnd/>
            <a:tailEnd/>
          </a:ln>
        </p:spPr>
        <p:txBody>
          <a:bodyPr/>
          <a:lstStyle/>
          <a:p>
            <a:endParaRPr lang="en-US"/>
          </a:p>
        </p:txBody>
      </p:sp>
      <p:sp>
        <p:nvSpPr>
          <p:cNvPr id="25648" name="Freeform 60"/>
          <p:cNvSpPr>
            <a:spLocks/>
          </p:cNvSpPr>
          <p:nvPr/>
        </p:nvSpPr>
        <p:spPr bwMode="auto">
          <a:xfrm>
            <a:off x="6499878" y="4556461"/>
            <a:ext cx="469460" cy="516047"/>
          </a:xfrm>
          <a:custGeom>
            <a:avLst/>
            <a:gdLst>
              <a:gd name="T0" fmla="*/ 47466 w 240"/>
              <a:gd name="T1" fmla="*/ 263832 h 248"/>
              <a:gd name="T2" fmla="*/ 15822 w 240"/>
              <a:gd name="T3" fmla="*/ 263832 h 248"/>
              <a:gd name="T4" fmla="*/ 0 w 240"/>
              <a:gd name="T5" fmla="*/ 346280 h 248"/>
              <a:gd name="T6" fmla="*/ 15822 w 240"/>
              <a:gd name="T7" fmla="*/ 428727 h 248"/>
              <a:gd name="T8" fmla="*/ 79111 w 240"/>
              <a:gd name="T9" fmla="*/ 478196 h 248"/>
              <a:gd name="T10" fmla="*/ 94933 w 240"/>
              <a:gd name="T11" fmla="*/ 511175 h 248"/>
              <a:gd name="T12" fmla="*/ 189865 w 240"/>
              <a:gd name="T13" fmla="*/ 478196 h 248"/>
              <a:gd name="T14" fmla="*/ 284798 w 240"/>
              <a:gd name="T15" fmla="*/ 412238 h 248"/>
              <a:gd name="T16" fmla="*/ 316442 w 240"/>
              <a:gd name="T17" fmla="*/ 263832 h 248"/>
              <a:gd name="T18" fmla="*/ 379730 w 240"/>
              <a:gd name="T19" fmla="*/ 230853 h 248"/>
              <a:gd name="T20" fmla="*/ 411375 w 240"/>
              <a:gd name="T21" fmla="*/ 131916 h 248"/>
              <a:gd name="T22" fmla="*/ 474663 w 240"/>
              <a:gd name="T23" fmla="*/ 115427 h 248"/>
              <a:gd name="T24" fmla="*/ 395553 w 240"/>
              <a:gd name="T25" fmla="*/ 98937 h 248"/>
              <a:gd name="T26" fmla="*/ 284798 w 240"/>
              <a:gd name="T27" fmla="*/ 164895 h 248"/>
              <a:gd name="T28" fmla="*/ 268976 w 240"/>
              <a:gd name="T29" fmla="*/ 98937 h 248"/>
              <a:gd name="T30" fmla="*/ 174043 w 240"/>
              <a:gd name="T31" fmla="*/ 115427 h 248"/>
              <a:gd name="T32" fmla="*/ 142399 w 240"/>
              <a:gd name="T33" fmla="*/ 0 h 248"/>
              <a:gd name="T34" fmla="*/ 110755 w 240"/>
              <a:gd name="T35" fmla="*/ 32979 h 248"/>
              <a:gd name="T36" fmla="*/ 126577 w 240"/>
              <a:gd name="T37" fmla="*/ 181385 h 248"/>
              <a:gd name="T38" fmla="*/ 79111 w 240"/>
              <a:gd name="T39" fmla="*/ 197874 h 248"/>
              <a:gd name="T40" fmla="*/ 47466 w 240"/>
              <a:gd name="T41" fmla="*/ 263832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48"/>
              <a:gd name="T65" fmla="*/ 240 w 240"/>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48">
                <a:moveTo>
                  <a:pt x="24" y="128"/>
                </a:moveTo>
                <a:lnTo>
                  <a:pt x="8" y="128"/>
                </a:lnTo>
                <a:lnTo>
                  <a:pt x="0" y="168"/>
                </a:lnTo>
                <a:lnTo>
                  <a:pt x="8" y="208"/>
                </a:lnTo>
                <a:lnTo>
                  <a:pt x="40" y="232"/>
                </a:lnTo>
                <a:lnTo>
                  <a:pt x="48" y="248"/>
                </a:lnTo>
                <a:lnTo>
                  <a:pt x="96" y="232"/>
                </a:lnTo>
                <a:lnTo>
                  <a:pt x="144" y="200"/>
                </a:lnTo>
                <a:lnTo>
                  <a:pt x="160" y="128"/>
                </a:lnTo>
                <a:lnTo>
                  <a:pt x="192" y="112"/>
                </a:lnTo>
                <a:lnTo>
                  <a:pt x="208" y="64"/>
                </a:lnTo>
                <a:lnTo>
                  <a:pt x="240" y="56"/>
                </a:lnTo>
                <a:lnTo>
                  <a:pt x="200" y="48"/>
                </a:lnTo>
                <a:lnTo>
                  <a:pt x="144" y="80"/>
                </a:lnTo>
                <a:lnTo>
                  <a:pt x="136" y="48"/>
                </a:lnTo>
                <a:lnTo>
                  <a:pt x="88" y="56"/>
                </a:lnTo>
                <a:lnTo>
                  <a:pt x="72" y="0"/>
                </a:lnTo>
                <a:lnTo>
                  <a:pt x="56" y="16"/>
                </a:lnTo>
                <a:lnTo>
                  <a:pt x="64" y="88"/>
                </a:lnTo>
                <a:lnTo>
                  <a:pt x="40" y="96"/>
                </a:lnTo>
                <a:lnTo>
                  <a:pt x="24" y="128"/>
                </a:lnTo>
                <a:close/>
              </a:path>
            </a:pathLst>
          </a:custGeom>
          <a:solidFill>
            <a:srgbClr val="BBD4E3"/>
          </a:solidFill>
          <a:ln w="12700">
            <a:solidFill>
              <a:schemeClr val="bg1"/>
            </a:solidFill>
            <a:round/>
            <a:headEnd/>
            <a:tailEnd/>
          </a:ln>
        </p:spPr>
        <p:txBody>
          <a:bodyPr/>
          <a:lstStyle/>
          <a:p>
            <a:endParaRPr lang="en-US"/>
          </a:p>
        </p:txBody>
      </p:sp>
      <p:sp>
        <p:nvSpPr>
          <p:cNvPr id="25649" name="Freeform 61"/>
          <p:cNvSpPr>
            <a:spLocks/>
          </p:cNvSpPr>
          <p:nvPr/>
        </p:nvSpPr>
        <p:spPr bwMode="auto">
          <a:xfrm>
            <a:off x="7157749" y="4572487"/>
            <a:ext cx="125608" cy="166674"/>
          </a:xfrm>
          <a:custGeom>
            <a:avLst/>
            <a:gdLst>
              <a:gd name="T0" fmla="*/ 0 w 64"/>
              <a:gd name="T1" fmla="*/ 16510 h 80"/>
              <a:gd name="T2" fmla="*/ 31750 w 64"/>
              <a:gd name="T3" fmla="*/ 0 h 80"/>
              <a:gd name="T4" fmla="*/ 95250 w 64"/>
              <a:gd name="T5" fmla="*/ 33020 h 80"/>
              <a:gd name="T6" fmla="*/ 95250 w 64"/>
              <a:gd name="T7" fmla="*/ 66040 h 80"/>
              <a:gd name="T8" fmla="*/ 127000 w 64"/>
              <a:gd name="T9" fmla="*/ 99060 h 80"/>
              <a:gd name="T10" fmla="*/ 127000 w 64"/>
              <a:gd name="T11" fmla="*/ 148590 h 80"/>
              <a:gd name="T12" fmla="*/ 63500 w 64"/>
              <a:gd name="T13" fmla="*/ 165100 h 80"/>
              <a:gd name="T14" fmla="*/ 0 w 64"/>
              <a:gd name="T15" fmla="*/ 16510 h 8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80"/>
              <a:gd name="T26" fmla="*/ 64 w 6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80">
                <a:moveTo>
                  <a:pt x="0" y="8"/>
                </a:moveTo>
                <a:lnTo>
                  <a:pt x="16" y="0"/>
                </a:lnTo>
                <a:lnTo>
                  <a:pt x="48" y="16"/>
                </a:lnTo>
                <a:lnTo>
                  <a:pt x="48" y="32"/>
                </a:lnTo>
                <a:lnTo>
                  <a:pt x="64" y="48"/>
                </a:lnTo>
                <a:lnTo>
                  <a:pt x="64" y="72"/>
                </a:lnTo>
                <a:lnTo>
                  <a:pt x="32" y="80"/>
                </a:lnTo>
                <a:lnTo>
                  <a:pt x="0" y="8"/>
                </a:lnTo>
                <a:close/>
              </a:path>
            </a:pathLst>
          </a:custGeom>
          <a:solidFill>
            <a:srgbClr val="FFDBB7"/>
          </a:solidFill>
          <a:ln w="12700">
            <a:solidFill>
              <a:schemeClr val="bg1"/>
            </a:solidFill>
            <a:round/>
            <a:headEnd/>
            <a:tailEnd/>
          </a:ln>
        </p:spPr>
        <p:txBody>
          <a:bodyPr/>
          <a:lstStyle/>
          <a:p>
            <a:endParaRPr lang="en-US"/>
          </a:p>
        </p:txBody>
      </p:sp>
      <p:sp>
        <p:nvSpPr>
          <p:cNvPr id="25659" name="Freeform 71"/>
          <p:cNvSpPr>
            <a:spLocks/>
          </p:cNvSpPr>
          <p:nvPr/>
        </p:nvSpPr>
        <p:spPr bwMode="auto">
          <a:xfrm>
            <a:off x="7236254" y="4806471"/>
            <a:ext cx="47103" cy="99363"/>
          </a:xfrm>
          <a:custGeom>
            <a:avLst/>
            <a:gdLst>
              <a:gd name="T0" fmla="*/ 0 w 24"/>
              <a:gd name="T1" fmla="*/ 0 h 48"/>
              <a:gd name="T2" fmla="*/ 47625 w 24"/>
              <a:gd name="T3" fmla="*/ 0 h 48"/>
              <a:gd name="T4" fmla="*/ 15875 w 24"/>
              <a:gd name="T5" fmla="*/ 98425 h 48"/>
              <a:gd name="T6" fmla="*/ 0 w 24"/>
              <a:gd name="T7" fmla="*/ 98425 h 48"/>
              <a:gd name="T8" fmla="*/ 0 w 24"/>
              <a:gd name="T9" fmla="*/ 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0"/>
                </a:moveTo>
                <a:lnTo>
                  <a:pt x="24" y="0"/>
                </a:lnTo>
                <a:lnTo>
                  <a:pt x="8" y="48"/>
                </a:lnTo>
                <a:lnTo>
                  <a:pt x="0" y="48"/>
                </a:lnTo>
                <a:lnTo>
                  <a:pt x="0" y="0"/>
                </a:lnTo>
                <a:close/>
              </a:path>
            </a:pathLst>
          </a:custGeom>
          <a:solidFill>
            <a:schemeClr val="accent1"/>
          </a:solidFill>
          <a:ln w="12700">
            <a:solidFill>
              <a:schemeClr val="bg1"/>
            </a:solidFill>
            <a:round/>
            <a:headEnd/>
            <a:tailEnd/>
          </a:ln>
        </p:spPr>
        <p:txBody>
          <a:bodyPr/>
          <a:lstStyle/>
          <a:p>
            <a:endParaRPr lang="en-US"/>
          </a:p>
        </p:txBody>
      </p:sp>
      <p:grpSp>
        <p:nvGrpSpPr>
          <p:cNvPr id="25663" name="Group 81"/>
          <p:cNvGrpSpPr>
            <a:grpSpLocks/>
          </p:cNvGrpSpPr>
          <p:nvPr/>
        </p:nvGrpSpPr>
        <p:grpSpPr bwMode="auto">
          <a:xfrm>
            <a:off x="7087094" y="4864166"/>
            <a:ext cx="150729" cy="153853"/>
            <a:chOff x="3840" y="3552"/>
            <a:chExt cx="1104" cy="480"/>
          </a:xfrm>
        </p:grpSpPr>
        <p:sp>
          <p:nvSpPr>
            <p:cNvPr id="25738" name="AutoShape 82"/>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9" name="Oval 83"/>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664" name="Group 84"/>
          <p:cNvGrpSpPr>
            <a:grpSpLocks/>
          </p:cNvGrpSpPr>
          <p:nvPr/>
        </p:nvGrpSpPr>
        <p:grpSpPr bwMode="auto">
          <a:xfrm>
            <a:off x="6324027" y="5219950"/>
            <a:ext cx="150729" cy="153853"/>
            <a:chOff x="3840" y="3552"/>
            <a:chExt cx="1104" cy="480"/>
          </a:xfrm>
        </p:grpSpPr>
        <p:sp>
          <p:nvSpPr>
            <p:cNvPr id="25736" name="AutoShape 85"/>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7" name="Oval 86"/>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14" name="Group 13"/>
          <p:cNvGrpSpPr/>
          <p:nvPr/>
        </p:nvGrpSpPr>
        <p:grpSpPr>
          <a:xfrm>
            <a:off x="7002307" y="5018018"/>
            <a:ext cx="1281200" cy="1509680"/>
            <a:chOff x="7002307" y="5018018"/>
            <a:chExt cx="1281200" cy="1509680"/>
          </a:xfrm>
        </p:grpSpPr>
        <p:sp>
          <p:nvSpPr>
            <p:cNvPr id="25668" name="Oval 90"/>
            <p:cNvSpPr>
              <a:spLocks noChangeArrowheads="1"/>
            </p:cNvSpPr>
            <p:nvPr/>
          </p:nvSpPr>
          <p:spPr bwMode="auto">
            <a:xfrm>
              <a:off x="7002307" y="5806514"/>
              <a:ext cx="1281200" cy="721184"/>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ASDC</a:t>
              </a:r>
              <a:endParaRPr lang="en-US" b="1" dirty="0"/>
            </a:p>
            <a:p>
              <a:pPr algn="ctr">
                <a:lnSpc>
                  <a:spcPct val="90000"/>
                </a:lnSpc>
              </a:pPr>
              <a:r>
                <a:rPr lang="en-US" sz="900" b="1" dirty="0"/>
                <a:t>Radiation Budget,</a:t>
              </a:r>
            </a:p>
            <a:p>
              <a:pPr algn="ctr">
                <a:lnSpc>
                  <a:spcPct val="90000"/>
                </a:lnSpc>
              </a:pPr>
              <a:r>
                <a:rPr lang="en-US" sz="900" b="1" dirty="0"/>
                <a:t>Clouds, Aerosols,</a:t>
              </a:r>
            </a:p>
            <a:p>
              <a:pPr algn="ctr">
                <a:lnSpc>
                  <a:spcPct val="90000"/>
                </a:lnSpc>
              </a:pPr>
              <a:r>
                <a:rPr lang="en-US" sz="900" b="1" dirty="0" err="1"/>
                <a:t>Tropo</a:t>
              </a:r>
              <a:r>
                <a:rPr lang="en-US" sz="900" b="1" dirty="0"/>
                <a:t> Chemistry</a:t>
              </a:r>
              <a:endParaRPr lang="en-US" b="1" dirty="0"/>
            </a:p>
          </p:txBody>
        </p:sp>
        <p:sp>
          <p:nvSpPr>
            <p:cNvPr id="25679" name="Line 101"/>
            <p:cNvSpPr>
              <a:spLocks noChangeShapeType="1"/>
            </p:cNvSpPr>
            <p:nvPr/>
          </p:nvSpPr>
          <p:spPr bwMode="auto">
            <a:xfrm>
              <a:off x="7181300" y="5018018"/>
              <a:ext cx="460039" cy="7884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 name="Group 15"/>
          <p:cNvGrpSpPr/>
          <p:nvPr/>
        </p:nvGrpSpPr>
        <p:grpSpPr>
          <a:xfrm>
            <a:off x="7253525" y="4354531"/>
            <a:ext cx="1416226" cy="615411"/>
            <a:chOff x="7253525" y="4354531"/>
            <a:chExt cx="1416226" cy="615411"/>
          </a:xfrm>
        </p:grpSpPr>
        <p:sp>
          <p:nvSpPr>
            <p:cNvPr id="25672" name="Oval 94"/>
            <p:cNvSpPr>
              <a:spLocks noChangeArrowheads="1"/>
            </p:cNvSpPr>
            <p:nvPr/>
          </p:nvSpPr>
          <p:spPr bwMode="auto">
            <a:xfrm>
              <a:off x="7463916" y="4354531"/>
              <a:ext cx="1205835" cy="615411"/>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OBPG</a:t>
              </a:r>
              <a:endParaRPr lang="en-US" b="1" dirty="0"/>
            </a:p>
            <a:p>
              <a:pPr algn="ctr"/>
              <a:r>
                <a:rPr lang="en-US" sz="900" b="1" dirty="0"/>
                <a:t>Ocean Biology &amp;</a:t>
              </a:r>
            </a:p>
            <a:p>
              <a:pPr algn="ctr"/>
              <a:r>
                <a:rPr lang="en-US" sz="900" b="1" dirty="0"/>
                <a:t>Biogeochemistry</a:t>
              </a:r>
              <a:endParaRPr lang="en-US" b="1" dirty="0"/>
            </a:p>
          </p:txBody>
        </p:sp>
        <p:sp>
          <p:nvSpPr>
            <p:cNvPr id="25680" name="Line 102"/>
            <p:cNvSpPr>
              <a:spLocks noChangeShapeType="1"/>
            </p:cNvSpPr>
            <p:nvPr/>
          </p:nvSpPr>
          <p:spPr bwMode="auto">
            <a:xfrm flipV="1">
              <a:off x="7253525" y="4646208"/>
              <a:ext cx="200973" cy="352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 name="Group 18"/>
          <p:cNvGrpSpPr/>
          <p:nvPr/>
        </p:nvGrpSpPr>
        <p:grpSpPr>
          <a:xfrm>
            <a:off x="5146453" y="4056442"/>
            <a:ext cx="1808753" cy="817341"/>
            <a:chOff x="5146453" y="4056442"/>
            <a:chExt cx="1808753" cy="817341"/>
          </a:xfrm>
        </p:grpSpPr>
        <p:sp>
          <p:nvSpPr>
            <p:cNvPr id="25670" name="Oval 92"/>
            <p:cNvSpPr>
              <a:spLocks noChangeArrowheads="1"/>
            </p:cNvSpPr>
            <p:nvPr/>
          </p:nvSpPr>
          <p:spPr bwMode="auto">
            <a:xfrm>
              <a:off x="5146453" y="4056442"/>
              <a:ext cx="1460191" cy="817341"/>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GES DISC</a:t>
              </a:r>
              <a:endParaRPr lang="en-US" b="1" dirty="0"/>
            </a:p>
            <a:p>
              <a:pPr algn="ctr">
                <a:lnSpc>
                  <a:spcPct val="90000"/>
                </a:lnSpc>
              </a:pPr>
              <a:r>
                <a:rPr lang="en-US" sz="900" b="1" dirty="0" err="1"/>
                <a:t>Atmos</a:t>
              </a:r>
              <a:r>
                <a:rPr lang="en-US" sz="900" b="1" dirty="0"/>
                <a:t> Composition &amp; </a:t>
              </a:r>
            </a:p>
            <a:p>
              <a:pPr algn="ctr">
                <a:lnSpc>
                  <a:spcPct val="90000"/>
                </a:lnSpc>
              </a:pPr>
              <a:r>
                <a:rPr lang="en-US" sz="900" b="1" dirty="0"/>
                <a:t>Dynamics, Global</a:t>
              </a:r>
            </a:p>
            <a:p>
              <a:pPr algn="ctr">
                <a:lnSpc>
                  <a:spcPct val="90000"/>
                </a:lnSpc>
              </a:pPr>
              <a:r>
                <a:rPr lang="en-US" sz="900" b="1" dirty="0"/>
                <a:t>Modeling, Hydrology,</a:t>
              </a:r>
            </a:p>
            <a:p>
              <a:pPr algn="ctr">
                <a:lnSpc>
                  <a:spcPct val="90000"/>
                </a:lnSpc>
              </a:pPr>
              <a:r>
                <a:rPr lang="en-US" sz="900" b="1" dirty="0"/>
                <a:t>Radiance </a:t>
              </a:r>
            </a:p>
          </p:txBody>
        </p:sp>
        <p:sp>
          <p:nvSpPr>
            <p:cNvPr id="25681" name="Line 103"/>
            <p:cNvSpPr>
              <a:spLocks noChangeShapeType="1"/>
            </p:cNvSpPr>
            <p:nvPr/>
          </p:nvSpPr>
          <p:spPr bwMode="auto">
            <a:xfrm flipH="1" flipV="1">
              <a:off x="6598794" y="4545243"/>
              <a:ext cx="356412" cy="88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 name="Group 14"/>
          <p:cNvGrpSpPr/>
          <p:nvPr/>
        </p:nvGrpSpPr>
        <p:grpSpPr>
          <a:xfrm>
            <a:off x="7328889" y="4825703"/>
            <a:ext cx="1149311" cy="724390"/>
            <a:chOff x="7328889" y="4825703"/>
            <a:chExt cx="1149311" cy="724390"/>
          </a:xfrm>
        </p:grpSpPr>
        <p:sp>
          <p:nvSpPr>
            <p:cNvPr id="25671" name="Oval 93"/>
            <p:cNvSpPr>
              <a:spLocks noChangeArrowheads="1"/>
            </p:cNvSpPr>
            <p:nvPr/>
          </p:nvSpPr>
          <p:spPr bwMode="auto">
            <a:xfrm>
              <a:off x="7423094" y="5040457"/>
              <a:ext cx="1055106" cy="509636"/>
            </a:xfrm>
            <a:prstGeom prst="ellipse">
              <a:avLst/>
            </a:prstGeom>
            <a:solidFill>
              <a:srgbClr val="C0504D">
                <a:alpha val="39999"/>
              </a:srgbClr>
            </a:solidFill>
            <a:ln w="9525">
              <a:solidFill>
                <a:schemeClr val="bg2"/>
              </a:solidFill>
              <a:round/>
              <a:headEnd/>
              <a:tailEnd/>
            </a:ln>
          </p:spPr>
          <p:txBody>
            <a:bodyPr wrap="none" anchor="ctr"/>
            <a:lstStyle/>
            <a:p>
              <a:pPr algn="ctr">
                <a:lnSpc>
                  <a:spcPct val="75000"/>
                </a:lnSpc>
              </a:pPr>
              <a:r>
                <a:rPr lang="en-US" sz="1000" b="1" dirty="0"/>
                <a:t>LAADS/</a:t>
              </a:r>
            </a:p>
            <a:p>
              <a:pPr algn="ctr"/>
              <a:r>
                <a:rPr lang="en-US" sz="1000" b="1" dirty="0"/>
                <a:t>MODAPS</a:t>
              </a:r>
              <a:endParaRPr lang="en-US" b="1" dirty="0"/>
            </a:p>
            <a:p>
              <a:pPr algn="ctr"/>
              <a:r>
                <a:rPr lang="en-US" sz="900" b="1" dirty="0"/>
                <a:t>Atmosphere</a:t>
              </a:r>
              <a:endParaRPr lang="en-US" b="1" dirty="0"/>
            </a:p>
          </p:txBody>
        </p:sp>
        <p:sp>
          <p:nvSpPr>
            <p:cNvPr id="25685" name="Line 107"/>
            <p:cNvSpPr>
              <a:spLocks noChangeShapeType="1"/>
            </p:cNvSpPr>
            <p:nvPr/>
          </p:nvSpPr>
          <p:spPr bwMode="auto">
            <a:xfrm>
              <a:off x="7328889" y="4825703"/>
              <a:ext cx="364263" cy="2403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707" name="Group 133"/>
          <p:cNvGrpSpPr>
            <a:grpSpLocks/>
          </p:cNvGrpSpPr>
          <p:nvPr/>
        </p:nvGrpSpPr>
        <p:grpSpPr bwMode="auto">
          <a:xfrm>
            <a:off x="6955206" y="4585308"/>
            <a:ext cx="150729" cy="153853"/>
            <a:chOff x="3840" y="3552"/>
            <a:chExt cx="1104" cy="480"/>
          </a:xfrm>
        </p:grpSpPr>
        <p:sp>
          <p:nvSpPr>
            <p:cNvPr id="25730" name="AutoShape 134"/>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1" name="Oval 135"/>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08" name="Group 136"/>
          <p:cNvGrpSpPr>
            <a:grpSpLocks/>
          </p:cNvGrpSpPr>
          <p:nvPr/>
        </p:nvGrpSpPr>
        <p:grpSpPr bwMode="auto">
          <a:xfrm>
            <a:off x="7049412" y="4623771"/>
            <a:ext cx="150729" cy="153853"/>
            <a:chOff x="3840" y="3552"/>
            <a:chExt cx="1104" cy="480"/>
          </a:xfrm>
        </p:grpSpPr>
        <p:sp>
          <p:nvSpPr>
            <p:cNvPr id="25728" name="AutoShape 137"/>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29" name="Oval 138"/>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09" name="Group 139"/>
          <p:cNvGrpSpPr>
            <a:grpSpLocks/>
          </p:cNvGrpSpPr>
          <p:nvPr/>
        </p:nvGrpSpPr>
        <p:grpSpPr bwMode="auto">
          <a:xfrm>
            <a:off x="7134197" y="4662235"/>
            <a:ext cx="150729" cy="153853"/>
            <a:chOff x="3840" y="3552"/>
            <a:chExt cx="1104" cy="480"/>
          </a:xfrm>
        </p:grpSpPr>
        <p:sp>
          <p:nvSpPr>
            <p:cNvPr id="25726" name="AutoShape 140"/>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27" name="Oval 141"/>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10" name="Group 142"/>
          <p:cNvGrpSpPr>
            <a:grpSpLocks/>
          </p:cNvGrpSpPr>
          <p:nvPr/>
        </p:nvGrpSpPr>
        <p:grpSpPr bwMode="auto">
          <a:xfrm>
            <a:off x="7181300" y="4719929"/>
            <a:ext cx="150729" cy="153853"/>
            <a:chOff x="3840" y="3552"/>
            <a:chExt cx="1104" cy="480"/>
          </a:xfrm>
        </p:grpSpPr>
        <p:sp>
          <p:nvSpPr>
            <p:cNvPr id="25724" name="AutoShape 143"/>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25" name="Oval 144"/>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spTree>
    <p:extLst>
      <p:ext uri="{BB962C8B-B14F-4D97-AF65-F5344CB8AC3E}">
        <p14:creationId xmlns:p14="http://schemas.microsoft.com/office/powerpoint/2010/main" val="52383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dissolve">
                                      <p:cBhvr>
                                        <p:cTn id="43" dur="500"/>
                                        <p:tgtEl>
                                          <p:spTgt spid="17"/>
                                        </p:tgtEl>
                                      </p:cBhvr>
                                    </p:animEffect>
                                  </p:childTnLst>
                                </p:cTn>
                              </p:par>
                            </p:childTnLst>
                          </p:cTn>
                        </p:par>
                        <p:par>
                          <p:cTn id="44" fill="hold">
                            <p:stCondLst>
                              <p:cond delay="5000"/>
                            </p:stCondLst>
                            <p:childTnLst>
                              <p:par>
                                <p:cTn id="45" presetID="9"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 = Distributed…</a:t>
            </a:r>
            <a:endParaRPr lang="en-US" dirty="0"/>
          </a:p>
        </p:txBody>
      </p:sp>
      <p:grpSp>
        <p:nvGrpSpPr>
          <p:cNvPr id="5" name="Group 4"/>
          <p:cNvGrpSpPr/>
          <p:nvPr/>
        </p:nvGrpSpPr>
        <p:grpSpPr>
          <a:xfrm>
            <a:off x="219487" y="1864042"/>
            <a:ext cx="8450264" cy="4921683"/>
            <a:chOff x="314325" y="1228725"/>
            <a:chExt cx="8543925" cy="4875213"/>
          </a:xfrm>
        </p:grpSpPr>
        <p:sp>
          <p:nvSpPr>
            <p:cNvPr id="25605" name="Freeform 5"/>
            <p:cNvSpPr>
              <a:spLocks/>
            </p:cNvSpPr>
            <p:nvPr/>
          </p:nvSpPr>
          <p:spPr bwMode="auto">
            <a:xfrm>
              <a:off x="314325" y="1266825"/>
              <a:ext cx="2090738" cy="2125663"/>
            </a:xfrm>
            <a:custGeom>
              <a:avLst/>
              <a:gdLst>
                <a:gd name="T0" fmla="*/ 332617 w 1056"/>
                <a:gd name="T1" fmla="*/ 313082 h 1032"/>
                <a:gd name="T2" fmla="*/ 760268 w 1056"/>
                <a:gd name="T3" fmla="*/ 0 h 1032"/>
                <a:gd name="T4" fmla="*/ 966174 w 1056"/>
                <a:gd name="T5" fmla="*/ 49434 h 1032"/>
                <a:gd name="T6" fmla="*/ 1061208 w 1056"/>
                <a:gd name="T7" fmla="*/ 148302 h 1032"/>
                <a:gd name="T8" fmla="*/ 1457181 w 1056"/>
                <a:gd name="T9" fmla="*/ 197736 h 1032"/>
                <a:gd name="T10" fmla="*/ 1457181 w 1056"/>
                <a:gd name="T11" fmla="*/ 1235851 h 1032"/>
                <a:gd name="T12" fmla="*/ 1583892 w 1056"/>
                <a:gd name="T13" fmla="*/ 1268807 h 1032"/>
                <a:gd name="T14" fmla="*/ 1647248 w 1056"/>
                <a:gd name="T15" fmla="*/ 1400631 h 1032"/>
                <a:gd name="T16" fmla="*/ 1742282 w 1056"/>
                <a:gd name="T17" fmla="*/ 1351197 h 1032"/>
                <a:gd name="T18" fmla="*/ 1932349 w 1056"/>
                <a:gd name="T19" fmla="*/ 1647801 h 1032"/>
                <a:gd name="T20" fmla="*/ 2090738 w 1056"/>
                <a:gd name="T21" fmla="*/ 1779625 h 1032"/>
                <a:gd name="T22" fmla="*/ 2090738 w 1056"/>
                <a:gd name="T23" fmla="*/ 1878493 h 1032"/>
                <a:gd name="T24" fmla="*/ 1884832 w 1056"/>
                <a:gd name="T25" fmla="*/ 1894971 h 1032"/>
                <a:gd name="T26" fmla="*/ 1789798 w 1056"/>
                <a:gd name="T27" fmla="*/ 1548933 h 1032"/>
                <a:gd name="T28" fmla="*/ 1140403 w 1056"/>
                <a:gd name="T29" fmla="*/ 1202895 h 1032"/>
                <a:gd name="T30" fmla="*/ 1156241 w 1056"/>
                <a:gd name="T31" fmla="*/ 1318241 h 1032"/>
                <a:gd name="T32" fmla="*/ 1013691 w 1056"/>
                <a:gd name="T33" fmla="*/ 1450065 h 1032"/>
                <a:gd name="T34" fmla="*/ 982013 w 1056"/>
                <a:gd name="T35" fmla="*/ 1400631 h 1032"/>
                <a:gd name="T36" fmla="*/ 950335 w 1056"/>
                <a:gd name="T37" fmla="*/ 1400631 h 1032"/>
                <a:gd name="T38" fmla="*/ 823624 w 1056"/>
                <a:gd name="T39" fmla="*/ 1697235 h 1032"/>
                <a:gd name="T40" fmla="*/ 475168 w 1056"/>
                <a:gd name="T41" fmla="*/ 1977361 h 1032"/>
                <a:gd name="T42" fmla="*/ 110872 w 1056"/>
                <a:gd name="T43" fmla="*/ 2125663 h 1032"/>
                <a:gd name="T44" fmla="*/ 0 w 1056"/>
                <a:gd name="T45" fmla="*/ 2092707 h 1032"/>
                <a:gd name="T46" fmla="*/ 411812 w 1056"/>
                <a:gd name="T47" fmla="*/ 1862015 h 1032"/>
                <a:gd name="T48" fmla="*/ 475168 w 1056"/>
                <a:gd name="T49" fmla="*/ 1862015 h 1032"/>
                <a:gd name="T50" fmla="*/ 617718 w 1056"/>
                <a:gd name="T51" fmla="*/ 1664279 h 1032"/>
                <a:gd name="T52" fmla="*/ 681074 w 1056"/>
                <a:gd name="T53" fmla="*/ 1664279 h 1032"/>
                <a:gd name="T54" fmla="*/ 791946 w 1056"/>
                <a:gd name="T55" fmla="*/ 1515977 h 1032"/>
                <a:gd name="T56" fmla="*/ 760268 w 1056"/>
                <a:gd name="T57" fmla="*/ 1450065 h 1032"/>
                <a:gd name="T58" fmla="*/ 538523 w 1056"/>
                <a:gd name="T59" fmla="*/ 1483021 h 1032"/>
                <a:gd name="T60" fmla="*/ 380134 w 1056"/>
                <a:gd name="T61" fmla="*/ 1120505 h 1032"/>
                <a:gd name="T62" fmla="*/ 475168 w 1056"/>
                <a:gd name="T63" fmla="*/ 955724 h 1032"/>
                <a:gd name="T64" fmla="*/ 601879 w 1056"/>
                <a:gd name="T65" fmla="*/ 906290 h 1032"/>
                <a:gd name="T66" fmla="*/ 554362 w 1056"/>
                <a:gd name="T67" fmla="*/ 757988 h 1032"/>
                <a:gd name="T68" fmla="*/ 411812 w 1056"/>
                <a:gd name="T69" fmla="*/ 823900 h 1032"/>
                <a:gd name="T70" fmla="*/ 300940 w 1056"/>
                <a:gd name="T71" fmla="*/ 609686 h 1032"/>
                <a:gd name="T72" fmla="*/ 427651 w 1056"/>
                <a:gd name="T73" fmla="*/ 560252 h 1032"/>
                <a:gd name="T74" fmla="*/ 538523 w 1056"/>
                <a:gd name="T75" fmla="*/ 626164 h 1032"/>
                <a:gd name="T76" fmla="*/ 586040 w 1056"/>
                <a:gd name="T77" fmla="*/ 593208 h 1032"/>
                <a:gd name="T78" fmla="*/ 491007 w 1056"/>
                <a:gd name="T79" fmla="*/ 411950 h 1032"/>
                <a:gd name="T80" fmla="*/ 332617 w 1056"/>
                <a:gd name="T81" fmla="*/ 395472 h 1032"/>
                <a:gd name="T82" fmla="*/ 332617 w 1056"/>
                <a:gd name="T83" fmla="*/ 313082 h 10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6"/>
                <a:gd name="T127" fmla="*/ 0 h 1032"/>
                <a:gd name="T128" fmla="*/ 1056 w 1056"/>
                <a:gd name="T129" fmla="*/ 1032 h 10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6" h="1032">
                  <a:moveTo>
                    <a:pt x="168" y="152"/>
                  </a:moveTo>
                  <a:lnTo>
                    <a:pt x="384" y="0"/>
                  </a:lnTo>
                  <a:lnTo>
                    <a:pt x="488" y="24"/>
                  </a:lnTo>
                  <a:lnTo>
                    <a:pt x="536" y="72"/>
                  </a:lnTo>
                  <a:lnTo>
                    <a:pt x="736" y="96"/>
                  </a:lnTo>
                  <a:lnTo>
                    <a:pt x="736" y="600"/>
                  </a:lnTo>
                  <a:lnTo>
                    <a:pt x="800" y="616"/>
                  </a:lnTo>
                  <a:lnTo>
                    <a:pt x="832" y="680"/>
                  </a:lnTo>
                  <a:lnTo>
                    <a:pt x="880" y="656"/>
                  </a:lnTo>
                  <a:lnTo>
                    <a:pt x="976" y="800"/>
                  </a:lnTo>
                  <a:lnTo>
                    <a:pt x="1056" y="864"/>
                  </a:lnTo>
                  <a:lnTo>
                    <a:pt x="1056" y="912"/>
                  </a:lnTo>
                  <a:lnTo>
                    <a:pt x="952" y="920"/>
                  </a:lnTo>
                  <a:lnTo>
                    <a:pt x="904" y="752"/>
                  </a:lnTo>
                  <a:lnTo>
                    <a:pt x="576" y="584"/>
                  </a:lnTo>
                  <a:lnTo>
                    <a:pt x="584" y="640"/>
                  </a:lnTo>
                  <a:lnTo>
                    <a:pt x="512" y="704"/>
                  </a:lnTo>
                  <a:lnTo>
                    <a:pt x="496" y="680"/>
                  </a:lnTo>
                  <a:lnTo>
                    <a:pt x="480" y="680"/>
                  </a:lnTo>
                  <a:lnTo>
                    <a:pt x="416" y="824"/>
                  </a:lnTo>
                  <a:lnTo>
                    <a:pt x="240" y="960"/>
                  </a:lnTo>
                  <a:lnTo>
                    <a:pt x="56" y="1032"/>
                  </a:lnTo>
                  <a:lnTo>
                    <a:pt x="0" y="1016"/>
                  </a:lnTo>
                  <a:lnTo>
                    <a:pt x="208" y="904"/>
                  </a:lnTo>
                  <a:lnTo>
                    <a:pt x="240" y="904"/>
                  </a:lnTo>
                  <a:lnTo>
                    <a:pt x="312" y="808"/>
                  </a:lnTo>
                  <a:lnTo>
                    <a:pt x="344" y="808"/>
                  </a:lnTo>
                  <a:lnTo>
                    <a:pt x="400" y="736"/>
                  </a:lnTo>
                  <a:lnTo>
                    <a:pt x="384" y="704"/>
                  </a:lnTo>
                  <a:lnTo>
                    <a:pt x="272" y="720"/>
                  </a:lnTo>
                  <a:lnTo>
                    <a:pt x="192" y="544"/>
                  </a:lnTo>
                  <a:lnTo>
                    <a:pt x="240" y="464"/>
                  </a:lnTo>
                  <a:lnTo>
                    <a:pt x="304" y="440"/>
                  </a:lnTo>
                  <a:lnTo>
                    <a:pt x="280" y="368"/>
                  </a:lnTo>
                  <a:lnTo>
                    <a:pt x="208" y="400"/>
                  </a:lnTo>
                  <a:lnTo>
                    <a:pt x="152" y="296"/>
                  </a:lnTo>
                  <a:lnTo>
                    <a:pt x="216" y="272"/>
                  </a:lnTo>
                  <a:lnTo>
                    <a:pt x="272" y="304"/>
                  </a:lnTo>
                  <a:lnTo>
                    <a:pt x="296" y="288"/>
                  </a:lnTo>
                  <a:lnTo>
                    <a:pt x="248" y="200"/>
                  </a:lnTo>
                  <a:lnTo>
                    <a:pt x="168" y="192"/>
                  </a:lnTo>
                  <a:lnTo>
                    <a:pt x="168" y="152"/>
                  </a:lnTo>
                  <a:close/>
                </a:path>
              </a:pathLst>
            </a:custGeom>
            <a:solidFill>
              <a:srgbClr val="FFDBB7"/>
            </a:solidFill>
            <a:ln w="12700">
              <a:solidFill>
                <a:schemeClr val="bg1"/>
              </a:solidFill>
              <a:round/>
              <a:headEnd/>
              <a:tailEnd/>
            </a:ln>
          </p:spPr>
          <p:txBody>
            <a:bodyPr/>
            <a:lstStyle/>
            <a:p>
              <a:endParaRPr lang="en-US"/>
            </a:p>
          </p:txBody>
        </p:sp>
        <p:grpSp>
          <p:nvGrpSpPr>
            <p:cNvPr id="4" name="Group 3"/>
            <p:cNvGrpSpPr/>
            <p:nvPr/>
          </p:nvGrpSpPr>
          <p:grpSpPr>
            <a:xfrm>
              <a:off x="1035050" y="1228725"/>
              <a:ext cx="7823200" cy="4875213"/>
              <a:chOff x="1035051" y="1228725"/>
              <a:chExt cx="7823199" cy="4875214"/>
            </a:xfrm>
          </p:grpSpPr>
          <p:grpSp>
            <p:nvGrpSpPr>
              <p:cNvPr id="25606" name="Group 15"/>
              <p:cNvGrpSpPr>
                <a:grpSpLocks/>
              </p:cNvGrpSpPr>
              <p:nvPr/>
            </p:nvGrpSpPr>
            <p:grpSpPr bwMode="auto">
              <a:xfrm>
                <a:off x="1371601" y="1987550"/>
                <a:ext cx="152400" cy="152400"/>
                <a:chOff x="3840" y="3552"/>
                <a:chExt cx="1104" cy="480"/>
              </a:xfrm>
            </p:grpSpPr>
            <p:sp>
              <p:nvSpPr>
                <p:cNvPr id="25746" name="AutoShape 16"/>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7" name="Oval 17"/>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sp>
            <p:nvSpPr>
              <p:cNvPr id="25607" name="Oval 18"/>
              <p:cNvSpPr>
                <a:spLocks noChangeArrowheads="1"/>
              </p:cNvSpPr>
              <p:nvPr/>
            </p:nvSpPr>
            <p:spPr bwMode="auto">
              <a:xfrm>
                <a:off x="1035051" y="1228725"/>
                <a:ext cx="1219200" cy="638175"/>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a:t> ASF DAAC</a:t>
                </a:r>
                <a:endParaRPr lang="en-US" b="1"/>
              </a:p>
              <a:p>
                <a:pPr algn="ctr">
                  <a:lnSpc>
                    <a:spcPct val="90000"/>
                  </a:lnSpc>
                </a:pPr>
                <a:r>
                  <a:rPr lang="en-US" sz="900" b="1"/>
                  <a:t>SAR Products</a:t>
                </a:r>
              </a:p>
              <a:p>
                <a:pPr algn="ctr">
                  <a:lnSpc>
                    <a:spcPct val="90000"/>
                  </a:lnSpc>
                </a:pPr>
                <a:r>
                  <a:rPr lang="en-US" sz="900" b="1"/>
                  <a:t>Sea Ice, Polar</a:t>
                </a:r>
              </a:p>
              <a:p>
                <a:pPr algn="ctr">
                  <a:lnSpc>
                    <a:spcPct val="90000"/>
                  </a:lnSpc>
                </a:pPr>
                <a:r>
                  <a:rPr lang="en-US" sz="900" b="1"/>
                  <a:t>Processes</a:t>
                </a:r>
                <a:endParaRPr lang="en-US" b="1"/>
              </a:p>
            </p:txBody>
          </p:sp>
          <p:sp>
            <p:nvSpPr>
              <p:cNvPr id="25608" name="Line 19"/>
              <p:cNvSpPr>
                <a:spLocks noChangeShapeType="1"/>
              </p:cNvSpPr>
              <p:nvPr/>
            </p:nvSpPr>
            <p:spPr bwMode="auto">
              <a:xfrm flipH="1">
                <a:off x="1454150" y="1866901"/>
                <a:ext cx="15875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Freeform 34"/>
              <p:cNvSpPr>
                <a:spLocks/>
              </p:cNvSpPr>
              <p:nvPr/>
            </p:nvSpPr>
            <p:spPr bwMode="auto">
              <a:xfrm>
                <a:off x="4049713" y="4637089"/>
                <a:ext cx="1522412" cy="1466850"/>
              </a:xfrm>
              <a:custGeom>
                <a:avLst/>
                <a:gdLst>
                  <a:gd name="T0" fmla="*/ 445439 w 769"/>
                  <a:gd name="T1" fmla="*/ 0 h 712"/>
                  <a:gd name="T2" fmla="*/ 778034 w 769"/>
                  <a:gd name="T3" fmla="*/ 16481 h 712"/>
                  <a:gd name="T4" fmla="*/ 778034 w 769"/>
                  <a:gd name="T5" fmla="*/ 280185 h 712"/>
                  <a:gd name="T6" fmla="*/ 952250 w 769"/>
                  <a:gd name="T7" fmla="*/ 346111 h 712"/>
                  <a:gd name="T8" fmla="*/ 999763 w 769"/>
                  <a:gd name="T9" fmla="*/ 329629 h 712"/>
                  <a:gd name="T10" fmla="*/ 1110628 w 769"/>
                  <a:gd name="T11" fmla="*/ 379074 h 712"/>
                  <a:gd name="T12" fmla="*/ 1173980 w 769"/>
                  <a:gd name="T13" fmla="*/ 379074 h 712"/>
                  <a:gd name="T14" fmla="*/ 1316520 w 769"/>
                  <a:gd name="T15" fmla="*/ 329629 h 712"/>
                  <a:gd name="T16" fmla="*/ 1379871 w 769"/>
                  <a:gd name="T17" fmla="*/ 379074 h 712"/>
                  <a:gd name="T18" fmla="*/ 1443223 w 769"/>
                  <a:gd name="T19" fmla="*/ 395555 h 712"/>
                  <a:gd name="T20" fmla="*/ 1443223 w 769"/>
                  <a:gd name="T21" fmla="*/ 609814 h 712"/>
                  <a:gd name="T22" fmla="*/ 1522412 w 769"/>
                  <a:gd name="T23" fmla="*/ 741666 h 712"/>
                  <a:gd name="T24" fmla="*/ 1506574 w 769"/>
                  <a:gd name="T25" fmla="*/ 939443 h 712"/>
                  <a:gd name="T26" fmla="*/ 1427385 w 769"/>
                  <a:gd name="T27" fmla="*/ 1005369 h 712"/>
                  <a:gd name="T28" fmla="*/ 1411547 w 769"/>
                  <a:gd name="T29" fmla="*/ 939443 h 712"/>
                  <a:gd name="T30" fmla="*/ 1379871 w 769"/>
                  <a:gd name="T31" fmla="*/ 972406 h 712"/>
                  <a:gd name="T32" fmla="*/ 1395709 w 769"/>
                  <a:gd name="T33" fmla="*/ 1021851 h 712"/>
                  <a:gd name="T34" fmla="*/ 1253169 w 769"/>
                  <a:gd name="T35" fmla="*/ 1120739 h 712"/>
                  <a:gd name="T36" fmla="*/ 1221493 w 769"/>
                  <a:gd name="T37" fmla="*/ 1137221 h 712"/>
                  <a:gd name="T38" fmla="*/ 1142304 w 769"/>
                  <a:gd name="T39" fmla="*/ 1186665 h 712"/>
                  <a:gd name="T40" fmla="*/ 1142304 w 769"/>
                  <a:gd name="T41" fmla="*/ 1219628 h 712"/>
                  <a:gd name="T42" fmla="*/ 1110628 w 769"/>
                  <a:gd name="T43" fmla="*/ 1219628 h 712"/>
                  <a:gd name="T44" fmla="*/ 1142304 w 769"/>
                  <a:gd name="T45" fmla="*/ 1269072 h 712"/>
                  <a:gd name="T46" fmla="*/ 1094790 w 769"/>
                  <a:gd name="T47" fmla="*/ 1318517 h 712"/>
                  <a:gd name="T48" fmla="*/ 1110628 w 769"/>
                  <a:gd name="T49" fmla="*/ 1400924 h 712"/>
                  <a:gd name="T50" fmla="*/ 1142304 w 769"/>
                  <a:gd name="T51" fmla="*/ 1417406 h 712"/>
                  <a:gd name="T52" fmla="*/ 1142304 w 769"/>
                  <a:gd name="T53" fmla="*/ 1466850 h 712"/>
                  <a:gd name="T54" fmla="*/ 1078953 w 769"/>
                  <a:gd name="T55" fmla="*/ 1466850 h 712"/>
                  <a:gd name="T56" fmla="*/ 1015601 w 769"/>
                  <a:gd name="T57" fmla="*/ 1450369 h 712"/>
                  <a:gd name="T58" fmla="*/ 983926 w 769"/>
                  <a:gd name="T59" fmla="*/ 1450369 h 712"/>
                  <a:gd name="T60" fmla="*/ 873061 w 769"/>
                  <a:gd name="T61" fmla="*/ 1417406 h 712"/>
                  <a:gd name="T62" fmla="*/ 809709 w 769"/>
                  <a:gd name="T63" fmla="*/ 1236110 h 712"/>
                  <a:gd name="T64" fmla="*/ 730520 w 769"/>
                  <a:gd name="T65" fmla="*/ 1170184 h 712"/>
                  <a:gd name="T66" fmla="*/ 651331 w 769"/>
                  <a:gd name="T67" fmla="*/ 1021851 h 712"/>
                  <a:gd name="T68" fmla="*/ 619655 w 769"/>
                  <a:gd name="T69" fmla="*/ 1005369 h 712"/>
                  <a:gd name="T70" fmla="*/ 587980 w 769"/>
                  <a:gd name="T71" fmla="*/ 955925 h 712"/>
                  <a:gd name="T72" fmla="*/ 540466 w 769"/>
                  <a:gd name="T73" fmla="*/ 955925 h 712"/>
                  <a:gd name="T74" fmla="*/ 492953 w 769"/>
                  <a:gd name="T75" fmla="*/ 955925 h 712"/>
                  <a:gd name="T76" fmla="*/ 445439 w 769"/>
                  <a:gd name="T77" fmla="*/ 955925 h 712"/>
                  <a:gd name="T78" fmla="*/ 413763 w 769"/>
                  <a:gd name="T79" fmla="*/ 1038332 h 712"/>
                  <a:gd name="T80" fmla="*/ 366250 w 769"/>
                  <a:gd name="T81" fmla="*/ 1054813 h 712"/>
                  <a:gd name="T82" fmla="*/ 271223 w 769"/>
                  <a:gd name="T83" fmla="*/ 988888 h 712"/>
                  <a:gd name="T84" fmla="*/ 223709 w 769"/>
                  <a:gd name="T85" fmla="*/ 922962 h 712"/>
                  <a:gd name="T86" fmla="*/ 207872 w 769"/>
                  <a:gd name="T87" fmla="*/ 840554 h 712"/>
                  <a:gd name="T88" fmla="*/ 160358 w 769"/>
                  <a:gd name="T89" fmla="*/ 774629 h 712"/>
                  <a:gd name="T90" fmla="*/ 63351 w 769"/>
                  <a:gd name="T91" fmla="*/ 692221 h 712"/>
                  <a:gd name="T92" fmla="*/ 0 w 769"/>
                  <a:gd name="T93" fmla="*/ 609814 h 712"/>
                  <a:gd name="T94" fmla="*/ 0 w 769"/>
                  <a:gd name="T95" fmla="*/ 576851 h 712"/>
                  <a:gd name="T96" fmla="*/ 223709 w 769"/>
                  <a:gd name="T97" fmla="*/ 576851 h 712"/>
                  <a:gd name="T98" fmla="*/ 413763 w 769"/>
                  <a:gd name="T99" fmla="*/ 593333 h 712"/>
                  <a:gd name="T100" fmla="*/ 445439 w 769"/>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9"/>
                  <a:gd name="T154" fmla="*/ 0 h 712"/>
                  <a:gd name="T155" fmla="*/ 769 w 769"/>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9" h="712">
                    <a:moveTo>
                      <a:pt x="225" y="0"/>
                    </a:moveTo>
                    <a:lnTo>
                      <a:pt x="393" y="8"/>
                    </a:lnTo>
                    <a:lnTo>
                      <a:pt x="393" y="136"/>
                    </a:lnTo>
                    <a:lnTo>
                      <a:pt x="481" y="168"/>
                    </a:lnTo>
                    <a:lnTo>
                      <a:pt x="505" y="160"/>
                    </a:lnTo>
                    <a:lnTo>
                      <a:pt x="561" y="184"/>
                    </a:lnTo>
                    <a:lnTo>
                      <a:pt x="593" y="184"/>
                    </a:lnTo>
                    <a:lnTo>
                      <a:pt x="665" y="160"/>
                    </a:lnTo>
                    <a:lnTo>
                      <a:pt x="697" y="184"/>
                    </a:lnTo>
                    <a:lnTo>
                      <a:pt x="729" y="192"/>
                    </a:lnTo>
                    <a:lnTo>
                      <a:pt x="729" y="296"/>
                    </a:lnTo>
                    <a:lnTo>
                      <a:pt x="769" y="360"/>
                    </a:lnTo>
                    <a:lnTo>
                      <a:pt x="761" y="456"/>
                    </a:lnTo>
                    <a:lnTo>
                      <a:pt x="721" y="488"/>
                    </a:lnTo>
                    <a:lnTo>
                      <a:pt x="713" y="456"/>
                    </a:lnTo>
                    <a:lnTo>
                      <a:pt x="697" y="472"/>
                    </a:lnTo>
                    <a:lnTo>
                      <a:pt x="705" y="496"/>
                    </a:lnTo>
                    <a:lnTo>
                      <a:pt x="633" y="544"/>
                    </a:lnTo>
                    <a:lnTo>
                      <a:pt x="617" y="552"/>
                    </a:lnTo>
                    <a:lnTo>
                      <a:pt x="577" y="576"/>
                    </a:lnTo>
                    <a:lnTo>
                      <a:pt x="577" y="592"/>
                    </a:lnTo>
                    <a:lnTo>
                      <a:pt x="561" y="592"/>
                    </a:lnTo>
                    <a:lnTo>
                      <a:pt x="577" y="616"/>
                    </a:lnTo>
                    <a:lnTo>
                      <a:pt x="553" y="640"/>
                    </a:lnTo>
                    <a:lnTo>
                      <a:pt x="561" y="680"/>
                    </a:lnTo>
                    <a:lnTo>
                      <a:pt x="577" y="688"/>
                    </a:lnTo>
                    <a:lnTo>
                      <a:pt x="577" y="712"/>
                    </a:lnTo>
                    <a:lnTo>
                      <a:pt x="545" y="712"/>
                    </a:lnTo>
                    <a:lnTo>
                      <a:pt x="513" y="704"/>
                    </a:lnTo>
                    <a:lnTo>
                      <a:pt x="497" y="704"/>
                    </a:lnTo>
                    <a:lnTo>
                      <a:pt x="441" y="688"/>
                    </a:lnTo>
                    <a:lnTo>
                      <a:pt x="409" y="600"/>
                    </a:lnTo>
                    <a:lnTo>
                      <a:pt x="369" y="568"/>
                    </a:lnTo>
                    <a:lnTo>
                      <a:pt x="329" y="496"/>
                    </a:lnTo>
                    <a:lnTo>
                      <a:pt x="313" y="488"/>
                    </a:lnTo>
                    <a:lnTo>
                      <a:pt x="297" y="464"/>
                    </a:lnTo>
                    <a:lnTo>
                      <a:pt x="273" y="464"/>
                    </a:lnTo>
                    <a:lnTo>
                      <a:pt x="249" y="464"/>
                    </a:lnTo>
                    <a:lnTo>
                      <a:pt x="225" y="464"/>
                    </a:lnTo>
                    <a:lnTo>
                      <a:pt x="209" y="504"/>
                    </a:lnTo>
                    <a:lnTo>
                      <a:pt x="185" y="512"/>
                    </a:lnTo>
                    <a:lnTo>
                      <a:pt x="137" y="480"/>
                    </a:lnTo>
                    <a:lnTo>
                      <a:pt x="113" y="448"/>
                    </a:lnTo>
                    <a:lnTo>
                      <a:pt x="105" y="408"/>
                    </a:lnTo>
                    <a:lnTo>
                      <a:pt x="81" y="376"/>
                    </a:lnTo>
                    <a:lnTo>
                      <a:pt x="32" y="336"/>
                    </a:lnTo>
                    <a:lnTo>
                      <a:pt x="0" y="296"/>
                    </a:lnTo>
                    <a:lnTo>
                      <a:pt x="0" y="280"/>
                    </a:lnTo>
                    <a:lnTo>
                      <a:pt x="113" y="280"/>
                    </a:lnTo>
                    <a:lnTo>
                      <a:pt x="209" y="288"/>
                    </a:lnTo>
                    <a:lnTo>
                      <a:pt x="225" y="0"/>
                    </a:lnTo>
                    <a:close/>
                  </a:path>
                </a:pathLst>
              </a:custGeom>
              <a:solidFill>
                <a:srgbClr val="BBD4E3"/>
              </a:solidFill>
              <a:ln w="12700">
                <a:solidFill>
                  <a:schemeClr val="bg1"/>
                </a:solidFill>
                <a:round/>
                <a:headEnd/>
                <a:tailEnd/>
              </a:ln>
            </p:spPr>
            <p:txBody>
              <a:bodyPr/>
              <a:lstStyle/>
              <a:p>
                <a:endParaRPr lang="en-US"/>
              </a:p>
            </p:txBody>
          </p:sp>
          <p:sp>
            <p:nvSpPr>
              <p:cNvPr id="25667" name="Oval 89"/>
              <p:cNvSpPr>
                <a:spLocks noChangeArrowheads="1"/>
              </p:cNvSpPr>
              <p:nvPr/>
            </p:nvSpPr>
            <p:spPr bwMode="auto">
              <a:xfrm>
                <a:off x="1819274" y="5124451"/>
                <a:ext cx="1323975" cy="666750"/>
              </a:xfrm>
              <a:prstGeom prst="ellipse">
                <a:avLst/>
              </a:prstGeom>
              <a:solidFill>
                <a:schemeClr val="accent3">
                  <a:lumMod val="75000"/>
                  <a:alpha val="39999"/>
                </a:schemeClr>
              </a:solidFill>
              <a:ln w="9525">
                <a:solidFill>
                  <a:schemeClr val="bg2"/>
                </a:solidFill>
                <a:round/>
                <a:headEnd/>
                <a:tailEnd/>
              </a:ln>
            </p:spPr>
            <p:txBody>
              <a:bodyPr wrap="none" anchor="ctr"/>
              <a:lstStyle/>
              <a:p>
                <a:pPr algn="ctr"/>
                <a:r>
                  <a:rPr lang="en-US" sz="1000" b="1" dirty="0"/>
                  <a:t>PO.DAAC</a:t>
                </a:r>
                <a:endParaRPr lang="en-US" b="1" dirty="0"/>
              </a:p>
              <a:p>
                <a:pPr algn="ctr">
                  <a:lnSpc>
                    <a:spcPct val="90000"/>
                  </a:lnSpc>
                </a:pPr>
                <a:r>
                  <a:rPr lang="en-US" sz="900" b="1" dirty="0" smtClean="0"/>
                  <a:t>Physical</a:t>
                </a:r>
              </a:p>
              <a:p>
                <a:pPr algn="ctr">
                  <a:lnSpc>
                    <a:spcPct val="90000"/>
                  </a:lnSpc>
                </a:pPr>
                <a:r>
                  <a:rPr lang="en-US" sz="900" b="1" dirty="0" smtClean="0"/>
                  <a:t>Oceanography</a:t>
                </a:r>
                <a:endParaRPr lang="en-US" b="1" dirty="0"/>
              </a:p>
            </p:txBody>
          </p:sp>
          <p:grpSp>
            <p:nvGrpSpPr>
              <p:cNvPr id="3" name="Group 2"/>
              <p:cNvGrpSpPr/>
              <p:nvPr/>
            </p:nvGrpSpPr>
            <p:grpSpPr>
              <a:xfrm>
                <a:off x="2322513" y="2428875"/>
                <a:ext cx="6535737" cy="3592513"/>
                <a:chOff x="2322512" y="2428876"/>
                <a:chExt cx="6535736" cy="3592516"/>
              </a:xfrm>
            </p:grpSpPr>
            <p:sp>
              <p:nvSpPr>
                <p:cNvPr id="25609" name="Freeform 21"/>
                <p:cNvSpPr>
                  <a:spLocks/>
                </p:cNvSpPr>
                <p:nvPr/>
              </p:nvSpPr>
              <p:spPr bwMode="auto">
                <a:xfrm>
                  <a:off x="7551736" y="2609851"/>
                  <a:ext cx="411162" cy="658814"/>
                </a:xfrm>
                <a:custGeom>
                  <a:avLst/>
                  <a:gdLst>
                    <a:gd name="T0" fmla="*/ 94884 w 208"/>
                    <a:gd name="T1" fmla="*/ 32941 h 320"/>
                    <a:gd name="T2" fmla="*/ 31628 w 208"/>
                    <a:gd name="T3" fmla="*/ 148233 h 320"/>
                    <a:gd name="T4" fmla="*/ 63256 w 208"/>
                    <a:gd name="T5" fmla="*/ 197644 h 320"/>
                    <a:gd name="T6" fmla="*/ 31628 w 208"/>
                    <a:gd name="T7" fmla="*/ 247055 h 320"/>
                    <a:gd name="T8" fmla="*/ 47442 w 208"/>
                    <a:gd name="T9" fmla="*/ 263525 h 320"/>
                    <a:gd name="T10" fmla="*/ 31628 w 208"/>
                    <a:gd name="T11" fmla="*/ 296466 h 320"/>
                    <a:gd name="T12" fmla="*/ 31628 w 208"/>
                    <a:gd name="T13" fmla="*/ 362347 h 320"/>
                    <a:gd name="T14" fmla="*/ 0 w 208"/>
                    <a:gd name="T15" fmla="*/ 395288 h 320"/>
                    <a:gd name="T16" fmla="*/ 15814 w 208"/>
                    <a:gd name="T17" fmla="*/ 411758 h 320"/>
                    <a:gd name="T18" fmla="*/ 94884 w 208"/>
                    <a:gd name="T19" fmla="*/ 642343 h 320"/>
                    <a:gd name="T20" fmla="*/ 173953 w 208"/>
                    <a:gd name="T21" fmla="*/ 658813 h 320"/>
                    <a:gd name="T22" fmla="*/ 158139 w 208"/>
                    <a:gd name="T23" fmla="*/ 625872 h 320"/>
                    <a:gd name="T24" fmla="*/ 205581 w 208"/>
                    <a:gd name="T25" fmla="*/ 576461 h 320"/>
                    <a:gd name="T26" fmla="*/ 189767 w 208"/>
                    <a:gd name="T27" fmla="*/ 543521 h 320"/>
                    <a:gd name="T28" fmla="*/ 268837 w 208"/>
                    <a:gd name="T29" fmla="*/ 494110 h 320"/>
                    <a:gd name="T30" fmla="*/ 268837 w 208"/>
                    <a:gd name="T31" fmla="*/ 428228 h 320"/>
                    <a:gd name="T32" fmla="*/ 332092 w 208"/>
                    <a:gd name="T33" fmla="*/ 428228 h 320"/>
                    <a:gd name="T34" fmla="*/ 363720 w 208"/>
                    <a:gd name="T35" fmla="*/ 378817 h 320"/>
                    <a:gd name="T36" fmla="*/ 411162 w 208"/>
                    <a:gd name="T37" fmla="*/ 345877 h 320"/>
                    <a:gd name="T38" fmla="*/ 411162 w 208"/>
                    <a:gd name="T39" fmla="*/ 296466 h 320"/>
                    <a:gd name="T40" fmla="*/ 347906 w 208"/>
                    <a:gd name="T41" fmla="*/ 296466 h 320"/>
                    <a:gd name="T42" fmla="*/ 332092 w 208"/>
                    <a:gd name="T43" fmla="*/ 247055 h 320"/>
                    <a:gd name="T44" fmla="*/ 268837 w 208"/>
                    <a:gd name="T45" fmla="*/ 247055 h 320"/>
                    <a:gd name="T46" fmla="*/ 221395 w 208"/>
                    <a:gd name="T47" fmla="*/ 49411 h 320"/>
                    <a:gd name="T48" fmla="*/ 189767 w 208"/>
                    <a:gd name="T49" fmla="*/ 0 h 320"/>
                    <a:gd name="T50" fmla="*/ 126511 w 208"/>
                    <a:gd name="T51" fmla="*/ 16470 h 320"/>
                    <a:gd name="T52" fmla="*/ 110697 w 208"/>
                    <a:gd name="T53" fmla="*/ 32941 h 320"/>
                    <a:gd name="T54" fmla="*/ 94884 w 208"/>
                    <a:gd name="T55" fmla="*/ 32941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20"/>
                    <a:gd name="T86" fmla="*/ 208 w 208"/>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20">
                      <a:moveTo>
                        <a:pt x="48" y="16"/>
                      </a:moveTo>
                      <a:lnTo>
                        <a:pt x="16" y="72"/>
                      </a:lnTo>
                      <a:lnTo>
                        <a:pt x="32" y="96"/>
                      </a:lnTo>
                      <a:lnTo>
                        <a:pt x="16" y="120"/>
                      </a:lnTo>
                      <a:lnTo>
                        <a:pt x="24" y="128"/>
                      </a:lnTo>
                      <a:lnTo>
                        <a:pt x="16" y="144"/>
                      </a:lnTo>
                      <a:lnTo>
                        <a:pt x="16" y="176"/>
                      </a:lnTo>
                      <a:lnTo>
                        <a:pt x="0" y="192"/>
                      </a:lnTo>
                      <a:lnTo>
                        <a:pt x="8" y="200"/>
                      </a:lnTo>
                      <a:lnTo>
                        <a:pt x="48" y="312"/>
                      </a:lnTo>
                      <a:lnTo>
                        <a:pt x="88" y="320"/>
                      </a:lnTo>
                      <a:lnTo>
                        <a:pt x="80" y="304"/>
                      </a:lnTo>
                      <a:lnTo>
                        <a:pt x="104" y="280"/>
                      </a:lnTo>
                      <a:lnTo>
                        <a:pt x="96" y="264"/>
                      </a:lnTo>
                      <a:lnTo>
                        <a:pt x="136" y="240"/>
                      </a:lnTo>
                      <a:lnTo>
                        <a:pt x="136" y="208"/>
                      </a:lnTo>
                      <a:lnTo>
                        <a:pt x="168" y="208"/>
                      </a:lnTo>
                      <a:lnTo>
                        <a:pt x="184" y="184"/>
                      </a:lnTo>
                      <a:lnTo>
                        <a:pt x="208" y="168"/>
                      </a:lnTo>
                      <a:lnTo>
                        <a:pt x="208" y="144"/>
                      </a:lnTo>
                      <a:lnTo>
                        <a:pt x="176" y="144"/>
                      </a:lnTo>
                      <a:lnTo>
                        <a:pt x="168" y="120"/>
                      </a:lnTo>
                      <a:lnTo>
                        <a:pt x="136" y="120"/>
                      </a:lnTo>
                      <a:lnTo>
                        <a:pt x="112" y="24"/>
                      </a:lnTo>
                      <a:lnTo>
                        <a:pt x="96" y="0"/>
                      </a:lnTo>
                      <a:lnTo>
                        <a:pt x="64" y="8"/>
                      </a:lnTo>
                      <a:lnTo>
                        <a:pt x="56" y="16"/>
                      </a:lnTo>
                      <a:lnTo>
                        <a:pt x="48" y="16"/>
                      </a:lnTo>
                      <a:close/>
                    </a:path>
                  </a:pathLst>
                </a:custGeom>
                <a:solidFill>
                  <a:srgbClr val="BBD4E3"/>
                </a:solidFill>
                <a:ln w="12700">
                  <a:solidFill>
                    <a:schemeClr val="bg1"/>
                  </a:solidFill>
                  <a:round/>
                  <a:headEnd/>
                  <a:tailEnd/>
                </a:ln>
              </p:spPr>
              <p:txBody>
                <a:bodyPr/>
                <a:lstStyle/>
                <a:p>
                  <a:endParaRPr lang="en-US"/>
                </a:p>
              </p:txBody>
            </p:sp>
            <p:sp>
              <p:nvSpPr>
                <p:cNvPr id="25611" name="Freeform 23"/>
                <p:cNvSpPr>
                  <a:spLocks/>
                </p:cNvSpPr>
                <p:nvPr/>
              </p:nvSpPr>
              <p:spPr bwMode="auto">
                <a:xfrm>
                  <a:off x="2560637" y="2659064"/>
                  <a:ext cx="712787" cy="544512"/>
                </a:xfrm>
                <a:custGeom>
                  <a:avLst/>
                  <a:gdLst>
                    <a:gd name="T0" fmla="*/ 174237 w 360"/>
                    <a:gd name="T1" fmla="*/ 0 h 264"/>
                    <a:gd name="T2" fmla="*/ 316794 w 360"/>
                    <a:gd name="T3" fmla="*/ 49501 h 264"/>
                    <a:gd name="T4" fmla="*/ 427672 w 360"/>
                    <a:gd name="T5" fmla="*/ 66001 h 264"/>
                    <a:gd name="T6" fmla="*/ 491031 w 360"/>
                    <a:gd name="T7" fmla="*/ 82502 h 264"/>
                    <a:gd name="T8" fmla="*/ 538550 w 360"/>
                    <a:gd name="T9" fmla="*/ 99002 h 264"/>
                    <a:gd name="T10" fmla="*/ 617749 w 360"/>
                    <a:gd name="T11" fmla="*/ 115503 h 264"/>
                    <a:gd name="T12" fmla="*/ 712787 w 360"/>
                    <a:gd name="T13" fmla="*/ 132003 h 264"/>
                    <a:gd name="T14" fmla="*/ 649428 w 360"/>
                    <a:gd name="T15" fmla="*/ 544512 h 264"/>
                    <a:gd name="T16" fmla="*/ 380153 w 360"/>
                    <a:gd name="T17" fmla="*/ 478511 h 264"/>
                    <a:gd name="T18" fmla="*/ 332634 w 360"/>
                    <a:gd name="T19" fmla="*/ 511511 h 264"/>
                    <a:gd name="T20" fmla="*/ 285115 w 360"/>
                    <a:gd name="T21" fmla="*/ 462010 h 264"/>
                    <a:gd name="T22" fmla="*/ 237596 w 360"/>
                    <a:gd name="T23" fmla="*/ 511511 h 264"/>
                    <a:gd name="T24" fmla="*/ 205916 w 360"/>
                    <a:gd name="T25" fmla="*/ 478511 h 264"/>
                    <a:gd name="T26" fmla="*/ 95038 w 360"/>
                    <a:gd name="T27" fmla="*/ 462010 h 264"/>
                    <a:gd name="T28" fmla="*/ 110878 w 360"/>
                    <a:gd name="T29" fmla="*/ 396009 h 264"/>
                    <a:gd name="T30" fmla="*/ 31679 w 360"/>
                    <a:gd name="T31" fmla="*/ 396009 h 264"/>
                    <a:gd name="T32" fmla="*/ 15840 w 360"/>
                    <a:gd name="T33" fmla="*/ 363008 h 264"/>
                    <a:gd name="T34" fmla="*/ 31679 w 360"/>
                    <a:gd name="T35" fmla="*/ 313507 h 264"/>
                    <a:gd name="T36" fmla="*/ 15840 w 360"/>
                    <a:gd name="T37" fmla="*/ 280506 h 264"/>
                    <a:gd name="T38" fmla="*/ 15840 w 360"/>
                    <a:gd name="T39" fmla="*/ 165004 h 264"/>
                    <a:gd name="T40" fmla="*/ 0 w 360"/>
                    <a:gd name="T41" fmla="*/ 99002 h 264"/>
                    <a:gd name="T42" fmla="*/ 15840 w 360"/>
                    <a:gd name="T43" fmla="*/ 66001 h 264"/>
                    <a:gd name="T44" fmla="*/ 47519 w 360"/>
                    <a:gd name="T45" fmla="*/ 66001 h 264"/>
                    <a:gd name="T46" fmla="*/ 79199 w 360"/>
                    <a:gd name="T47" fmla="*/ 115503 h 264"/>
                    <a:gd name="T48" fmla="*/ 158397 w 360"/>
                    <a:gd name="T49" fmla="*/ 132003 h 264"/>
                    <a:gd name="T50" fmla="*/ 174237 w 360"/>
                    <a:gd name="T51" fmla="*/ 165004 h 264"/>
                    <a:gd name="T52" fmla="*/ 142557 w 360"/>
                    <a:gd name="T53" fmla="*/ 165004 h 264"/>
                    <a:gd name="T54" fmla="*/ 126718 w 360"/>
                    <a:gd name="T55" fmla="*/ 198004 h 264"/>
                    <a:gd name="T56" fmla="*/ 158397 w 360"/>
                    <a:gd name="T57" fmla="*/ 214505 h 264"/>
                    <a:gd name="T58" fmla="*/ 158397 w 360"/>
                    <a:gd name="T59" fmla="*/ 247505 h 264"/>
                    <a:gd name="T60" fmla="*/ 126718 w 360"/>
                    <a:gd name="T61" fmla="*/ 264006 h 264"/>
                    <a:gd name="T62" fmla="*/ 126718 w 360"/>
                    <a:gd name="T63" fmla="*/ 280506 h 264"/>
                    <a:gd name="T64" fmla="*/ 174237 w 360"/>
                    <a:gd name="T65" fmla="*/ 280506 h 264"/>
                    <a:gd name="T66" fmla="*/ 174237 w 360"/>
                    <a:gd name="T67" fmla="*/ 231005 h 264"/>
                    <a:gd name="T68" fmla="*/ 221756 w 360"/>
                    <a:gd name="T69" fmla="*/ 198004 h 264"/>
                    <a:gd name="T70" fmla="*/ 174237 w 360"/>
                    <a:gd name="T71" fmla="*/ 99002 h 264"/>
                    <a:gd name="T72" fmla="*/ 205916 w 360"/>
                    <a:gd name="T73" fmla="*/ 82502 h 264"/>
                    <a:gd name="T74" fmla="*/ 174237 w 360"/>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264"/>
                    <a:gd name="T116" fmla="*/ 360 w 360"/>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264">
                      <a:moveTo>
                        <a:pt x="88" y="0"/>
                      </a:moveTo>
                      <a:lnTo>
                        <a:pt x="160" y="24"/>
                      </a:lnTo>
                      <a:lnTo>
                        <a:pt x="216" y="32"/>
                      </a:lnTo>
                      <a:lnTo>
                        <a:pt x="248" y="40"/>
                      </a:lnTo>
                      <a:lnTo>
                        <a:pt x="272" y="48"/>
                      </a:lnTo>
                      <a:lnTo>
                        <a:pt x="312" y="56"/>
                      </a:lnTo>
                      <a:lnTo>
                        <a:pt x="360" y="64"/>
                      </a:lnTo>
                      <a:lnTo>
                        <a:pt x="328" y="264"/>
                      </a:lnTo>
                      <a:lnTo>
                        <a:pt x="192" y="232"/>
                      </a:lnTo>
                      <a:lnTo>
                        <a:pt x="168" y="248"/>
                      </a:lnTo>
                      <a:lnTo>
                        <a:pt x="144" y="224"/>
                      </a:lnTo>
                      <a:lnTo>
                        <a:pt x="120" y="248"/>
                      </a:lnTo>
                      <a:lnTo>
                        <a:pt x="104" y="232"/>
                      </a:lnTo>
                      <a:lnTo>
                        <a:pt x="48" y="224"/>
                      </a:lnTo>
                      <a:lnTo>
                        <a:pt x="56" y="192"/>
                      </a:lnTo>
                      <a:lnTo>
                        <a:pt x="16" y="192"/>
                      </a:lnTo>
                      <a:lnTo>
                        <a:pt x="8" y="176"/>
                      </a:lnTo>
                      <a:lnTo>
                        <a:pt x="16" y="152"/>
                      </a:lnTo>
                      <a:lnTo>
                        <a:pt x="8" y="136"/>
                      </a:lnTo>
                      <a:lnTo>
                        <a:pt x="8" y="80"/>
                      </a:lnTo>
                      <a:lnTo>
                        <a:pt x="0" y="48"/>
                      </a:lnTo>
                      <a:lnTo>
                        <a:pt x="8" y="32"/>
                      </a:lnTo>
                      <a:lnTo>
                        <a:pt x="24" y="32"/>
                      </a:lnTo>
                      <a:lnTo>
                        <a:pt x="40" y="56"/>
                      </a:lnTo>
                      <a:lnTo>
                        <a:pt x="80" y="64"/>
                      </a:lnTo>
                      <a:lnTo>
                        <a:pt x="88" y="80"/>
                      </a:lnTo>
                      <a:lnTo>
                        <a:pt x="72" y="80"/>
                      </a:lnTo>
                      <a:lnTo>
                        <a:pt x="64" y="96"/>
                      </a:lnTo>
                      <a:lnTo>
                        <a:pt x="80" y="104"/>
                      </a:lnTo>
                      <a:lnTo>
                        <a:pt x="80" y="120"/>
                      </a:lnTo>
                      <a:lnTo>
                        <a:pt x="64" y="128"/>
                      </a:lnTo>
                      <a:lnTo>
                        <a:pt x="64" y="136"/>
                      </a:lnTo>
                      <a:lnTo>
                        <a:pt x="88" y="136"/>
                      </a:lnTo>
                      <a:lnTo>
                        <a:pt x="88" y="112"/>
                      </a:lnTo>
                      <a:lnTo>
                        <a:pt x="112" y="96"/>
                      </a:lnTo>
                      <a:lnTo>
                        <a:pt x="88" y="48"/>
                      </a:lnTo>
                      <a:lnTo>
                        <a:pt x="104" y="40"/>
                      </a:lnTo>
                      <a:lnTo>
                        <a:pt x="88" y="0"/>
                      </a:lnTo>
                      <a:close/>
                    </a:path>
                  </a:pathLst>
                </a:custGeom>
                <a:solidFill>
                  <a:srgbClr val="BBD4E3"/>
                </a:solidFill>
                <a:ln w="12700">
                  <a:solidFill>
                    <a:schemeClr val="bg1"/>
                  </a:solidFill>
                  <a:round/>
                  <a:headEnd/>
                  <a:tailEnd/>
                </a:ln>
              </p:spPr>
              <p:txBody>
                <a:bodyPr/>
                <a:lstStyle/>
                <a:p>
                  <a:endParaRPr lang="en-US"/>
                </a:p>
              </p:txBody>
            </p:sp>
            <p:sp>
              <p:nvSpPr>
                <p:cNvPr id="25612" name="Freeform 24"/>
                <p:cNvSpPr>
                  <a:spLocks/>
                </p:cNvSpPr>
                <p:nvPr/>
              </p:nvSpPr>
              <p:spPr bwMode="auto">
                <a:xfrm>
                  <a:off x="2401887" y="3054352"/>
                  <a:ext cx="871537" cy="692150"/>
                </a:xfrm>
                <a:custGeom>
                  <a:avLst/>
                  <a:gdLst>
                    <a:gd name="T0" fmla="*/ 190154 w 440"/>
                    <a:gd name="T1" fmla="*/ 0 h 336"/>
                    <a:gd name="T2" fmla="*/ 158461 w 440"/>
                    <a:gd name="T3" fmla="*/ 16480 h 336"/>
                    <a:gd name="T4" fmla="*/ 142615 w 440"/>
                    <a:gd name="T5" fmla="*/ 82399 h 336"/>
                    <a:gd name="T6" fmla="*/ 126769 w 440"/>
                    <a:gd name="T7" fmla="*/ 131838 h 336"/>
                    <a:gd name="T8" fmla="*/ 110923 w 440"/>
                    <a:gd name="T9" fmla="*/ 164798 h 336"/>
                    <a:gd name="T10" fmla="*/ 95077 w 440"/>
                    <a:gd name="T11" fmla="*/ 214237 h 336"/>
                    <a:gd name="T12" fmla="*/ 79231 w 440"/>
                    <a:gd name="T13" fmla="*/ 263676 h 336"/>
                    <a:gd name="T14" fmla="*/ 63385 w 440"/>
                    <a:gd name="T15" fmla="*/ 313115 h 336"/>
                    <a:gd name="T16" fmla="*/ 31692 w 440"/>
                    <a:gd name="T17" fmla="*/ 362555 h 336"/>
                    <a:gd name="T18" fmla="*/ 0 w 440"/>
                    <a:gd name="T19" fmla="*/ 428474 h 336"/>
                    <a:gd name="T20" fmla="*/ 0 w 440"/>
                    <a:gd name="T21" fmla="*/ 543832 h 336"/>
                    <a:gd name="T22" fmla="*/ 491230 w 440"/>
                    <a:gd name="T23" fmla="*/ 642711 h 336"/>
                    <a:gd name="T24" fmla="*/ 713076 w 440"/>
                    <a:gd name="T25" fmla="*/ 692150 h 336"/>
                    <a:gd name="T26" fmla="*/ 760614 w 440"/>
                    <a:gd name="T27" fmla="*/ 461433 h 336"/>
                    <a:gd name="T28" fmla="*/ 792306 w 440"/>
                    <a:gd name="T29" fmla="*/ 428474 h 336"/>
                    <a:gd name="T30" fmla="*/ 760614 w 440"/>
                    <a:gd name="T31" fmla="*/ 379035 h 336"/>
                    <a:gd name="T32" fmla="*/ 776460 w 440"/>
                    <a:gd name="T33" fmla="*/ 329595 h 336"/>
                    <a:gd name="T34" fmla="*/ 871537 w 440"/>
                    <a:gd name="T35" fmla="*/ 230717 h 336"/>
                    <a:gd name="T36" fmla="*/ 808152 w 440"/>
                    <a:gd name="T37" fmla="*/ 148318 h 336"/>
                    <a:gd name="T38" fmla="*/ 538768 w 440"/>
                    <a:gd name="T39" fmla="*/ 82399 h 336"/>
                    <a:gd name="T40" fmla="*/ 491230 w 440"/>
                    <a:gd name="T41" fmla="*/ 115358 h 336"/>
                    <a:gd name="T42" fmla="*/ 443692 w 440"/>
                    <a:gd name="T43" fmla="*/ 65919 h 336"/>
                    <a:gd name="T44" fmla="*/ 396153 w 440"/>
                    <a:gd name="T45" fmla="*/ 115358 h 336"/>
                    <a:gd name="T46" fmla="*/ 364461 w 440"/>
                    <a:gd name="T47" fmla="*/ 65919 h 336"/>
                    <a:gd name="T48" fmla="*/ 253538 w 440"/>
                    <a:gd name="T49" fmla="*/ 65919 h 336"/>
                    <a:gd name="T50" fmla="*/ 269384 w 440"/>
                    <a:gd name="T51" fmla="*/ 0 h 336"/>
                    <a:gd name="T52" fmla="*/ 190154 w 44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0"/>
                    <a:gd name="T82" fmla="*/ 0 h 336"/>
                    <a:gd name="T83" fmla="*/ 440 w 440"/>
                    <a:gd name="T84" fmla="*/ 336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0" h="336">
                      <a:moveTo>
                        <a:pt x="96" y="0"/>
                      </a:moveTo>
                      <a:lnTo>
                        <a:pt x="80" y="8"/>
                      </a:lnTo>
                      <a:lnTo>
                        <a:pt x="72" y="40"/>
                      </a:lnTo>
                      <a:lnTo>
                        <a:pt x="64" y="64"/>
                      </a:lnTo>
                      <a:lnTo>
                        <a:pt x="56" y="80"/>
                      </a:lnTo>
                      <a:lnTo>
                        <a:pt x="48" y="104"/>
                      </a:lnTo>
                      <a:lnTo>
                        <a:pt x="40" y="128"/>
                      </a:lnTo>
                      <a:lnTo>
                        <a:pt x="32" y="152"/>
                      </a:lnTo>
                      <a:lnTo>
                        <a:pt x="16" y="176"/>
                      </a:lnTo>
                      <a:lnTo>
                        <a:pt x="0" y="208"/>
                      </a:lnTo>
                      <a:lnTo>
                        <a:pt x="0" y="264"/>
                      </a:lnTo>
                      <a:lnTo>
                        <a:pt x="248" y="312"/>
                      </a:lnTo>
                      <a:lnTo>
                        <a:pt x="360" y="336"/>
                      </a:lnTo>
                      <a:lnTo>
                        <a:pt x="384" y="224"/>
                      </a:lnTo>
                      <a:lnTo>
                        <a:pt x="400" y="208"/>
                      </a:lnTo>
                      <a:lnTo>
                        <a:pt x="384" y="184"/>
                      </a:lnTo>
                      <a:lnTo>
                        <a:pt x="392" y="160"/>
                      </a:lnTo>
                      <a:lnTo>
                        <a:pt x="440" y="112"/>
                      </a:lnTo>
                      <a:lnTo>
                        <a:pt x="408" y="72"/>
                      </a:lnTo>
                      <a:lnTo>
                        <a:pt x="272" y="40"/>
                      </a:lnTo>
                      <a:lnTo>
                        <a:pt x="248" y="56"/>
                      </a:lnTo>
                      <a:lnTo>
                        <a:pt x="224" y="32"/>
                      </a:lnTo>
                      <a:lnTo>
                        <a:pt x="200" y="56"/>
                      </a:lnTo>
                      <a:lnTo>
                        <a:pt x="184" y="32"/>
                      </a:lnTo>
                      <a:lnTo>
                        <a:pt x="128" y="32"/>
                      </a:lnTo>
                      <a:lnTo>
                        <a:pt x="136" y="0"/>
                      </a:lnTo>
                      <a:lnTo>
                        <a:pt x="96" y="0"/>
                      </a:lnTo>
                      <a:close/>
                    </a:path>
                  </a:pathLst>
                </a:custGeom>
                <a:solidFill>
                  <a:srgbClr val="BBD4E3"/>
                </a:solidFill>
                <a:ln w="12700">
                  <a:solidFill>
                    <a:schemeClr val="bg1"/>
                  </a:solidFill>
                  <a:round/>
                  <a:headEnd/>
                  <a:tailEnd/>
                </a:ln>
              </p:spPr>
              <p:txBody>
                <a:bodyPr/>
                <a:lstStyle/>
                <a:p>
                  <a:endParaRPr lang="en-US"/>
                </a:p>
              </p:txBody>
            </p:sp>
            <p:sp>
              <p:nvSpPr>
                <p:cNvPr id="25613" name="Freeform 25"/>
                <p:cNvSpPr>
                  <a:spLocks/>
                </p:cNvSpPr>
                <p:nvPr/>
              </p:nvSpPr>
              <p:spPr bwMode="auto">
                <a:xfrm>
                  <a:off x="2322512" y="3598865"/>
                  <a:ext cx="935037" cy="1482726"/>
                </a:xfrm>
                <a:custGeom>
                  <a:avLst/>
                  <a:gdLst>
                    <a:gd name="T0" fmla="*/ 79240 w 472"/>
                    <a:gd name="T1" fmla="*/ 0 h 720"/>
                    <a:gd name="T2" fmla="*/ 491291 w 472"/>
                    <a:gd name="T3" fmla="*/ 82374 h 720"/>
                    <a:gd name="T4" fmla="*/ 412050 w 472"/>
                    <a:gd name="T5" fmla="*/ 527191 h 720"/>
                    <a:gd name="T6" fmla="*/ 887493 w 472"/>
                    <a:gd name="T7" fmla="*/ 1186180 h 720"/>
                    <a:gd name="T8" fmla="*/ 935037 w 472"/>
                    <a:gd name="T9" fmla="*/ 1268554 h 720"/>
                    <a:gd name="T10" fmla="*/ 887493 w 472"/>
                    <a:gd name="T11" fmla="*/ 1317978 h 720"/>
                    <a:gd name="T12" fmla="*/ 855797 w 472"/>
                    <a:gd name="T13" fmla="*/ 1383877 h 720"/>
                    <a:gd name="T14" fmla="*/ 824100 w 472"/>
                    <a:gd name="T15" fmla="*/ 1433301 h 720"/>
                    <a:gd name="T16" fmla="*/ 855797 w 472"/>
                    <a:gd name="T17" fmla="*/ 1466250 h 720"/>
                    <a:gd name="T18" fmla="*/ 808252 w 472"/>
                    <a:gd name="T19" fmla="*/ 1482725 h 720"/>
                    <a:gd name="T20" fmla="*/ 522987 w 472"/>
                    <a:gd name="T21" fmla="*/ 1466250 h 720"/>
                    <a:gd name="T22" fmla="*/ 507139 w 472"/>
                    <a:gd name="T23" fmla="*/ 1383877 h 720"/>
                    <a:gd name="T24" fmla="*/ 459594 w 472"/>
                    <a:gd name="T25" fmla="*/ 1317978 h 720"/>
                    <a:gd name="T26" fmla="*/ 427898 w 472"/>
                    <a:gd name="T27" fmla="*/ 1301503 h 720"/>
                    <a:gd name="T28" fmla="*/ 412050 w 472"/>
                    <a:gd name="T29" fmla="*/ 1252079 h 720"/>
                    <a:gd name="T30" fmla="*/ 380354 w 472"/>
                    <a:gd name="T31" fmla="*/ 1235604 h 720"/>
                    <a:gd name="T32" fmla="*/ 348658 w 472"/>
                    <a:gd name="T33" fmla="*/ 1202655 h 720"/>
                    <a:gd name="T34" fmla="*/ 348658 w 472"/>
                    <a:gd name="T35" fmla="*/ 1169705 h 720"/>
                    <a:gd name="T36" fmla="*/ 316962 w 472"/>
                    <a:gd name="T37" fmla="*/ 1136756 h 720"/>
                    <a:gd name="T38" fmla="*/ 269417 w 472"/>
                    <a:gd name="T39" fmla="*/ 1153231 h 720"/>
                    <a:gd name="T40" fmla="*/ 221873 w 472"/>
                    <a:gd name="T41" fmla="*/ 1136756 h 720"/>
                    <a:gd name="T42" fmla="*/ 221873 w 472"/>
                    <a:gd name="T43" fmla="*/ 1120281 h 720"/>
                    <a:gd name="T44" fmla="*/ 221873 w 472"/>
                    <a:gd name="T45" fmla="*/ 1070857 h 720"/>
                    <a:gd name="T46" fmla="*/ 206025 w 472"/>
                    <a:gd name="T47" fmla="*/ 1037908 h 720"/>
                    <a:gd name="T48" fmla="*/ 190177 w 472"/>
                    <a:gd name="T49" fmla="*/ 988483 h 720"/>
                    <a:gd name="T50" fmla="*/ 174329 w 472"/>
                    <a:gd name="T51" fmla="*/ 955534 h 720"/>
                    <a:gd name="T52" fmla="*/ 174329 w 472"/>
                    <a:gd name="T53" fmla="*/ 922584 h 720"/>
                    <a:gd name="T54" fmla="*/ 126785 w 472"/>
                    <a:gd name="T55" fmla="*/ 856686 h 720"/>
                    <a:gd name="T56" fmla="*/ 126785 w 472"/>
                    <a:gd name="T57" fmla="*/ 807261 h 720"/>
                    <a:gd name="T58" fmla="*/ 158481 w 472"/>
                    <a:gd name="T59" fmla="*/ 790787 h 720"/>
                    <a:gd name="T60" fmla="*/ 158481 w 472"/>
                    <a:gd name="T61" fmla="*/ 774312 h 720"/>
                    <a:gd name="T62" fmla="*/ 126785 w 472"/>
                    <a:gd name="T63" fmla="*/ 757837 h 720"/>
                    <a:gd name="T64" fmla="*/ 110937 w 472"/>
                    <a:gd name="T65" fmla="*/ 724888 h 720"/>
                    <a:gd name="T66" fmla="*/ 95089 w 472"/>
                    <a:gd name="T67" fmla="*/ 642514 h 720"/>
                    <a:gd name="T68" fmla="*/ 142633 w 472"/>
                    <a:gd name="T69" fmla="*/ 691938 h 720"/>
                    <a:gd name="T70" fmla="*/ 110937 w 472"/>
                    <a:gd name="T71" fmla="*/ 626039 h 720"/>
                    <a:gd name="T72" fmla="*/ 158481 w 472"/>
                    <a:gd name="T73" fmla="*/ 626039 h 720"/>
                    <a:gd name="T74" fmla="*/ 158481 w 472"/>
                    <a:gd name="T75" fmla="*/ 593090 h 720"/>
                    <a:gd name="T76" fmla="*/ 110937 w 472"/>
                    <a:gd name="T77" fmla="*/ 576615 h 720"/>
                    <a:gd name="T78" fmla="*/ 95089 w 472"/>
                    <a:gd name="T79" fmla="*/ 609565 h 720"/>
                    <a:gd name="T80" fmla="*/ 79240 w 472"/>
                    <a:gd name="T81" fmla="*/ 593090 h 720"/>
                    <a:gd name="T82" fmla="*/ 15848 w 472"/>
                    <a:gd name="T83" fmla="*/ 428343 h 720"/>
                    <a:gd name="T84" fmla="*/ 31696 w 472"/>
                    <a:gd name="T85" fmla="*/ 313020 h 720"/>
                    <a:gd name="T86" fmla="*/ 0 w 472"/>
                    <a:gd name="T87" fmla="*/ 247121 h 720"/>
                    <a:gd name="T88" fmla="*/ 15848 w 472"/>
                    <a:gd name="T89" fmla="*/ 181222 h 720"/>
                    <a:gd name="T90" fmla="*/ 47544 w 472"/>
                    <a:gd name="T91" fmla="*/ 181222 h 720"/>
                    <a:gd name="T92" fmla="*/ 79240 w 472"/>
                    <a:gd name="T93" fmla="*/ 98848 h 720"/>
                    <a:gd name="T94" fmla="*/ 79240 w 472"/>
                    <a:gd name="T95" fmla="*/ 0 h 7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720"/>
                    <a:gd name="T146" fmla="*/ 472 w 472"/>
                    <a:gd name="T147" fmla="*/ 720 h 7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720">
                      <a:moveTo>
                        <a:pt x="40" y="0"/>
                      </a:moveTo>
                      <a:lnTo>
                        <a:pt x="248" y="40"/>
                      </a:lnTo>
                      <a:lnTo>
                        <a:pt x="208" y="256"/>
                      </a:lnTo>
                      <a:lnTo>
                        <a:pt x="448" y="576"/>
                      </a:lnTo>
                      <a:lnTo>
                        <a:pt x="472" y="616"/>
                      </a:lnTo>
                      <a:lnTo>
                        <a:pt x="448" y="640"/>
                      </a:lnTo>
                      <a:lnTo>
                        <a:pt x="432" y="672"/>
                      </a:lnTo>
                      <a:lnTo>
                        <a:pt x="416" y="696"/>
                      </a:lnTo>
                      <a:lnTo>
                        <a:pt x="432" y="712"/>
                      </a:lnTo>
                      <a:lnTo>
                        <a:pt x="408" y="720"/>
                      </a:lnTo>
                      <a:lnTo>
                        <a:pt x="264" y="712"/>
                      </a:lnTo>
                      <a:lnTo>
                        <a:pt x="256" y="672"/>
                      </a:lnTo>
                      <a:lnTo>
                        <a:pt x="232" y="640"/>
                      </a:lnTo>
                      <a:lnTo>
                        <a:pt x="216" y="632"/>
                      </a:lnTo>
                      <a:lnTo>
                        <a:pt x="208" y="608"/>
                      </a:lnTo>
                      <a:lnTo>
                        <a:pt x="192" y="600"/>
                      </a:lnTo>
                      <a:lnTo>
                        <a:pt x="176" y="584"/>
                      </a:lnTo>
                      <a:lnTo>
                        <a:pt x="176" y="568"/>
                      </a:lnTo>
                      <a:lnTo>
                        <a:pt x="160" y="552"/>
                      </a:lnTo>
                      <a:lnTo>
                        <a:pt x="136" y="560"/>
                      </a:lnTo>
                      <a:lnTo>
                        <a:pt x="112" y="552"/>
                      </a:lnTo>
                      <a:lnTo>
                        <a:pt x="112" y="544"/>
                      </a:lnTo>
                      <a:lnTo>
                        <a:pt x="112" y="520"/>
                      </a:lnTo>
                      <a:lnTo>
                        <a:pt x="104" y="504"/>
                      </a:lnTo>
                      <a:lnTo>
                        <a:pt x="96" y="480"/>
                      </a:lnTo>
                      <a:lnTo>
                        <a:pt x="88" y="464"/>
                      </a:lnTo>
                      <a:lnTo>
                        <a:pt x="88" y="448"/>
                      </a:lnTo>
                      <a:lnTo>
                        <a:pt x="64" y="416"/>
                      </a:lnTo>
                      <a:lnTo>
                        <a:pt x="64" y="392"/>
                      </a:lnTo>
                      <a:lnTo>
                        <a:pt x="80" y="384"/>
                      </a:lnTo>
                      <a:lnTo>
                        <a:pt x="80" y="376"/>
                      </a:lnTo>
                      <a:lnTo>
                        <a:pt x="64" y="368"/>
                      </a:lnTo>
                      <a:lnTo>
                        <a:pt x="56" y="352"/>
                      </a:lnTo>
                      <a:lnTo>
                        <a:pt x="48" y="312"/>
                      </a:lnTo>
                      <a:lnTo>
                        <a:pt x="72" y="336"/>
                      </a:lnTo>
                      <a:lnTo>
                        <a:pt x="56" y="304"/>
                      </a:lnTo>
                      <a:lnTo>
                        <a:pt x="80" y="304"/>
                      </a:lnTo>
                      <a:lnTo>
                        <a:pt x="80" y="288"/>
                      </a:lnTo>
                      <a:lnTo>
                        <a:pt x="56" y="280"/>
                      </a:lnTo>
                      <a:lnTo>
                        <a:pt x="48" y="296"/>
                      </a:lnTo>
                      <a:lnTo>
                        <a:pt x="40" y="288"/>
                      </a:lnTo>
                      <a:lnTo>
                        <a:pt x="8" y="208"/>
                      </a:lnTo>
                      <a:lnTo>
                        <a:pt x="16" y="152"/>
                      </a:lnTo>
                      <a:lnTo>
                        <a:pt x="0" y="120"/>
                      </a:lnTo>
                      <a:lnTo>
                        <a:pt x="8" y="88"/>
                      </a:lnTo>
                      <a:lnTo>
                        <a:pt x="24" y="88"/>
                      </a:lnTo>
                      <a:lnTo>
                        <a:pt x="40" y="48"/>
                      </a:lnTo>
                      <a:lnTo>
                        <a:pt x="40" y="0"/>
                      </a:lnTo>
                      <a:close/>
                    </a:path>
                  </a:pathLst>
                </a:custGeom>
                <a:solidFill>
                  <a:srgbClr val="FFDBB7"/>
                </a:solidFill>
                <a:ln w="12700">
                  <a:solidFill>
                    <a:schemeClr val="bg1"/>
                  </a:solidFill>
                  <a:round/>
                  <a:headEnd/>
                  <a:tailEnd/>
                </a:ln>
              </p:spPr>
              <p:txBody>
                <a:bodyPr/>
                <a:lstStyle/>
                <a:p>
                  <a:endParaRPr lang="en-US"/>
                </a:p>
              </p:txBody>
            </p:sp>
            <p:sp>
              <p:nvSpPr>
                <p:cNvPr id="25614" name="Freeform 26"/>
                <p:cNvSpPr>
                  <a:spLocks/>
                </p:cNvSpPr>
                <p:nvPr/>
              </p:nvSpPr>
              <p:spPr bwMode="auto">
                <a:xfrm>
                  <a:off x="2733675" y="3681415"/>
                  <a:ext cx="696913" cy="1104901"/>
                </a:xfrm>
                <a:custGeom>
                  <a:avLst/>
                  <a:gdLst>
                    <a:gd name="T0" fmla="*/ 79195 w 352"/>
                    <a:gd name="T1" fmla="*/ 0 h 536"/>
                    <a:gd name="T2" fmla="*/ 0 w 352"/>
                    <a:gd name="T3" fmla="*/ 445258 h 536"/>
                    <a:gd name="T4" fmla="*/ 475168 w 352"/>
                    <a:gd name="T5" fmla="*/ 1104900 h 536"/>
                    <a:gd name="T6" fmla="*/ 506846 w 352"/>
                    <a:gd name="T7" fmla="*/ 1071918 h 536"/>
                    <a:gd name="T8" fmla="*/ 491007 w 352"/>
                    <a:gd name="T9" fmla="*/ 939990 h 536"/>
                    <a:gd name="T10" fmla="*/ 554363 w 352"/>
                    <a:gd name="T11" fmla="*/ 956481 h 536"/>
                    <a:gd name="T12" fmla="*/ 617718 w 352"/>
                    <a:gd name="T13" fmla="*/ 560696 h 536"/>
                    <a:gd name="T14" fmla="*/ 665235 w 352"/>
                    <a:gd name="T15" fmla="*/ 280348 h 536"/>
                    <a:gd name="T16" fmla="*/ 665235 w 352"/>
                    <a:gd name="T17" fmla="*/ 197893 h 536"/>
                    <a:gd name="T18" fmla="*/ 696913 w 352"/>
                    <a:gd name="T19" fmla="*/ 115437 h 536"/>
                    <a:gd name="T20" fmla="*/ 380134 w 352"/>
                    <a:gd name="T21" fmla="*/ 65964 h 536"/>
                    <a:gd name="T22" fmla="*/ 79195 w 352"/>
                    <a:gd name="T23" fmla="*/ 0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536"/>
                    <a:gd name="T38" fmla="*/ 352 w 35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536">
                      <a:moveTo>
                        <a:pt x="40" y="0"/>
                      </a:moveTo>
                      <a:lnTo>
                        <a:pt x="0" y="216"/>
                      </a:lnTo>
                      <a:lnTo>
                        <a:pt x="240" y="536"/>
                      </a:lnTo>
                      <a:lnTo>
                        <a:pt x="256" y="520"/>
                      </a:lnTo>
                      <a:lnTo>
                        <a:pt x="248" y="456"/>
                      </a:lnTo>
                      <a:lnTo>
                        <a:pt x="280" y="464"/>
                      </a:lnTo>
                      <a:lnTo>
                        <a:pt x="312" y="272"/>
                      </a:lnTo>
                      <a:lnTo>
                        <a:pt x="336" y="136"/>
                      </a:lnTo>
                      <a:lnTo>
                        <a:pt x="336" y="96"/>
                      </a:lnTo>
                      <a:lnTo>
                        <a:pt x="352" y="56"/>
                      </a:lnTo>
                      <a:lnTo>
                        <a:pt x="192" y="32"/>
                      </a:lnTo>
                      <a:lnTo>
                        <a:pt x="40" y="0"/>
                      </a:lnTo>
                      <a:close/>
                    </a:path>
                  </a:pathLst>
                </a:custGeom>
                <a:solidFill>
                  <a:srgbClr val="BBD4E3"/>
                </a:solidFill>
                <a:ln w="12700">
                  <a:solidFill>
                    <a:schemeClr val="bg1"/>
                  </a:solidFill>
                  <a:round/>
                  <a:headEnd/>
                  <a:tailEnd/>
                </a:ln>
              </p:spPr>
              <p:txBody>
                <a:bodyPr/>
                <a:lstStyle/>
                <a:p>
                  <a:endParaRPr lang="en-US"/>
                </a:p>
              </p:txBody>
            </p:sp>
            <p:sp>
              <p:nvSpPr>
                <p:cNvPr id="25615" name="Freeform 27"/>
                <p:cNvSpPr>
                  <a:spLocks/>
                </p:cNvSpPr>
                <p:nvPr/>
              </p:nvSpPr>
              <p:spPr bwMode="auto">
                <a:xfrm>
                  <a:off x="3114674" y="2774952"/>
                  <a:ext cx="633412" cy="1071564"/>
                </a:xfrm>
                <a:custGeom>
                  <a:avLst/>
                  <a:gdLst>
                    <a:gd name="T0" fmla="*/ 158353 w 320"/>
                    <a:gd name="T1" fmla="*/ 0 h 520"/>
                    <a:gd name="T2" fmla="*/ 95012 w 320"/>
                    <a:gd name="T3" fmla="*/ 428625 h 520"/>
                    <a:gd name="T4" fmla="*/ 158353 w 320"/>
                    <a:gd name="T5" fmla="*/ 511053 h 520"/>
                    <a:gd name="T6" fmla="*/ 63341 w 320"/>
                    <a:gd name="T7" fmla="*/ 609967 h 520"/>
                    <a:gd name="T8" fmla="*/ 47506 w 320"/>
                    <a:gd name="T9" fmla="*/ 675909 h 520"/>
                    <a:gd name="T10" fmla="*/ 79177 w 320"/>
                    <a:gd name="T11" fmla="*/ 708880 h 520"/>
                    <a:gd name="T12" fmla="*/ 47506 w 320"/>
                    <a:gd name="T13" fmla="*/ 741851 h 520"/>
                    <a:gd name="T14" fmla="*/ 0 w 320"/>
                    <a:gd name="T15" fmla="*/ 972649 h 520"/>
                    <a:gd name="T16" fmla="*/ 300871 w 320"/>
                    <a:gd name="T17" fmla="*/ 1038592 h 520"/>
                    <a:gd name="T18" fmla="*/ 585907 w 320"/>
                    <a:gd name="T19" fmla="*/ 1071563 h 520"/>
                    <a:gd name="T20" fmla="*/ 617578 w 320"/>
                    <a:gd name="T21" fmla="*/ 857250 h 520"/>
                    <a:gd name="T22" fmla="*/ 633413 w 320"/>
                    <a:gd name="T23" fmla="*/ 725366 h 520"/>
                    <a:gd name="T24" fmla="*/ 601742 w 320"/>
                    <a:gd name="T25" fmla="*/ 692395 h 520"/>
                    <a:gd name="T26" fmla="*/ 538401 w 320"/>
                    <a:gd name="T27" fmla="*/ 692395 h 520"/>
                    <a:gd name="T28" fmla="*/ 459224 w 320"/>
                    <a:gd name="T29" fmla="*/ 708880 h 520"/>
                    <a:gd name="T30" fmla="*/ 443389 w 320"/>
                    <a:gd name="T31" fmla="*/ 609967 h 520"/>
                    <a:gd name="T32" fmla="*/ 332542 w 320"/>
                    <a:gd name="T33" fmla="*/ 527539 h 520"/>
                    <a:gd name="T34" fmla="*/ 348377 w 320"/>
                    <a:gd name="T35" fmla="*/ 478082 h 520"/>
                    <a:gd name="T36" fmla="*/ 364212 w 320"/>
                    <a:gd name="T37" fmla="*/ 395654 h 520"/>
                    <a:gd name="T38" fmla="*/ 221695 w 320"/>
                    <a:gd name="T39" fmla="*/ 197827 h 520"/>
                    <a:gd name="T40" fmla="*/ 237530 w 320"/>
                    <a:gd name="T41" fmla="*/ 16486 h 520"/>
                    <a:gd name="T42" fmla="*/ 158353 w 320"/>
                    <a:gd name="T43" fmla="*/ 0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0"/>
                    <a:gd name="T67" fmla="*/ 0 h 520"/>
                    <a:gd name="T68" fmla="*/ 320 w 320"/>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0" h="520">
                      <a:moveTo>
                        <a:pt x="80" y="0"/>
                      </a:moveTo>
                      <a:lnTo>
                        <a:pt x="48" y="208"/>
                      </a:lnTo>
                      <a:lnTo>
                        <a:pt x="80" y="248"/>
                      </a:lnTo>
                      <a:lnTo>
                        <a:pt x="32" y="296"/>
                      </a:lnTo>
                      <a:lnTo>
                        <a:pt x="24" y="328"/>
                      </a:lnTo>
                      <a:lnTo>
                        <a:pt x="40" y="344"/>
                      </a:lnTo>
                      <a:lnTo>
                        <a:pt x="24" y="360"/>
                      </a:lnTo>
                      <a:lnTo>
                        <a:pt x="0" y="472"/>
                      </a:lnTo>
                      <a:lnTo>
                        <a:pt x="152" y="504"/>
                      </a:lnTo>
                      <a:lnTo>
                        <a:pt x="296" y="520"/>
                      </a:lnTo>
                      <a:lnTo>
                        <a:pt x="312" y="416"/>
                      </a:lnTo>
                      <a:lnTo>
                        <a:pt x="320" y="352"/>
                      </a:lnTo>
                      <a:lnTo>
                        <a:pt x="304" y="336"/>
                      </a:lnTo>
                      <a:lnTo>
                        <a:pt x="272" y="336"/>
                      </a:lnTo>
                      <a:lnTo>
                        <a:pt x="232" y="344"/>
                      </a:lnTo>
                      <a:lnTo>
                        <a:pt x="224" y="296"/>
                      </a:lnTo>
                      <a:lnTo>
                        <a:pt x="168" y="256"/>
                      </a:lnTo>
                      <a:lnTo>
                        <a:pt x="176" y="232"/>
                      </a:lnTo>
                      <a:lnTo>
                        <a:pt x="184" y="192"/>
                      </a:lnTo>
                      <a:lnTo>
                        <a:pt x="112" y="96"/>
                      </a:lnTo>
                      <a:lnTo>
                        <a:pt x="120" y="8"/>
                      </a:lnTo>
                      <a:lnTo>
                        <a:pt x="80" y="0"/>
                      </a:lnTo>
                      <a:close/>
                    </a:path>
                  </a:pathLst>
                </a:custGeom>
                <a:solidFill>
                  <a:srgbClr val="BBD4E3"/>
                </a:solidFill>
                <a:ln w="12700">
                  <a:solidFill>
                    <a:schemeClr val="bg1"/>
                  </a:solidFill>
                  <a:round/>
                  <a:headEnd/>
                  <a:tailEnd/>
                </a:ln>
              </p:spPr>
              <p:txBody>
                <a:bodyPr/>
                <a:lstStyle/>
                <a:p>
                  <a:endParaRPr lang="en-US"/>
                </a:p>
              </p:txBody>
            </p:sp>
            <p:sp>
              <p:nvSpPr>
                <p:cNvPr id="25616" name="Freeform 28"/>
                <p:cNvSpPr>
                  <a:spLocks/>
                </p:cNvSpPr>
                <p:nvPr/>
              </p:nvSpPr>
              <p:spPr bwMode="auto">
                <a:xfrm>
                  <a:off x="3305174" y="3813177"/>
                  <a:ext cx="585787" cy="774700"/>
                </a:xfrm>
                <a:custGeom>
                  <a:avLst/>
                  <a:gdLst>
                    <a:gd name="T0" fmla="*/ 110825 w 296"/>
                    <a:gd name="T1" fmla="*/ 0 h 376"/>
                    <a:gd name="T2" fmla="*/ 395803 w 296"/>
                    <a:gd name="T3" fmla="*/ 32966 h 376"/>
                    <a:gd name="T4" fmla="*/ 379971 w 296"/>
                    <a:gd name="T5" fmla="*/ 181313 h 376"/>
                    <a:gd name="T6" fmla="*/ 585788 w 296"/>
                    <a:gd name="T7" fmla="*/ 197796 h 376"/>
                    <a:gd name="T8" fmla="*/ 538292 w 296"/>
                    <a:gd name="T9" fmla="*/ 774700 h 376"/>
                    <a:gd name="T10" fmla="*/ 0 w 296"/>
                    <a:gd name="T11" fmla="*/ 725251 h 376"/>
                    <a:gd name="T12" fmla="*/ 63328 w 296"/>
                    <a:gd name="T13" fmla="*/ 346143 h 376"/>
                    <a:gd name="T14" fmla="*/ 110825 w 296"/>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76"/>
                    <a:gd name="T26" fmla="*/ 296 w 296"/>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76">
                      <a:moveTo>
                        <a:pt x="56" y="0"/>
                      </a:moveTo>
                      <a:lnTo>
                        <a:pt x="200" y="16"/>
                      </a:lnTo>
                      <a:lnTo>
                        <a:pt x="192" y="88"/>
                      </a:lnTo>
                      <a:lnTo>
                        <a:pt x="296" y="96"/>
                      </a:lnTo>
                      <a:lnTo>
                        <a:pt x="272" y="376"/>
                      </a:lnTo>
                      <a:lnTo>
                        <a:pt x="0" y="352"/>
                      </a:lnTo>
                      <a:lnTo>
                        <a:pt x="32" y="168"/>
                      </a:lnTo>
                      <a:lnTo>
                        <a:pt x="56" y="0"/>
                      </a:lnTo>
                      <a:close/>
                    </a:path>
                  </a:pathLst>
                </a:custGeom>
                <a:solidFill>
                  <a:srgbClr val="BBD4E3"/>
                </a:solidFill>
                <a:ln w="12700">
                  <a:solidFill>
                    <a:schemeClr val="bg1"/>
                  </a:solidFill>
                  <a:round/>
                  <a:headEnd/>
                  <a:tailEnd/>
                </a:ln>
              </p:spPr>
              <p:txBody>
                <a:bodyPr/>
                <a:lstStyle/>
                <a:p>
                  <a:endParaRPr lang="en-US"/>
                </a:p>
              </p:txBody>
            </p:sp>
            <p:sp>
              <p:nvSpPr>
                <p:cNvPr id="25617" name="Freeform 29"/>
                <p:cNvSpPr>
                  <a:spLocks/>
                </p:cNvSpPr>
                <p:nvPr/>
              </p:nvSpPr>
              <p:spPr bwMode="auto">
                <a:xfrm>
                  <a:off x="3336924" y="2790826"/>
                  <a:ext cx="1093788" cy="709614"/>
                </a:xfrm>
                <a:custGeom>
                  <a:avLst/>
                  <a:gdLst>
                    <a:gd name="T0" fmla="*/ 15823 w 553"/>
                    <a:gd name="T1" fmla="*/ 0 h 344"/>
                    <a:gd name="T2" fmla="*/ 237350 w 553"/>
                    <a:gd name="T3" fmla="*/ 33005 h 344"/>
                    <a:gd name="T4" fmla="*/ 363937 w 553"/>
                    <a:gd name="T5" fmla="*/ 49508 h 344"/>
                    <a:gd name="T6" fmla="*/ 537993 w 553"/>
                    <a:gd name="T7" fmla="*/ 66011 h 344"/>
                    <a:gd name="T8" fmla="*/ 696227 w 553"/>
                    <a:gd name="T9" fmla="*/ 82513 h 344"/>
                    <a:gd name="T10" fmla="*/ 967201 w 553"/>
                    <a:gd name="T11" fmla="*/ 99016 h 344"/>
                    <a:gd name="T12" fmla="*/ 1093788 w 553"/>
                    <a:gd name="T13" fmla="*/ 115518 h 344"/>
                    <a:gd name="T14" fmla="*/ 1093788 w 553"/>
                    <a:gd name="T15" fmla="*/ 693110 h 344"/>
                    <a:gd name="T16" fmla="*/ 427230 w 553"/>
                    <a:gd name="T17" fmla="*/ 643602 h 344"/>
                    <a:gd name="T18" fmla="*/ 411407 w 553"/>
                    <a:gd name="T19" fmla="*/ 709613 h 344"/>
                    <a:gd name="T20" fmla="*/ 379760 w 553"/>
                    <a:gd name="T21" fmla="*/ 676608 h 344"/>
                    <a:gd name="T22" fmla="*/ 316467 w 553"/>
                    <a:gd name="T23" fmla="*/ 676608 h 344"/>
                    <a:gd name="T24" fmla="*/ 237350 w 553"/>
                    <a:gd name="T25" fmla="*/ 693110 h 344"/>
                    <a:gd name="T26" fmla="*/ 221527 w 553"/>
                    <a:gd name="T27" fmla="*/ 594095 h 344"/>
                    <a:gd name="T28" fmla="*/ 110763 w 553"/>
                    <a:gd name="T29" fmla="*/ 511581 h 344"/>
                    <a:gd name="T30" fmla="*/ 126587 w 553"/>
                    <a:gd name="T31" fmla="*/ 445571 h 344"/>
                    <a:gd name="T32" fmla="*/ 142410 w 553"/>
                    <a:gd name="T33" fmla="*/ 379560 h 344"/>
                    <a:gd name="T34" fmla="*/ 0 w 553"/>
                    <a:gd name="T35" fmla="*/ 181529 h 344"/>
                    <a:gd name="T36" fmla="*/ 15823 w 553"/>
                    <a:gd name="T37" fmla="*/ 0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344"/>
                    <a:gd name="T59" fmla="*/ 553 w 55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344">
                      <a:moveTo>
                        <a:pt x="8" y="0"/>
                      </a:moveTo>
                      <a:lnTo>
                        <a:pt x="120" y="16"/>
                      </a:lnTo>
                      <a:lnTo>
                        <a:pt x="184" y="24"/>
                      </a:lnTo>
                      <a:lnTo>
                        <a:pt x="272" y="32"/>
                      </a:lnTo>
                      <a:lnTo>
                        <a:pt x="352" y="40"/>
                      </a:lnTo>
                      <a:lnTo>
                        <a:pt x="489" y="48"/>
                      </a:lnTo>
                      <a:lnTo>
                        <a:pt x="553" y="56"/>
                      </a:lnTo>
                      <a:lnTo>
                        <a:pt x="553" y="336"/>
                      </a:lnTo>
                      <a:lnTo>
                        <a:pt x="216" y="312"/>
                      </a:lnTo>
                      <a:lnTo>
                        <a:pt x="208" y="344"/>
                      </a:lnTo>
                      <a:lnTo>
                        <a:pt x="192" y="328"/>
                      </a:lnTo>
                      <a:lnTo>
                        <a:pt x="160" y="328"/>
                      </a:lnTo>
                      <a:lnTo>
                        <a:pt x="120" y="336"/>
                      </a:lnTo>
                      <a:lnTo>
                        <a:pt x="112" y="288"/>
                      </a:lnTo>
                      <a:lnTo>
                        <a:pt x="56" y="248"/>
                      </a:lnTo>
                      <a:lnTo>
                        <a:pt x="64" y="216"/>
                      </a:lnTo>
                      <a:lnTo>
                        <a:pt x="72" y="184"/>
                      </a:lnTo>
                      <a:lnTo>
                        <a:pt x="0" y="88"/>
                      </a:lnTo>
                      <a:lnTo>
                        <a:pt x="8" y="0"/>
                      </a:lnTo>
                      <a:close/>
                    </a:path>
                  </a:pathLst>
                </a:custGeom>
                <a:solidFill>
                  <a:srgbClr val="BBD4E3"/>
                </a:solidFill>
                <a:ln w="12700">
                  <a:solidFill>
                    <a:schemeClr val="bg1"/>
                  </a:solidFill>
                  <a:round/>
                  <a:headEnd/>
                  <a:tailEnd/>
                </a:ln>
              </p:spPr>
              <p:txBody>
                <a:bodyPr/>
                <a:lstStyle/>
                <a:p>
                  <a:endParaRPr lang="en-US"/>
                </a:p>
              </p:txBody>
            </p:sp>
            <p:sp>
              <p:nvSpPr>
                <p:cNvPr id="25618" name="Freeform 30"/>
                <p:cNvSpPr>
                  <a:spLocks/>
                </p:cNvSpPr>
                <p:nvPr/>
              </p:nvSpPr>
              <p:spPr bwMode="auto">
                <a:xfrm>
                  <a:off x="3684587" y="3417890"/>
                  <a:ext cx="746125" cy="642937"/>
                </a:xfrm>
                <a:custGeom>
                  <a:avLst/>
                  <a:gdLst>
                    <a:gd name="T0" fmla="*/ 63332 w 377"/>
                    <a:gd name="T1" fmla="*/ 0 h 312"/>
                    <a:gd name="T2" fmla="*/ 31666 w 377"/>
                    <a:gd name="T3" fmla="*/ 247283 h 312"/>
                    <a:gd name="T4" fmla="*/ 0 w 377"/>
                    <a:gd name="T5" fmla="*/ 576995 h 312"/>
                    <a:gd name="T6" fmla="*/ 205828 w 377"/>
                    <a:gd name="T7" fmla="*/ 609966 h 312"/>
                    <a:gd name="T8" fmla="*/ 714459 w 377"/>
                    <a:gd name="T9" fmla="*/ 642937 h 312"/>
                    <a:gd name="T10" fmla="*/ 746125 w 377"/>
                    <a:gd name="T11" fmla="*/ 65942 h 312"/>
                    <a:gd name="T12" fmla="*/ 63332 w 377"/>
                    <a:gd name="T13" fmla="*/ 0 h 312"/>
                    <a:gd name="T14" fmla="*/ 0 60000 65536"/>
                    <a:gd name="T15" fmla="*/ 0 60000 65536"/>
                    <a:gd name="T16" fmla="*/ 0 60000 65536"/>
                    <a:gd name="T17" fmla="*/ 0 60000 65536"/>
                    <a:gd name="T18" fmla="*/ 0 60000 65536"/>
                    <a:gd name="T19" fmla="*/ 0 60000 65536"/>
                    <a:gd name="T20" fmla="*/ 0 60000 65536"/>
                    <a:gd name="T21" fmla="*/ 0 w 377"/>
                    <a:gd name="T22" fmla="*/ 0 h 312"/>
                    <a:gd name="T23" fmla="*/ 377 w 377"/>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312">
                      <a:moveTo>
                        <a:pt x="32" y="0"/>
                      </a:moveTo>
                      <a:lnTo>
                        <a:pt x="16" y="120"/>
                      </a:lnTo>
                      <a:lnTo>
                        <a:pt x="0" y="280"/>
                      </a:lnTo>
                      <a:lnTo>
                        <a:pt x="104" y="296"/>
                      </a:lnTo>
                      <a:lnTo>
                        <a:pt x="361" y="312"/>
                      </a:lnTo>
                      <a:lnTo>
                        <a:pt x="377" y="32"/>
                      </a:lnTo>
                      <a:lnTo>
                        <a:pt x="32" y="0"/>
                      </a:lnTo>
                      <a:close/>
                    </a:path>
                  </a:pathLst>
                </a:custGeom>
                <a:solidFill>
                  <a:srgbClr val="BBD4E3"/>
                </a:solidFill>
                <a:ln w="12700">
                  <a:solidFill>
                    <a:schemeClr val="bg1"/>
                  </a:solidFill>
                  <a:round/>
                  <a:headEnd/>
                  <a:tailEnd/>
                </a:ln>
              </p:spPr>
              <p:txBody>
                <a:bodyPr/>
                <a:lstStyle/>
                <a:p>
                  <a:endParaRPr lang="en-US"/>
                </a:p>
              </p:txBody>
            </p:sp>
            <p:sp>
              <p:nvSpPr>
                <p:cNvPr id="25619" name="Freeform 31"/>
                <p:cNvSpPr>
                  <a:spLocks/>
                </p:cNvSpPr>
                <p:nvPr/>
              </p:nvSpPr>
              <p:spPr bwMode="auto">
                <a:xfrm>
                  <a:off x="3827462" y="4011615"/>
                  <a:ext cx="793750" cy="609601"/>
                </a:xfrm>
                <a:custGeom>
                  <a:avLst/>
                  <a:gdLst>
                    <a:gd name="T0" fmla="*/ 63342 w 401"/>
                    <a:gd name="T1" fmla="*/ 0 h 296"/>
                    <a:gd name="T2" fmla="*/ 31671 w 401"/>
                    <a:gd name="T3" fmla="*/ 378941 h 296"/>
                    <a:gd name="T4" fmla="*/ 0 w 401"/>
                    <a:gd name="T5" fmla="*/ 576649 h 296"/>
                    <a:gd name="T6" fmla="*/ 397865 w 401"/>
                    <a:gd name="T7" fmla="*/ 609600 h 296"/>
                    <a:gd name="T8" fmla="*/ 777915 w 401"/>
                    <a:gd name="T9" fmla="*/ 609600 h 296"/>
                    <a:gd name="T10" fmla="*/ 777915 w 401"/>
                    <a:gd name="T11" fmla="*/ 329514 h 296"/>
                    <a:gd name="T12" fmla="*/ 793750 w 401"/>
                    <a:gd name="T13" fmla="*/ 49427 h 296"/>
                    <a:gd name="T14" fmla="*/ 572054 w 401"/>
                    <a:gd name="T15" fmla="*/ 49427 h 296"/>
                    <a:gd name="T16" fmla="*/ 63342 w 401"/>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296"/>
                    <a:gd name="T29" fmla="*/ 401 w 401"/>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296">
                      <a:moveTo>
                        <a:pt x="32" y="0"/>
                      </a:moveTo>
                      <a:lnTo>
                        <a:pt x="16" y="184"/>
                      </a:lnTo>
                      <a:lnTo>
                        <a:pt x="0" y="280"/>
                      </a:lnTo>
                      <a:lnTo>
                        <a:pt x="201" y="296"/>
                      </a:lnTo>
                      <a:lnTo>
                        <a:pt x="393" y="296"/>
                      </a:lnTo>
                      <a:lnTo>
                        <a:pt x="393" y="160"/>
                      </a:lnTo>
                      <a:lnTo>
                        <a:pt x="401" y="24"/>
                      </a:lnTo>
                      <a:lnTo>
                        <a:pt x="289" y="24"/>
                      </a:lnTo>
                      <a:lnTo>
                        <a:pt x="32" y="0"/>
                      </a:lnTo>
                      <a:close/>
                    </a:path>
                  </a:pathLst>
                </a:custGeom>
                <a:solidFill>
                  <a:srgbClr val="FFDBB7"/>
                </a:solidFill>
                <a:ln w="12700">
                  <a:solidFill>
                    <a:schemeClr val="bg1"/>
                  </a:solidFill>
                  <a:round/>
                  <a:headEnd/>
                  <a:tailEnd/>
                </a:ln>
              </p:spPr>
              <p:txBody>
                <a:bodyPr/>
                <a:lstStyle/>
                <a:p>
                  <a:endParaRPr lang="en-US"/>
                </a:p>
              </p:txBody>
            </p:sp>
            <p:sp>
              <p:nvSpPr>
                <p:cNvPr id="25620" name="Freeform 32"/>
                <p:cNvSpPr>
                  <a:spLocks/>
                </p:cNvSpPr>
                <p:nvPr/>
              </p:nvSpPr>
              <p:spPr bwMode="auto">
                <a:xfrm>
                  <a:off x="3130549" y="4521203"/>
                  <a:ext cx="712788" cy="825500"/>
                </a:xfrm>
                <a:custGeom>
                  <a:avLst/>
                  <a:gdLst>
                    <a:gd name="T0" fmla="*/ 174237 w 360"/>
                    <a:gd name="T1" fmla="*/ 0 h 400"/>
                    <a:gd name="T2" fmla="*/ 158397 w 360"/>
                    <a:gd name="T3" fmla="*/ 115570 h 400"/>
                    <a:gd name="T4" fmla="*/ 95038 w 360"/>
                    <a:gd name="T5" fmla="*/ 99060 h 400"/>
                    <a:gd name="T6" fmla="*/ 110878 w 360"/>
                    <a:gd name="T7" fmla="*/ 247650 h 400"/>
                    <a:gd name="T8" fmla="*/ 79199 w 360"/>
                    <a:gd name="T9" fmla="*/ 264160 h 400"/>
                    <a:gd name="T10" fmla="*/ 110878 w 360"/>
                    <a:gd name="T11" fmla="*/ 346710 h 400"/>
                    <a:gd name="T12" fmla="*/ 79199 w 360"/>
                    <a:gd name="T13" fmla="*/ 396240 h 400"/>
                    <a:gd name="T14" fmla="*/ 47519 w 360"/>
                    <a:gd name="T15" fmla="*/ 445770 h 400"/>
                    <a:gd name="T16" fmla="*/ 15840 w 360"/>
                    <a:gd name="T17" fmla="*/ 511810 h 400"/>
                    <a:gd name="T18" fmla="*/ 47519 w 360"/>
                    <a:gd name="T19" fmla="*/ 544830 h 400"/>
                    <a:gd name="T20" fmla="*/ 0 w 360"/>
                    <a:gd name="T21" fmla="*/ 561340 h 400"/>
                    <a:gd name="T22" fmla="*/ 0 w 360"/>
                    <a:gd name="T23" fmla="*/ 610870 h 400"/>
                    <a:gd name="T24" fmla="*/ 395993 w 360"/>
                    <a:gd name="T25" fmla="*/ 825500 h 400"/>
                    <a:gd name="T26" fmla="*/ 617750 w 360"/>
                    <a:gd name="T27" fmla="*/ 825500 h 400"/>
                    <a:gd name="T28" fmla="*/ 712788 w 360"/>
                    <a:gd name="T29" fmla="*/ 66040 h 400"/>
                    <a:gd name="T30" fmla="*/ 174237 w 360"/>
                    <a:gd name="T31" fmla="*/ 0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400"/>
                    <a:gd name="T50" fmla="*/ 360 w 360"/>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400">
                      <a:moveTo>
                        <a:pt x="88" y="0"/>
                      </a:moveTo>
                      <a:lnTo>
                        <a:pt x="80" y="56"/>
                      </a:lnTo>
                      <a:lnTo>
                        <a:pt x="48" y="48"/>
                      </a:lnTo>
                      <a:lnTo>
                        <a:pt x="56" y="120"/>
                      </a:lnTo>
                      <a:lnTo>
                        <a:pt x="40" y="128"/>
                      </a:lnTo>
                      <a:lnTo>
                        <a:pt x="56" y="168"/>
                      </a:lnTo>
                      <a:lnTo>
                        <a:pt x="40" y="192"/>
                      </a:lnTo>
                      <a:lnTo>
                        <a:pt x="24" y="216"/>
                      </a:lnTo>
                      <a:lnTo>
                        <a:pt x="8" y="248"/>
                      </a:lnTo>
                      <a:lnTo>
                        <a:pt x="24" y="264"/>
                      </a:lnTo>
                      <a:lnTo>
                        <a:pt x="0" y="272"/>
                      </a:lnTo>
                      <a:lnTo>
                        <a:pt x="0" y="296"/>
                      </a:lnTo>
                      <a:lnTo>
                        <a:pt x="200" y="400"/>
                      </a:lnTo>
                      <a:lnTo>
                        <a:pt x="312" y="400"/>
                      </a:lnTo>
                      <a:lnTo>
                        <a:pt x="360" y="32"/>
                      </a:lnTo>
                      <a:lnTo>
                        <a:pt x="88" y="0"/>
                      </a:lnTo>
                      <a:close/>
                    </a:path>
                  </a:pathLst>
                </a:custGeom>
                <a:solidFill>
                  <a:srgbClr val="BBD4E3"/>
                </a:solidFill>
                <a:ln w="12700">
                  <a:solidFill>
                    <a:schemeClr val="bg1"/>
                  </a:solidFill>
                  <a:round/>
                  <a:headEnd/>
                  <a:tailEnd/>
                </a:ln>
              </p:spPr>
              <p:txBody>
                <a:bodyPr/>
                <a:lstStyle/>
                <a:p>
                  <a:endParaRPr lang="en-US"/>
                </a:p>
              </p:txBody>
            </p:sp>
            <p:sp>
              <p:nvSpPr>
                <p:cNvPr id="25621" name="Freeform 33"/>
                <p:cNvSpPr>
                  <a:spLocks/>
                </p:cNvSpPr>
                <p:nvPr/>
              </p:nvSpPr>
              <p:spPr bwMode="auto">
                <a:xfrm>
                  <a:off x="3748087" y="4587878"/>
                  <a:ext cx="746125" cy="774700"/>
                </a:xfrm>
                <a:custGeom>
                  <a:avLst/>
                  <a:gdLst>
                    <a:gd name="T0" fmla="*/ 94997 w 377"/>
                    <a:gd name="T1" fmla="*/ 0 h 376"/>
                    <a:gd name="T2" fmla="*/ 746125 w 377"/>
                    <a:gd name="T3" fmla="*/ 32966 h 376"/>
                    <a:gd name="T4" fmla="*/ 714459 w 377"/>
                    <a:gd name="T5" fmla="*/ 725251 h 376"/>
                    <a:gd name="T6" fmla="*/ 508632 w 377"/>
                    <a:gd name="T7" fmla="*/ 708768 h 376"/>
                    <a:gd name="T8" fmla="*/ 300825 w 377"/>
                    <a:gd name="T9" fmla="*/ 692285 h 376"/>
                    <a:gd name="T10" fmla="*/ 300825 w 377"/>
                    <a:gd name="T11" fmla="*/ 725251 h 376"/>
                    <a:gd name="T12" fmla="*/ 126663 w 377"/>
                    <a:gd name="T13" fmla="*/ 725251 h 376"/>
                    <a:gd name="T14" fmla="*/ 126663 w 377"/>
                    <a:gd name="T15" fmla="*/ 774700 h 376"/>
                    <a:gd name="T16" fmla="*/ 0 w 377"/>
                    <a:gd name="T17" fmla="*/ 758217 h 376"/>
                    <a:gd name="T18" fmla="*/ 63332 w 377"/>
                    <a:gd name="T19" fmla="*/ 181313 h 376"/>
                    <a:gd name="T20" fmla="*/ 94997 w 377"/>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376"/>
                    <a:gd name="T35" fmla="*/ 377 w 377"/>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376">
                      <a:moveTo>
                        <a:pt x="48" y="0"/>
                      </a:moveTo>
                      <a:lnTo>
                        <a:pt x="377" y="16"/>
                      </a:lnTo>
                      <a:lnTo>
                        <a:pt x="361" y="352"/>
                      </a:lnTo>
                      <a:lnTo>
                        <a:pt x="257" y="344"/>
                      </a:lnTo>
                      <a:lnTo>
                        <a:pt x="152" y="336"/>
                      </a:lnTo>
                      <a:lnTo>
                        <a:pt x="152" y="352"/>
                      </a:lnTo>
                      <a:lnTo>
                        <a:pt x="64" y="352"/>
                      </a:lnTo>
                      <a:lnTo>
                        <a:pt x="64" y="376"/>
                      </a:lnTo>
                      <a:lnTo>
                        <a:pt x="0" y="368"/>
                      </a:lnTo>
                      <a:lnTo>
                        <a:pt x="32" y="88"/>
                      </a:lnTo>
                      <a:lnTo>
                        <a:pt x="48" y="0"/>
                      </a:lnTo>
                      <a:close/>
                    </a:path>
                  </a:pathLst>
                </a:custGeom>
                <a:solidFill>
                  <a:srgbClr val="BBD4E3"/>
                </a:solidFill>
                <a:ln w="12700">
                  <a:solidFill>
                    <a:schemeClr val="bg1"/>
                  </a:solidFill>
                  <a:round/>
                  <a:headEnd/>
                  <a:tailEnd/>
                </a:ln>
              </p:spPr>
              <p:txBody>
                <a:bodyPr/>
                <a:lstStyle/>
                <a:p>
                  <a:endParaRPr lang="en-US"/>
                </a:p>
              </p:txBody>
            </p:sp>
            <p:sp>
              <p:nvSpPr>
                <p:cNvPr id="25623" name="Freeform 35"/>
                <p:cNvSpPr>
                  <a:spLocks/>
                </p:cNvSpPr>
                <p:nvPr/>
              </p:nvSpPr>
              <p:spPr bwMode="auto">
                <a:xfrm>
                  <a:off x="4430712" y="2906715"/>
                  <a:ext cx="744537" cy="444500"/>
                </a:xfrm>
                <a:custGeom>
                  <a:avLst/>
                  <a:gdLst>
                    <a:gd name="T0" fmla="*/ 0 w 376"/>
                    <a:gd name="T1" fmla="*/ 0 h 216"/>
                    <a:gd name="T2" fmla="*/ 617807 w 376"/>
                    <a:gd name="T3" fmla="*/ 16463 h 216"/>
                    <a:gd name="T4" fmla="*/ 665331 w 376"/>
                    <a:gd name="T5" fmla="*/ 148167 h 216"/>
                    <a:gd name="T6" fmla="*/ 712855 w 376"/>
                    <a:gd name="T7" fmla="*/ 246944 h 216"/>
                    <a:gd name="T8" fmla="*/ 744537 w 376"/>
                    <a:gd name="T9" fmla="*/ 411574 h 216"/>
                    <a:gd name="T10" fmla="*/ 728696 w 376"/>
                    <a:gd name="T11" fmla="*/ 444500 h 216"/>
                    <a:gd name="T12" fmla="*/ 491078 w 376"/>
                    <a:gd name="T13" fmla="*/ 444500 h 216"/>
                    <a:gd name="T14" fmla="*/ 0 w 376"/>
                    <a:gd name="T15" fmla="*/ 428037 h 216"/>
                    <a:gd name="T16" fmla="*/ 0 w 376"/>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216"/>
                    <a:gd name="T29" fmla="*/ 376 w 376"/>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216">
                      <a:moveTo>
                        <a:pt x="0" y="0"/>
                      </a:moveTo>
                      <a:lnTo>
                        <a:pt x="312" y="8"/>
                      </a:lnTo>
                      <a:lnTo>
                        <a:pt x="336" y="72"/>
                      </a:lnTo>
                      <a:lnTo>
                        <a:pt x="360" y="120"/>
                      </a:lnTo>
                      <a:lnTo>
                        <a:pt x="376" y="200"/>
                      </a:lnTo>
                      <a:lnTo>
                        <a:pt x="368" y="216"/>
                      </a:lnTo>
                      <a:lnTo>
                        <a:pt x="248" y="216"/>
                      </a:lnTo>
                      <a:lnTo>
                        <a:pt x="0" y="208"/>
                      </a:lnTo>
                      <a:lnTo>
                        <a:pt x="0" y="0"/>
                      </a:lnTo>
                      <a:close/>
                    </a:path>
                  </a:pathLst>
                </a:custGeom>
                <a:solidFill>
                  <a:srgbClr val="BBD4E3"/>
                </a:solidFill>
                <a:ln w="12700">
                  <a:solidFill>
                    <a:schemeClr val="bg1"/>
                  </a:solidFill>
                  <a:round/>
                  <a:headEnd/>
                  <a:tailEnd/>
                </a:ln>
              </p:spPr>
              <p:txBody>
                <a:bodyPr/>
                <a:lstStyle/>
                <a:p>
                  <a:endParaRPr lang="en-US"/>
                </a:p>
              </p:txBody>
            </p:sp>
            <p:sp>
              <p:nvSpPr>
                <p:cNvPr id="25624" name="Freeform 36"/>
                <p:cNvSpPr>
                  <a:spLocks/>
                </p:cNvSpPr>
                <p:nvPr/>
              </p:nvSpPr>
              <p:spPr bwMode="auto">
                <a:xfrm>
                  <a:off x="4414837" y="3335340"/>
                  <a:ext cx="776287" cy="527051"/>
                </a:xfrm>
                <a:custGeom>
                  <a:avLst/>
                  <a:gdLst>
                    <a:gd name="T0" fmla="*/ 15843 w 392"/>
                    <a:gd name="T1" fmla="*/ 0 h 256"/>
                    <a:gd name="T2" fmla="*/ 15843 w 392"/>
                    <a:gd name="T3" fmla="*/ 214114 h 256"/>
                    <a:gd name="T4" fmla="*/ 0 w 392"/>
                    <a:gd name="T5" fmla="*/ 444698 h 256"/>
                    <a:gd name="T6" fmla="*/ 554491 w 392"/>
                    <a:gd name="T7" fmla="*/ 461169 h 256"/>
                    <a:gd name="T8" fmla="*/ 617861 w 392"/>
                    <a:gd name="T9" fmla="*/ 494109 h 256"/>
                    <a:gd name="T10" fmla="*/ 665389 w 392"/>
                    <a:gd name="T11" fmla="*/ 444698 h 256"/>
                    <a:gd name="T12" fmla="*/ 776287 w 392"/>
                    <a:gd name="T13" fmla="*/ 527050 h 256"/>
                    <a:gd name="T14" fmla="*/ 760444 w 392"/>
                    <a:gd name="T15" fmla="*/ 444698 h 256"/>
                    <a:gd name="T16" fmla="*/ 760444 w 392"/>
                    <a:gd name="T17" fmla="*/ 362347 h 256"/>
                    <a:gd name="T18" fmla="*/ 776287 w 392"/>
                    <a:gd name="T19" fmla="*/ 131763 h 256"/>
                    <a:gd name="T20" fmla="*/ 728759 w 392"/>
                    <a:gd name="T21" fmla="*/ 82352 h 256"/>
                    <a:gd name="T22" fmla="*/ 744602 w 392"/>
                    <a:gd name="T23" fmla="*/ 16470 h 256"/>
                    <a:gd name="T24" fmla="*/ 380222 w 392"/>
                    <a:gd name="T25" fmla="*/ 16470 h 256"/>
                    <a:gd name="T26" fmla="*/ 15843 w 392"/>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2"/>
                    <a:gd name="T43" fmla="*/ 0 h 256"/>
                    <a:gd name="T44" fmla="*/ 392 w 39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2" h="256">
                      <a:moveTo>
                        <a:pt x="8" y="0"/>
                      </a:moveTo>
                      <a:lnTo>
                        <a:pt x="8" y="104"/>
                      </a:lnTo>
                      <a:lnTo>
                        <a:pt x="0" y="216"/>
                      </a:lnTo>
                      <a:lnTo>
                        <a:pt x="280" y="224"/>
                      </a:lnTo>
                      <a:lnTo>
                        <a:pt x="312" y="240"/>
                      </a:lnTo>
                      <a:lnTo>
                        <a:pt x="336" y="216"/>
                      </a:lnTo>
                      <a:lnTo>
                        <a:pt x="392" y="256"/>
                      </a:lnTo>
                      <a:lnTo>
                        <a:pt x="384" y="216"/>
                      </a:lnTo>
                      <a:lnTo>
                        <a:pt x="384" y="176"/>
                      </a:lnTo>
                      <a:lnTo>
                        <a:pt x="392" y="64"/>
                      </a:lnTo>
                      <a:lnTo>
                        <a:pt x="368" y="40"/>
                      </a:lnTo>
                      <a:lnTo>
                        <a:pt x="376" y="8"/>
                      </a:lnTo>
                      <a:lnTo>
                        <a:pt x="192" y="8"/>
                      </a:lnTo>
                      <a:lnTo>
                        <a:pt x="8" y="0"/>
                      </a:lnTo>
                      <a:close/>
                    </a:path>
                  </a:pathLst>
                </a:custGeom>
                <a:solidFill>
                  <a:srgbClr val="FFDBB7"/>
                </a:solidFill>
                <a:ln w="12700">
                  <a:solidFill>
                    <a:schemeClr val="bg1"/>
                  </a:solidFill>
                  <a:round/>
                  <a:headEnd/>
                  <a:tailEnd/>
                </a:ln>
              </p:spPr>
              <p:txBody>
                <a:bodyPr/>
                <a:lstStyle/>
                <a:p>
                  <a:endParaRPr lang="en-US"/>
                </a:p>
              </p:txBody>
            </p:sp>
            <p:sp>
              <p:nvSpPr>
                <p:cNvPr id="25625" name="Freeform 37"/>
                <p:cNvSpPr>
                  <a:spLocks/>
                </p:cNvSpPr>
                <p:nvPr/>
              </p:nvSpPr>
              <p:spPr bwMode="auto">
                <a:xfrm>
                  <a:off x="4398962" y="3779840"/>
                  <a:ext cx="919162" cy="428626"/>
                </a:xfrm>
                <a:custGeom>
                  <a:avLst/>
                  <a:gdLst>
                    <a:gd name="T0" fmla="*/ 15848 w 464"/>
                    <a:gd name="T1" fmla="*/ 0 h 208"/>
                    <a:gd name="T2" fmla="*/ 0 w 464"/>
                    <a:gd name="T3" fmla="*/ 280255 h 208"/>
                    <a:gd name="T4" fmla="*/ 206019 w 464"/>
                    <a:gd name="T5" fmla="*/ 280255 h 208"/>
                    <a:gd name="T6" fmla="*/ 206019 w 464"/>
                    <a:gd name="T7" fmla="*/ 428625 h 208"/>
                    <a:gd name="T8" fmla="*/ 491276 w 464"/>
                    <a:gd name="T9" fmla="*/ 428625 h 208"/>
                    <a:gd name="T10" fmla="*/ 744838 w 464"/>
                    <a:gd name="T11" fmla="*/ 412139 h 208"/>
                    <a:gd name="T12" fmla="*/ 919162 w 464"/>
                    <a:gd name="T13" fmla="*/ 428625 h 208"/>
                    <a:gd name="T14" fmla="*/ 871619 w 464"/>
                    <a:gd name="T15" fmla="*/ 296740 h 208"/>
                    <a:gd name="T16" fmla="*/ 824076 w 464"/>
                    <a:gd name="T17" fmla="*/ 181341 h 208"/>
                    <a:gd name="T18" fmla="*/ 792381 w 464"/>
                    <a:gd name="T19" fmla="*/ 65942 h 208"/>
                    <a:gd name="T20" fmla="*/ 681448 w 464"/>
                    <a:gd name="T21" fmla="*/ 0 h 208"/>
                    <a:gd name="T22" fmla="*/ 633905 w 464"/>
                    <a:gd name="T23" fmla="*/ 32971 h 208"/>
                    <a:gd name="T24" fmla="*/ 570514 w 464"/>
                    <a:gd name="T25" fmla="*/ 16486 h 208"/>
                    <a:gd name="T26" fmla="*/ 316952 w 464"/>
                    <a:gd name="T27" fmla="*/ 0 h 208"/>
                    <a:gd name="T28" fmla="*/ 15848 w 464"/>
                    <a:gd name="T29" fmla="*/ 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08"/>
                    <a:gd name="T47" fmla="*/ 464 w 464"/>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08">
                      <a:moveTo>
                        <a:pt x="8" y="0"/>
                      </a:moveTo>
                      <a:lnTo>
                        <a:pt x="0" y="136"/>
                      </a:lnTo>
                      <a:lnTo>
                        <a:pt x="104" y="136"/>
                      </a:lnTo>
                      <a:lnTo>
                        <a:pt x="104" y="208"/>
                      </a:lnTo>
                      <a:lnTo>
                        <a:pt x="248" y="208"/>
                      </a:lnTo>
                      <a:lnTo>
                        <a:pt x="376" y="200"/>
                      </a:lnTo>
                      <a:lnTo>
                        <a:pt x="464" y="208"/>
                      </a:lnTo>
                      <a:lnTo>
                        <a:pt x="440" y="144"/>
                      </a:lnTo>
                      <a:lnTo>
                        <a:pt x="416" y="88"/>
                      </a:lnTo>
                      <a:lnTo>
                        <a:pt x="400" y="32"/>
                      </a:lnTo>
                      <a:lnTo>
                        <a:pt x="344" y="0"/>
                      </a:lnTo>
                      <a:lnTo>
                        <a:pt x="320" y="16"/>
                      </a:lnTo>
                      <a:lnTo>
                        <a:pt x="288" y="8"/>
                      </a:lnTo>
                      <a:lnTo>
                        <a:pt x="160" y="0"/>
                      </a:lnTo>
                      <a:lnTo>
                        <a:pt x="8" y="0"/>
                      </a:lnTo>
                      <a:close/>
                    </a:path>
                  </a:pathLst>
                </a:custGeom>
                <a:solidFill>
                  <a:srgbClr val="BBD4E3"/>
                </a:solidFill>
                <a:ln w="12700">
                  <a:solidFill>
                    <a:schemeClr val="bg1"/>
                  </a:solidFill>
                  <a:round/>
                  <a:headEnd/>
                  <a:tailEnd/>
                </a:ln>
              </p:spPr>
              <p:txBody>
                <a:bodyPr/>
                <a:lstStyle/>
                <a:p>
                  <a:endParaRPr lang="en-US"/>
                </a:p>
              </p:txBody>
            </p:sp>
            <p:sp>
              <p:nvSpPr>
                <p:cNvPr id="25626" name="Freeform 38"/>
                <p:cNvSpPr>
                  <a:spLocks/>
                </p:cNvSpPr>
                <p:nvPr/>
              </p:nvSpPr>
              <p:spPr bwMode="auto">
                <a:xfrm>
                  <a:off x="4605337" y="4192590"/>
                  <a:ext cx="808037" cy="428626"/>
                </a:xfrm>
                <a:custGeom>
                  <a:avLst/>
                  <a:gdLst>
                    <a:gd name="T0" fmla="*/ 0 w 408"/>
                    <a:gd name="T1" fmla="*/ 16486 h 208"/>
                    <a:gd name="T2" fmla="*/ 0 w 408"/>
                    <a:gd name="T3" fmla="*/ 263769 h 208"/>
                    <a:gd name="T4" fmla="*/ 0 w 408"/>
                    <a:gd name="T5" fmla="*/ 428625 h 208"/>
                    <a:gd name="T6" fmla="*/ 808037 w 408"/>
                    <a:gd name="T7" fmla="*/ 428625 h 208"/>
                    <a:gd name="T8" fmla="*/ 792193 w 408"/>
                    <a:gd name="T9" fmla="*/ 214313 h 208"/>
                    <a:gd name="T10" fmla="*/ 792193 w 408"/>
                    <a:gd name="T11" fmla="*/ 131885 h 208"/>
                    <a:gd name="T12" fmla="*/ 728818 w 408"/>
                    <a:gd name="T13" fmla="*/ 82428 h 208"/>
                    <a:gd name="T14" fmla="*/ 744662 w 408"/>
                    <a:gd name="T15" fmla="*/ 32971 h 208"/>
                    <a:gd name="T16" fmla="*/ 712974 w 408"/>
                    <a:gd name="T17" fmla="*/ 0 h 208"/>
                    <a:gd name="T18" fmla="*/ 348565 w 408"/>
                    <a:gd name="T19" fmla="*/ 16486 h 208"/>
                    <a:gd name="T20" fmla="*/ 0 w 408"/>
                    <a:gd name="T21" fmla="*/ 16486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208"/>
                    <a:gd name="T35" fmla="*/ 408 w 408"/>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208">
                      <a:moveTo>
                        <a:pt x="0" y="8"/>
                      </a:moveTo>
                      <a:lnTo>
                        <a:pt x="0" y="128"/>
                      </a:lnTo>
                      <a:lnTo>
                        <a:pt x="0" y="208"/>
                      </a:lnTo>
                      <a:lnTo>
                        <a:pt x="408" y="208"/>
                      </a:lnTo>
                      <a:lnTo>
                        <a:pt x="400" y="104"/>
                      </a:lnTo>
                      <a:lnTo>
                        <a:pt x="400" y="64"/>
                      </a:lnTo>
                      <a:lnTo>
                        <a:pt x="368" y="40"/>
                      </a:lnTo>
                      <a:lnTo>
                        <a:pt x="376" y="16"/>
                      </a:lnTo>
                      <a:lnTo>
                        <a:pt x="360" y="0"/>
                      </a:lnTo>
                      <a:lnTo>
                        <a:pt x="176" y="8"/>
                      </a:lnTo>
                      <a:lnTo>
                        <a:pt x="0" y="8"/>
                      </a:lnTo>
                      <a:close/>
                    </a:path>
                  </a:pathLst>
                </a:custGeom>
                <a:solidFill>
                  <a:srgbClr val="BBD4E3"/>
                </a:solidFill>
                <a:ln w="12700">
                  <a:solidFill>
                    <a:schemeClr val="bg1"/>
                  </a:solidFill>
                  <a:round/>
                  <a:headEnd/>
                  <a:tailEnd/>
                </a:ln>
              </p:spPr>
              <p:txBody>
                <a:bodyPr/>
                <a:lstStyle/>
                <a:p>
                  <a:endParaRPr lang="en-US"/>
                </a:p>
              </p:txBody>
            </p:sp>
            <p:sp>
              <p:nvSpPr>
                <p:cNvPr id="25627" name="Freeform 39"/>
                <p:cNvSpPr>
                  <a:spLocks/>
                </p:cNvSpPr>
                <p:nvPr/>
              </p:nvSpPr>
              <p:spPr bwMode="auto">
                <a:xfrm>
                  <a:off x="4494211" y="4621216"/>
                  <a:ext cx="935037" cy="477838"/>
                </a:xfrm>
                <a:custGeom>
                  <a:avLst/>
                  <a:gdLst>
                    <a:gd name="T0" fmla="*/ 0 w 472"/>
                    <a:gd name="T1" fmla="*/ 0 h 232"/>
                    <a:gd name="T2" fmla="*/ 0 w 472"/>
                    <a:gd name="T3" fmla="*/ 82386 h 232"/>
                    <a:gd name="T4" fmla="*/ 332810 w 472"/>
                    <a:gd name="T5" fmla="*/ 98863 h 232"/>
                    <a:gd name="T6" fmla="*/ 332810 w 472"/>
                    <a:gd name="T7" fmla="*/ 362497 h 232"/>
                    <a:gd name="T8" fmla="*/ 507139 w 472"/>
                    <a:gd name="T9" fmla="*/ 444883 h 232"/>
                    <a:gd name="T10" fmla="*/ 554683 w 472"/>
                    <a:gd name="T11" fmla="*/ 411928 h 232"/>
                    <a:gd name="T12" fmla="*/ 665620 w 472"/>
                    <a:gd name="T13" fmla="*/ 477837 h 232"/>
                    <a:gd name="T14" fmla="*/ 729012 w 472"/>
                    <a:gd name="T15" fmla="*/ 461360 h 232"/>
                    <a:gd name="T16" fmla="*/ 871645 w 472"/>
                    <a:gd name="T17" fmla="*/ 411928 h 232"/>
                    <a:gd name="T18" fmla="*/ 935037 w 472"/>
                    <a:gd name="T19" fmla="*/ 461360 h 232"/>
                    <a:gd name="T20" fmla="*/ 935037 w 472"/>
                    <a:gd name="T21" fmla="*/ 181249 h 232"/>
                    <a:gd name="T22" fmla="*/ 919189 w 472"/>
                    <a:gd name="T23" fmla="*/ 0 h 232"/>
                    <a:gd name="T24" fmla="*/ 0 w 47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232"/>
                    <a:gd name="T41" fmla="*/ 472 w 47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232">
                      <a:moveTo>
                        <a:pt x="0" y="0"/>
                      </a:moveTo>
                      <a:lnTo>
                        <a:pt x="0" y="40"/>
                      </a:lnTo>
                      <a:lnTo>
                        <a:pt x="168" y="48"/>
                      </a:lnTo>
                      <a:lnTo>
                        <a:pt x="168" y="176"/>
                      </a:lnTo>
                      <a:lnTo>
                        <a:pt x="256" y="216"/>
                      </a:lnTo>
                      <a:lnTo>
                        <a:pt x="280" y="200"/>
                      </a:lnTo>
                      <a:lnTo>
                        <a:pt x="336" y="232"/>
                      </a:lnTo>
                      <a:lnTo>
                        <a:pt x="368" y="224"/>
                      </a:lnTo>
                      <a:lnTo>
                        <a:pt x="440" y="200"/>
                      </a:lnTo>
                      <a:lnTo>
                        <a:pt x="472" y="224"/>
                      </a:lnTo>
                      <a:lnTo>
                        <a:pt x="472" y="88"/>
                      </a:lnTo>
                      <a:lnTo>
                        <a:pt x="464" y="0"/>
                      </a:lnTo>
                      <a:lnTo>
                        <a:pt x="0" y="0"/>
                      </a:lnTo>
                      <a:close/>
                    </a:path>
                  </a:pathLst>
                </a:custGeom>
                <a:solidFill>
                  <a:srgbClr val="BBD4E3"/>
                </a:solidFill>
                <a:ln w="12700">
                  <a:solidFill>
                    <a:schemeClr val="bg1"/>
                  </a:solidFill>
                  <a:round/>
                  <a:headEnd/>
                  <a:tailEnd/>
                </a:ln>
              </p:spPr>
              <p:txBody>
                <a:bodyPr/>
                <a:lstStyle/>
                <a:p>
                  <a:endParaRPr lang="en-US"/>
                </a:p>
              </p:txBody>
            </p:sp>
            <p:sp>
              <p:nvSpPr>
                <p:cNvPr id="25628" name="Freeform 40"/>
                <p:cNvSpPr>
                  <a:spLocks/>
                </p:cNvSpPr>
                <p:nvPr/>
              </p:nvSpPr>
              <p:spPr bwMode="auto">
                <a:xfrm>
                  <a:off x="5413373" y="4637091"/>
                  <a:ext cx="538163" cy="527051"/>
                </a:xfrm>
                <a:custGeom>
                  <a:avLst/>
                  <a:gdLst>
                    <a:gd name="T0" fmla="*/ 0 w 272"/>
                    <a:gd name="T1" fmla="*/ 49411 h 256"/>
                    <a:gd name="T2" fmla="*/ 221597 w 272"/>
                    <a:gd name="T3" fmla="*/ 16470 h 256"/>
                    <a:gd name="T4" fmla="*/ 474850 w 272"/>
                    <a:gd name="T5" fmla="*/ 0 h 256"/>
                    <a:gd name="T6" fmla="*/ 459021 w 272"/>
                    <a:gd name="T7" fmla="*/ 65881 h 256"/>
                    <a:gd name="T8" fmla="*/ 522335 w 272"/>
                    <a:gd name="T9" fmla="*/ 49411 h 256"/>
                    <a:gd name="T10" fmla="*/ 538163 w 272"/>
                    <a:gd name="T11" fmla="*/ 98822 h 256"/>
                    <a:gd name="T12" fmla="*/ 474850 w 272"/>
                    <a:gd name="T13" fmla="*/ 148233 h 256"/>
                    <a:gd name="T14" fmla="*/ 490678 w 272"/>
                    <a:gd name="T15" fmla="*/ 214114 h 256"/>
                    <a:gd name="T16" fmla="*/ 427365 w 272"/>
                    <a:gd name="T17" fmla="*/ 329406 h 256"/>
                    <a:gd name="T18" fmla="*/ 379880 w 272"/>
                    <a:gd name="T19" fmla="*/ 411758 h 256"/>
                    <a:gd name="T20" fmla="*/ 411536 w 272"/>
                    <a:gd name="T21" fmla="*/ 510580 h 256"/>
                    <a:gd name="T22" fmla="*/ 79142 w 272"/>
                    <a:gd name="T23" fmla="*/ 527050 h 256"/>
                    <a:gd name="T24" fmla="*/ 79142 w 272"/>
                    <a:gd name="T25" fmla="*/ 461169 h 256"/>
                    <a:gd name="T26" fmla="*/ 15828 w 272"/>
                    <a:gd name="T27" fmla="*/ 444698 h 256"/>
                    <a:gd name="T28" fmla="*/ 15828 w 272"/>
                    <a:gd name="T29" fmla="*/ 148233 h 256"/>
                    <a:gd name="T30" fmla="*/ 0 w 272"/>
                    <a:gd name="T31" fmla="*/ 49411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56"/>
                    <a:gd name="T50" fmla="*/ 272 w 272"/>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56">
                      <a:moveTo>
                        <a:pt x="0" y="24"/>
                      </a:moveTo>
                      <a:lnTo>
                        <a:pt x="112" y="8"/>
                      </a:lnTo>
                      <a:lnTo>
                        <a:pt x="240" y="0"/>
                      </a:lnTo>
                      <a:lnTo>
                        <a:pt x="232" y="32"/>
                      </a:lnTo>
                      <a:lnTo>
                        <a:pt x="264" y="24"/>
                      </a:lnTo>
                      <a:lnTo>
                        <a:pt x="272" y="48"/>
                      </a:lnTo>
                      <a:lnTo>
                        <a:pt x="240" y="72"/>
                      </a:lnTo>
                      <a:lnTo>
                        <a:pt x="248" y="104"/>
                      </a:lnTo>
                      <a:lnTo>
                        <a:pt x="216" y="160"/>
                      </a:lnTo>
                      <a:lnTo>
                        <a:pt x="192" y="200"/>
                      </a:lnTo>
                      <a:lnTo>
                        <a:pt x="208" y="248"/>
                      </a:lnTo>
                      <a:lnTo>
                        <a:pt x="40" y="256"/>
                      </a:lnTo>
                      <a:lnTo>
                        <a:pt x="40" y="224"/>
                      </a:lnTo>
                      <a:lnTo>
                        <a:pt x="8" y="216"/>
                      </a:lnTo>
                      <a:lnTo>
                        <a:pt x="8" y="72"/>
                      </a:lnTo>
                      <a:lnTo>
                        <a:pt x="0" y="24"/>
                      </a:lnTo>
                      <a:close/>
                    </a:path>
                  </a:pathLst>
                </a:custGeom>
                <a:solidFill>
                  <a:srgbClr val="BBD4E3"/>
                </a:solidFill>
                <a:ln w="12700">
                  <a:solidFill>
                    <a:schemeClr val="bg1"/>
                  </a:solidFill>
                  <a:round/>
                  <a:headEnd/>
                  <a:tailEnd/>
                </a:ln>
              </p:spPr>
              <p:txBody>
                <a:bodyPr/>
                <a:lstStyle/>
                <a:p>
                  <a:endParaRPr lang="en-US"/>
                </a:p>
              </p:txBody>
            </p:sp>
            <p:sp>
              <p:nvSpPr>
                <p:cNvPr id="25629" name="Freeform 41"/>
                <p:cNvSpPr>
                  <a:spLocks/>
                </p:cNvSpPr>
                <p:nvPr/>
              </p:nvSpPr>
              <p:spPr bwMode="auto">
                <a:xfrm>
                  <a:off x="5492748" y="5132391"/>
                  <a:ext cx="649287" cy="542925"/>
                </a:xfrm>
                <a:custGeom>
                  <a:avLst/>
                  <a:gdLst>
                    <a:gd name="T0" fmla="*/ 0 w 328"/>
                    <a:gd name="T1" fmla="*/ 16452 h 264"/>
                    <a:gd name="T2" fmla="*/ 332562 w 328"/>
                    <a:gd name="T3" fmla="*/ 0 h 264"/>
                    <a:gd name="T4" fmla="*/ 380071 w 328"/>
                    <a:gd name="T5" fmla="*/ 115166 h 264"/>
                    <a:gd name="T6" fmla="*/ 332562 w 328"/>
                    <a:gd name="T7" fmla="*/ 246784 h 264"/>
                    <a:gd name="T8" fmla="*/ 316726 w 328"/>
                    <a:gd name="T9" fmla="*/ 312593 h 264"/>
                    <a:gd name="T10" fmla="*/ 538434 w 328"/>
                    <a:gd name="T11" fmla="*/ 279689 h 264"/>
                    <a:gd name="T12" fmla="*/ 554270 w 328"/>
                    <a:gd name="T13" fmla="*/ 378402 h 264"/>
                    <a:gd name="T14" fmla="*/ 490925 w 328"/>
                    <a:gd name="T15" fmla="*/ 361950 h 264"/>
                    <a:gd name="T16" fmla="*/ 459252 w 328"/>
                    <a:gd name="T17" fmla="*/ 394855 h 264"/>
                    <a:gd name="T18" fmla="*/ 490925 w 328"/>
                    <a:gd name="T19" fmla="*/ 427759 h 264"/>
                    <a:gd name="T20" fmla="*/ 554270 w 328"/>
                    <a:gd name="T21" fmla="*/ 394855 h 264"/>
                    <a:gd name="T22" fmla="*/ 554270 w 328"/>
                    <a:gd name="T23" fmla="*/ 444211 h 264"/>
                    <a:gd name="T24" fmla="*/ 585943 w 328"/>
                    <a:gd name="T25" fmla="*/ 394855 h 264"/>
                    <a:gd name="T26" fmla="*/ 617615 w 328"/>
                    <a:gd name="T27" fmla="*/ 394855 h 264"/>
                    <a:gd name="T28" fmla="*/ 585943 w 328"/>
                    <a:gd name="T29" fmla="*/ 477116 h 264"/>
                    <a:gd name="T30" fmla="*/ 633452 w 328"/>
                    <a:gd name="T31" fmla="*/ 493568 h 264"/>
                    <a:gd name="T32" fmla="*/ 649288 w 328"/>
                    <a:gd name="T33" fmla="*/ 526473 h 264"/>
                    <a:gd name="T34" fmla="*/ 633452 w 328"/>
                    <a:gd name="T35" fmla="*/ 542925 h 264"/>
                    <a:gd name="T36" fmla="*/ 601779 w 328"/>
                    <a:gd name="T37" fmla="*/ 510020 h 264"/>
                    <a:gd name="T38" fmla="*/ 538434 w 328"/>
                    <a:gd name="T39" fmla="*/ 493568 h 264"/>
                    <a:gd name="T40" fmla="*/ 538434 w 328"/>
                    <a:gd name="T41" fmla="*/ 542925 h 264"/>
                    <a:gd name="T42" fmla="*/ 506761 w 328"/>
                    <a:gd name="T43" fmla="*/ 542925 h 264"/>
                    <a:gd name="T44" fmla="*/ 490925 w 328"/>
                    <a:gd name="T45" fmla="*/ 510020 h 264"/>
                    <a:gd name="T46" fmla="*/ 475089 w 328"/>
                    <a:gd name="T47" fmla="*/ 526473 h 264"/>
                    <a:gd name="T48" fmla="*/ 380071 w 328"/>
                    <a:gd name="T49" fmla="*/ 526473 h 264"/>
                    <a:gd name="T50" fmla="*/ 380071 w 328"/>
                    <a:gd name="T51" fmla="*/ 510020 h 264"/>
                    <a:gd name="T52" fmla="*/ 348398 w 328"/>
                    <a:gd name="T53" fmla="*/ 477116 h 264"/>
                    <a:gd name="T54" fmla="*/ 269217 w 328"/>
                    <a:gd name="T55" fmla="*/ 477116 h 264"/>
                    <a:gd name="T56" fmla="*/ 332562 w 328"/>
                    <a:gd name="T57" fmla="*/ 510020 h 264"/>
                    <a:gd name="T58" fmla="*/ 253381 w 328"/>
                    <a:gd name="T59" fmla="*/ 526473 h 264"/>
                    <a:gd name="T60" fmla="*/ 110854 w 328"/>
                    <a:gd name="T61" fmla="*/ 493568 h 264"/>
                    <a:gd name="T62" fmla="*/ 63345 w 328"/>
                    <a:gd name="T63" fmla="*/ 510020 h 264"/>
                    <a:gd name="T64" fmla="*/ 79181 w 328"/>
                    <a:gd name="T65" fmla="*/ 329045 h 264"/>
                    <a:gd name="T66" fmla="*/ 0 w 328"/>
                    <a:gd name="T67" fmla="*/ 180975 h 264"/>
                    <a:gd name="T68" fmla="*/ 0 w 328"/>
                    <a:gd name="T69" fmla="*/ 16452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4"/>
                    <a:gd name="T107" fmla="*/ 328 w 328"/>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4">
                      <a:moveTo>
                        <a:pt x="0" y="8"/>
                      </a:moveTo>
                      <a:lnTo>
                        <a:pt x="168" y="0"/>
                      </a:lnTo>
                      <a:lnTo>
                        <a:pt x="192" y="56"/>
                      </a:lnTo>
                      <a:lnTo>
                        <a:pt x="168" y="120"/>
                      </a:lnTo>
                      <a:lnTo>
                        <a:pt x="160" y="152"/>
                      </a:lnTo>
                      <a:lnTo>
                        <a:pt x="272" y="136"/>
                      </a:lnTo>
                      <a:lnTo>
                        <a:pt x="280" y="184"/>
                      </a:lnTo>
                      <a:lnTo>
                        <a:pt x="248" y="176"/>
                      </a:lnTo>
                      <a:lnTo>
                        <a:pt x="232" y="192"/>
                      </a:lnTo>
                      <a:lnTo>
                        <a:pt x="248" y="208"/>
                      </a:lnTo>
                      <a:lnTo>
                        <a:pt x="280" y="192"/>
                      </a:lnTo>
                      <a:lnTo>
                        <a:pt x="280" y="216"/>
                      </a:lnTo>
                      <a:lnTo>
                        <a:pt x="296" y="192"/>
                      </a:lnTo>
                      <a:lnTo>
                        <a:pt x="312" y="192"/>
                      </a:lnTo>
                      <a:lnTo>
                        <a:pt x="296" y="232"/>
                      </a:lnTo>
                      <a:lnTo>
                        <a:pt x="320" y="240"/>
                      </a:lnTo>
                      <a:lnTo>
                        <a:pt x="328" y="256"/>
                      </a:lnTo>
                      <a:lnTo>
                        <a:pt x="320" y="264"/>
                      </a:lnTo>
                      <a:lnTo>
                        <a:pt x="304" y="248"/>
                      </a:lnTo>
                      <a:lnTo>
                        <a:pt x="272" y="240"/>
                      </a:lnTo>
                      <a:lnTo>
                        <a:pt x="272" y="264"/>
                      </a:lnTo>
                      <a:lnTo>
                        <a:pt x="256" y="264"/>
                      </a:lnTo>
                      <a:lnTo>
                        <a:pt x="248" y="248"/>
                      </a:lnTo>
                      <a:lnTo>
                        <a:pt x="240" y="256"/>
                      </a:lnTo>
                      <a:lnTo>
                        <a:pt x="192" y="256"/>
                      </a:lnTo>
                      <a:lnTo>
                        <a:pt x="192" y="248"/>
                      </a:lnTo>
                      <a:lnTo>
                        <a:pt x="176" y="232"/>
                      </a:lnTo>
                      <a:lnTo>
                        <a:pt x="136" y="232"/>
                      </a:lnTo>
                      <a:lnTo>
                        <a:pt x="168" y="248"/>
                      </a:lnTo>
                      <a:lnTo>
                        <a:pt x="128" y="256"/>
                      </a:lnTo>
                      <a:lnTo>
                        <a:pt x="56" y="240"/>
                      </a:lnTo>
                      <a:lnTo>
                        <a:pt x="32" y="248"/>
                      </a:lnTo>
                      <a:lnTo>
                        <a:pt x="40" y="160"/>
                      </a:lnTo>
                      <a:lnTo>
                        <a:pt x="0" y="88"/>
                      </a:lnTo>
                      <a:lnTo>
                        <a:pt x="0" y="8"/>
                      </a:lnTo>
                      <a:close/>
                    </a:path>
                  </a:pathLst>
                </a:custGeom>
                <a:solidFill>
                  <a:srgbClr val="BBD4E3"/>
                </a:solidFill>
                <a:ln w="12700">
                  <a:solidFill>
                    <a:schemeClr val="bg1"/>
                  </a:solidFill>
                  <a:round/>
                  <a:headEnd/>
                  <a:tailEnd/>
                </a:ln>
              </p:spPr>
              <p:txBody>
                <a:bodyPr/>
                <a:lstStyle/>
                <a:p>
                  <a:endParaRPr lang="en-US"/>
                </a:p>
              </p:txBody>
            </p:sp>
            <p:sp>
              <p:nvSpPr>
                <p:cNvPr id="25630" name="Freeform 42"/>
                <p:cNvSpPr>
                  <a:spLocks/>
                </p:cNvSpPr>
                <p:nvPr/>
              </p:nvSpPr>
              <p:spPr bwMode="auto">
                <a:xfrm>
                  <a:off x="5048249" y="2857502"/>
                  <a:ext cx="728663" cy="839789"/>
                </a:xfrm>
                <a:custGeom>
                  <a:avLst/>
                  <a:gdLst>
                    <a:gd name="T0" fmla="*/ 0 w 368"/>
                    <a:gd name="T1" fmla="*/ 65866 h 408"/>
                    <a:gd name="T2" fmla="*/ 190086 w 368"/>
                    <a:gd name="T3" fmla="*/ 65866 h 408"/>
                    <a:gd name="T4" fmla="*/ 190086 w 368"/>
                    <a:gd name="T5" fmla="*/ 0 h 408"/>
                    <a:gd name="T6" fmla="*/ 237608 w 368"/>
                    <a:gd name="T7" fmla="*/ 16466 h 408"/>
                    <a:gd name="T8" fmla="*/ 237608 w 368"/>
                    <a:gd name="T9" fmla="*/ 65866 h 408"/>
                    <a:gd name="T10" fmla="*/ 332651 w 368"/>
                    <a:gd name="T11" fmla="*/ 115265 h 408"/>
                    <a:gd name="T12" fmla="*/ 364332 w 368"/>
                    <a:gd name="T13" fmla="*/ 98799 h 408"/>
                    <a:gd name="T14" fmla="*/ 411853 w 368"/>
                    <a:gd name="T15" fmla="*/ 98799 h 408"/>
                    <a:gd name="T16" fmla="*/ 459375 w 368"/>
                    <a:gd name="T17" fmla="*/ 148198 h 408"/>
                    <a:gd name="T18" fmla="*/ 475215 w 368"/>
                    <a:gd name="T19" fmla="*/ 131731 h 408"/>
                    <a:gd name="T20" fmla="*/ 554418 w 368"/>
                    <a:gd name="T21" fmla="*/ 148198 h 408"/>
                    <a:gd name="T22" fmla="*/ 586099 w 368"/>
                    <a:gd name="T23" fmla="*/ 115265 h 408"/>
                    <a:gd name="T24" fmla="*/ 633620 w 368"/>
                    <a:gd name="T25" fmla="*/ 131731 h 408"/>
                    <a:gd name="T26" fmla="*/ 728663 w 368"/>
                    <a:gd name="T27" fmla="*/ 131731 h 408"/>
                    <a:gd name="T28" fmla="*/ 586099 w 368"/>
                    <a:gd name="T29" fmla="*/ 246996 h 408"/>
                    <a:gd name="T30" fmla="*/ 506896 w 368"/>
                    <a:gd name="T31" fmla="*/ 329329 h 408"/>
                    <a:gd name="T32" fmla="*/ 522737 w 368"/>
                    <a:gd name="T33" fmla="*/ 461060 h 408"/>
                    <a:gd name="T34" fmla="*/ 475215 w 368"/>
                    <a:gd name="T35" fmla="*/ 526926 h 408"/>
                    <a:gd name="T36" fmla="*/ 491056 w 368"/>
                    <a:gd name="T37" fmla="*/ 559859 h 408"/>
                    <a:gd name="T38" fmla="*/ 491056 w 368"/>
                    <a:gd name="T39" fmla="*/ 658657 h 408"/>
                    <a:gd name="T40" fmla="*/ 538577 w 368"/>
                    <a:gd name="T41" fmla="*/ 658657 h 408"/>
                    <a:gd name="T42" fmla="*/ 617780 w 368"/>
                    <a:gd name="T43" fmla="*/ 724523 h 408"/>
                    <a:gd name="T44" fmla="*/ 649461 w 368"/>
                    <a:gd name="T45" fmla="*/ 823322 h 408"/>
                    <a:gd name="T46" fmla="*/ 126724 w 368"/>
                    <a:gd name="T47" fmla="*/ 839788 h 408"/>
                    <a:gd name="T48" fmla="*/ 142565 w 368"/>
                    <a:gd name="T49" fmla="*/ 609258 h 408"/>
                    <a:gd name="T50" fmla="*/ 95043 w 368"/>
                    <a:gd name="T51" fmla="*/ 559859 h 408"/>
                    <a:gd name="T52" fmla="*/ 110884 w 368"/>
                    <a:gd name="T53" fmla="*/ 493993 h 408"/>
                    <a:gd name="T54" fmla="*/ 126724 w 368"/>
                    <a:gd name="T55" fmla="*/ 461060 h 408"/>
                    <a:gd name="T56" fmla="*/ 95043 w 368"/>
                    <a:gd name="T57" fmla="*/ 296396 h 408"/>
                    <a:gd name="T58" fmla="*/ 47522 w 368"/>
                    <a:gd name="T59" fmla="*/ 197597 h 408"/>
                    <a:gd name="T60" fmla="*/ 0 w 368"/>
                    <a:gd name="T61" fmla="*/ 65866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408"/>
                    <a:gd name="T95" fmla="*/ 368 w 368"/>
                    <a:gd name="T96" fmla="*/ 408 h 4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408">
                      <a:moveTo>
                        <a:pt x="0" y="32"/>
                      </a:moveTo>
                      <a:lnTo>
                        <a:pt x="96" y="32"/>
                      </a:lnTo>
                      <a:lnTo>
                        <a:pt x="96" y="0"/>
                      </a:lnTo>
                      <a:lnTo>
                        <a:pt x="120" y="8"/>
                      </a:lnTo>
                      <a:lnTo>
                        <a:pt x="120" y="32"/>
                      </a:lnTo>
                      <a:lnTo>
                        <a:pt x="168" y="56"/>
                      </a:lnTo>
                      <a:lnTo>
                        <a:pt x="184" y="48"/>
                      </a:lnTo>
                      <a:lnTo>
                        <a:pt x="208" y="48"/>
                      </a:lnTo>
                      <a:lnTo>
                        <a:pt x="232" y="72"/>
                      </a:lnTo>
                      <a:lnTo>
                        <a:pt x="240" y="64"/>
                      </a:lnTo>
                      <a:lnTo>
                        <a:pt x="280" y="72"/>
                      </a:lnTo>
                      <a:lnTo>
                        <a:pt x="296" y="56"/>
                      </a:lnTo>
                      <a:lnTo>
                        <a:pt x="320" y="64"/>
                      </a:lnTo>
                      <a:lnTo>
                        <a:pt x="368" y="64"/>
                      </a:lnTo>
                      <a:lnTo>
                        <a:pt x="296" y="120"/>
                      </a:lnTo>
                      <a:lnTo>
                        <a:pt x="256" y="160"/>
                      </a:lnTo>
                      <a:lnTo>
                        <a:pt x="264" y="224"/>
                      </a:lnTo>
                      <a:lnTo>
                        <a:pt x="240" y="256"/>
                      </a:lnTo>
                      <a:lnTo>
                        <a:pt x="248" y="272"/>
                      </a:lnTo>
                      <a:lnTo>
                        <a:pt x="248" y="320"/>
                      </a:lnTo>
                      <a:lnTo>
                        <a:pt x="272" y="320"/>
                      </a:lnTo>
                      <a:lnTo>
                        <a:pt x="312" y="352"/>
                      </a:lnTo>
                      <a:lnTo>
                        <a:pt x="328" y="400"/>
                      </a:lnTo>
                      <a:lnTo>
                        <a:pt x="64" y="408"/>
                      </a:lnTo>
                      <a:lnTo>
                        <a:pt x="72" y="296"/>
                      </a:lnTo>
                      <a:lnTo>
                        <a:pt x="48" y="272"/>
                      </a:lnTo>
                      <a:lnTo>
                        <a:pt x="56" y="240"/>
                      </a:lnTo>
                      <a:lnTo>
                        <a:pt x="64" y="224"/>
                      </a:lnTo>
                      <a:lnTo>
                        <a:pt x="48" y="144"/>
                      </a:lnTo>
                      <a:lnTo>
                        <a:pt x="24" y="96"/>
                      </a:lnTo>
                      <a:lnTo>
                        <a:pt x="0" y="32"/>
                      </a:lnTo>
                      <a:close/>
                    </a:path>
                  </a:pathLst>
                </a:custGeom>
                <a:solidFill>
                  <a:srgbClr val="BBD4E3"/>
                </a:solidFill>
                <a:ln w="12700">
                  <a:solidFill>
                    <a:schemeClr val="bg1"/>
                  </a:solidFill>
                  <a:round/>
                  <a:headEnd/>
                  <a:tailEnd/>
                </a:ln>
              </p:spPr>
              <p:txBody>
                <a:bodyPr/>
                <a:lstStyle/>
                <a:p>
                  <a:endParaRPr lang="en-US"/>
                </a:p>
              </p:txBody>
            </p:sp>
            <p:sp>
              <p:nvSpPr>
                <p:cNvPr id="25631" name="Freeform 43"/>
                <p:cNvSpPr>
                  <a:spLocks/>
                </p:cNvSpPr>
                <p:nvPr/>
              </p:nvSpPr>
              <p:spPr bwMode="auto">
                <a:xfrm>
                  <a:off x="5524498" y="3136902"/>
                  <a:ext cx="538163" cy="676275"/>
                </a:xfrm>
                <a:custGeom>
                  <a:avLst/>
                  <a:gdLst>
                    <a:gd name="T0" fmla="*/ 31657 w 272"/>
                    <a:gd name="T1" fmla="*/ 49484 h 328"/>
                    <a:gd name="T2" fmla="*/ 79142 w 272"/>
                    <a:gd name="T3" fmla="*/ 49484 h 328"/>
                    <a:gd name="T4" fmla="*/ 110798 w 272"/>
                    <a:gd name="T5" fmla="*/ 49484 h 328"/>
                    <a:gd name="T6" fmla="*/ 142455 w 272"/>
                    <a:gd name="T7" fmla="*/ 0 h 328"/>
                    <a:gd name="T8" fmla="*/ 158283 w 272"/>
                    <a:gd name="T9" fmla="*/ 49484 h 328"/>
                    <a:gd name="T10" fmla="*/ 221597 w 272"/>
                    <a:gd name="T11" fmla="*/ 49484 h 328"/>
                    <a:gd name="T12" fmla="*/ 253253 w 272"/>
                    <a:gd name="T13" fmla="*/ 98967 h 328"/>
                    <a:gd name="T14" fmla="*/ 300738 w 272"/>
                    <a:gd name="T15" fmla="*/ 82473 h 328"/>
                    <a:gd name="T16" fmla="*/ 348223 w 272"/>
                    <a:gd name="T17" fmla="*/ 115462 h 328"/>
                    <a:gd name="T18" fmla="*/ 427365 w 272"/>
                    <a:gd name="T19" fmla="*/ 131956 h 328"/>
                    <a:gd name="T20" fmla="*/ 443193 w 272"/>
                    <a:gd name="T21" fmla="*/ 181440 h 328"/>
                    <a:gd name="T22" fmla="*/ 474850 w 272"/>
                    <a:gd name="T23" fmla="*/ 181440 h 328"/>
                    <a:gd name="T24" fmla="*/ 474850 w 272"/>
                    <a:gd name="T25" fmla="*/ 214429 h 328"/>
                    <a:gd name="T26" fmla="*/ 474850 w 272"/>
                    <a:gd name="T27" fmla="*/ 247418 h 328"/>
                    <a:gd name="T28" fmla="*/ 459021 w 272"/>
                    <a:gd name="T29" fmla="*/ 296901 h 328"/>
                    <a:gd name="T30" fmla="*/ 474850 w 272"/>
                    <a:gd name="T31" fmla="*/ 313396 h 328"/>
                    <a:gd name="T32" fmla="*/ 522335 w 272"/>
                    <a:gd name="T33" fmla="*/ 263912 h 328"/>
                    <a:gd name="T34" fmla="*/ 522335 w 272"/>
                    <a:gd name="T35" fmla="*/ 230923 h 328"/>
                    <a:gd name="T36" fmla="*/ 538163 w 272"/>
                    <a:gd name="T37" fmla="*/ 230923 h 328"/>
                    <a:gd name="T38" fmla="*/ 538163 w 272"/>
                    <a:gd name="T39" fmla="*/ 263912 h 328"/>
                    <a:gd name="T40" fmla="*/ 506506 w 272"/>
                    <a:gd name="T41" fmla="*/ 296901 h 328"/>
                    <a:gd name="T42" fmla="*/ 490678 w 272"/>
                    <a:gd name="T43" fmla="*/ 379374 h 328"/>
                    <a:gd name="T44" fmla="*/ 490678 w 272"/>
                    <a:gd name="T45" fmla="*/ 527824 h 328"/>
                    <a:gd name="T46" fmla="*/ 522335 w 272"/>
                    <a:gd name="T47" fmla="*/ 544319 h 328"/>
                    <a:gd name="T48" fmla="*/ 506506 w 272"/>
                    <a:gd name="T49" fmla="*/ 626791 h 328"/>
                    <a:gd name="T50" fmla="*/ 253253 w 272"/>
                    <a:gd name="T51" fmla="*/ 676275 h 328"/>
                    <a:gd name="T52" fmla="*/ 189940 w 272"/>
                    <a:gd name="T53" fmla="*/ 643286 h 328"/>
                    <a:gd name="T54" fmla="*/ 189940 w 272"/>
                    <a:gd name="T55" fmla="*/ 577308 h 328"/>
                    <a:gd name="T56" fmla="*/ 158283 w 272"/>
                    <a:gd name="T57" fmla="*/ 527824 h 328"/>
                    <a:gd name="T58" fmla="*/ 142455 w 272"/>
                    <a:gd name="T59" fmla="*/ 445352 h 328"/>
                    <a:gd name="T60" fmla="*/ 63313 w 272"/>
                    <a:gd name="T61" fmla="*/ 379374 h 328"/>
                    <a:gd name="T62" fmla="*/ 15828 w 272"/>
                    <a:gd name="T63" fmla="*/ 379374 h 328"/>
                    <a:gd name="T64" fmla="*/ 15828 w 272"/>
                    <a:gd name="T65" fmla="*/ 280407 h 328"/>
                    <a:gd name="T66" fmla="*/ 0 w 272"/>
                    <a:gd name="T67" fmla="*/ 247418 h 328"/>
                    <a:gd name="T68" fmla="*/ 47485 w 272"/>
                    <a:gd name="T69" fmla="*/ 181440 h 328"/>
                    <a:gd name="T70" fmla="*/ 31657 w 272"/>
                    <a:gd name="T71" fmla="*/ 49484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328"/>
                    <a:gd name="T110" fmla="*/ 272 w 272"/>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328">
                      <a:moveTo>
                        <a:pt x="16" y="24"/>
                      </a:moveTo>
                      <a:lnTo>
                        <a:pt x="40" y="24"/>
                      </a:lnTo>
                      <a:lnTo>
                        <a:pt x="56" y="24"/>
                      </a:lnTo>
                      <a:lnTo>
                        <a:pt x="72" y="0"/>
                      </a:lnTo>
                      <a:lnTo>
                        <a:pt x="80" y="24"/>
                      </a:lnTo>
                      <a:lnTo>
                        <a:pt x="112" y="24"/>
                      </a:lnTo>
                      <a:lnTo>
                        <a:pt x="128" y="48"/>
                      </a:lnTo>
                      <a:lnTo>
                        <a:pt x="152" y="40"/>
                      </a:lnTo>
                      <a:lnTo>
                        <a:pt x="176" y="56"/>
                      </a:lnTo>
                      <a:lnTo>
                        <a:pt x="216" y="64"/>
                      </a:lnTo>
                      <a:lnTo>
                        <a:pt x="224" y="88"/>
                      </a:lnTo>
                      <a:lnTo>
                        <a:pt x="240" y="88"/>
                      </a:lnTo>
                      <a:lnTo>
                        <a:pt x="240" y="104"/>
                      </a:lnTo>
                      <a:lnTo>
                        <a:pt x="240" y="120"/>
                      </a:lnTo>
                      <a:lnTo>
                        <a:pt x="232" y="144"/>
                      </a:lnTo>
                      <a:lnTo>
                        <a:pt x="240" y="152"/>
                      </a:lnTo>
                      <a:lnTo>
                        <a:pt x="264" y="128"/>
                      </a:lnTo>
                      <a:lnTo>
                        <a:pt x="264" y="112"/>
                      </a:lnTo>
                      <a:lnTo>
                        <a:pt x="272" y="112"/>
                      </a:lnTo>
                      <a:lnTo>
                        <a:pt x="272" y="128"/>
                      </a:lnTo>
                      <a:lnTo>
                        <a:pt x="256" y="144"/>
                      </a:lnTo>
                      <a:lnTo>
                        <a:pt x="248" y="184"/>
                      </a:lnTo>
                      <a:lnTo>
                        <a:pt x="248" y="256"/>
                      </a:lnTo>
                      <a:lnTo>
                        <a:pt x="264" y="264"/>
                      </a:lnTo>
                      <a:lnTo>
                        <a:pt x="256" y="304"/>
                      </a:lnTo>
                      <a:lnTo>
                        <a:pt x="128" y="328"/>
                      </a:lnTo>
                      <a:lnTo>
                        <a:pt x="96" y="312"/>
                      </a:lnTo>
                      <a:lnTo>
                        <a:pt x="96" y="280"/>
                      </a:lnTo>
                      <a:lnTo>
                        <a:pt x="80" y="256"/>
                      </a:lnTo>
                      <a:lnTo>
                        <a:pt x="72" y="216"/>
                      </a:lnTo>
                      <a:lnTo>
                        <a:pt x="32" y="184"/>
                      </a:lnTo>
                      <a:lnTo>
                        <a:pt x="8" y="184"/>
                      </a:lnTo>
                      <a:lnTo>
                        <a:pt x="8" y="136"/>
                      </a:lnTo>
                      <a:lnTo>
                        <a:pt x="0" y="120"/>
                      </a:lnTo>
                      <a:lnTo>
                        <a:pt x="24" y="88"/>
                      </a:lnTo>
                      <a:lnTo>
                        <a:pt x="16" y="24"/>
                      </a:lnTo>
                      <a:close/>
                    </a:path>
                  </a:pathLst>
                </a:custGeom>
                <a:solidFill>
                  <a:srgbClr val="BBD4E3"/>
                </a:solidFill>
                <a:ln w="12700">
                  <a:solidFill>
                    <a:schemeClr val="bg1"/>
                  </a:solidFill>
                  <a:round/>
                  <a:headEnd/>
                  <a:tailEnd/>
                </a:ln>
              </p:spPr>
              <p:txBody>
                <a:bodyPr/>
                <a:lstStyle/>
                <a:p>
                  <a:endParaRPr lang="en-US"/>
                </a:p>
              </p:txBody>
            </p:sp>
            <p:sp>
              <p:nvSpPr>
                <p:cNvPr id="25632" name="Freeform 44"/>
                <p:cNvSpPr>
                  <a:spLocks/>
                </p:cNvSpPr>
                <p:nvPr/>
              </p:nvSpPr>
              <p:spPr bwMode="auto">
                <a:xfrm>
                  <a:off x="5175249" y="3681415"/>
                  <a:ext cx="633412" cy="428626"/>
                </a:xfrm>
                <a:custGeom>
                  <a:avLst/>
                  <a:gdLst>
                    <a:gd name="T0" fmla="*/ 0 w 320"/>
                    <a:gd name="T1" fmla="*/ 16486 h 208"/>
                    <a:gd name="T2" fmla="*/ 0 w 320"/>
                    <a:gd name="T3" fmla="*/ 98913 h 208"/>
                    <a:gd name="T4" fmla="*/ 15835 w 320"/>
                    <a:gd name="T5" fmla="*/ 164856 h 208"/>
                    <a:gd name="T6" fmla="*/ 63341 w 320"/>
                    <a:gd name="T7" fmla="*/ 329712 h 208"/>
                    <a:gd name="T8" fmla="*/ 95012 w 320"/>
                    <a:gd name="T9" fmla="*/ 428625 h 208"/>
                    <a:gd name="T10" fmla="*/ 475060 w 320"/>
                    <a:gd name="T11" fmla="*/ 412139 h 208"/>
                    <a:gd name="T12" fmla="*/ 538401 w 320"/>
                    <a:gd name="T13" fmla="*/ 428625 h 208"/>
                    <a:gd name="T14" fmla="*/ 570072 w 320"/>
                    <a:gd name="T15" fmla="*/ 346197 h 208"/>
                    <a:gd name="T16" fmla="*/ 570072 w 320"/>
                    <a:gd name="T17" fmla="*/ 280255 h 208"/>
                    <a:gd name="T18" fmla="*/ 633413 w 320"/>
                    <a:gd name="T19" fmla="*/ 263769 h 208"/>
                    <a:gd name="T20" fmla="*/ 633413 w 320"/>
                    <a:gd name="T21" fmla="*/ 181341 h 208"/>
                    <a:gd name="T22" fmla="*/ 601742 w 320"/>
                    <a:gd name="T23" fmla="*/ 131885 h 208"/>
                    <a:gd name="T24" fmla="*/ 538401 w 320"/>
                    <a:gd name="T25" fmla="*/ 98913 h 208"/>
                    <a:gd name="T26" fmla="*/ 538401 w 320"/>
                    <a:gd name="T27" fmla="*/ 32971 h 208"/>
                    <a:gd name="T28" fmla="*/ 522566 w 320"/>
                    <a:gd name="T29" fmla="*/ 0 h 208"/>
                    <a:gd name="T30" fmla="*/ 380048 w 320"/>
                    <a:gd name="T31" fmla="*/ 0 h 208"/>
                    <a:gd name="T32" fmla="*/ 237530 w 320"/>
                    <a:gd name="T33" fmla="*/ 0 h 208"/>
                    <a:gd name="T34" fmla="*/ 0 w 320"/>
                    <a:gd name="T35" fmla="*/ 16486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0"/>
                    <a:gd name="T55" fmla="*/ 0 h 208"/>
                    <a:gd name="T56" fmla="*/ 320 w 320"/>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0" h="208">
                      <a:moveTo>
                        <a:pt x="0" y="8"/>
                      </a:moveTo>
                      <a:lnTo>
                        <a:pt x="0" y="48"/>
                      </a:lnTo>
                      <a:lnTo>
                        <a:pt x="8" y="80"/>
                      </a:lnTo>
                      <a:lnTo>
                        <a:pt x="32" y="160"/>
                      </a:lnTo>
                      <a:lnTo>
                        <a:pt x="48" y="208"/>
                      </a:lnTo>
                      <a:lnTo>
                        <a:pt x="240" y="200"/>
                      </a:lnTo>
                      <a:lnTo>
                        <a:pt x="272" y="208"/>
                      </a:lnTo>
                      <a:lnTo>
                        <a:pt x="288" y="168"/>
                      </a:lnTo>
                      <a:lnTo>
                        <a:pt x="288" y="136"/>
                      </a:lnTo>
                      <a:lnTo>
                        <a:pt x="320" y="128"/>
                      </a:lnTo>
                      <a:lnTo>
                        <a:pt x="320" y="88"/>
                      </a:lnTo>
                      <a:lnTo>
                        <a:pt x="304" y="64"/>
                      </a:lnTo>
                      <a:lnTo>
                        <a:pt x="272" y="48"/>
                      </a:lnTo>
                      <a:lnTo>
                        <a:pt x="272" y="16"/>
                      </a:lnTo>
                      <a:lnTo>
                        <a:pt x="264" y="0"/>
                      </a:lnTo>
                      <a:lnTo>
                        <a:pt x="192" y="0"/>
                      </a:lnTo>
                      <a:lnTo>
                        <a:pt x="120" y="0"/>
                      </a:lnTo>
                      <a:lnTo>
                        <a:pt x="0" y="8"/>
                      </a:lnTo>
                      <a:close/>
                    </a:path>
                  </a:pathLst>
                </a:custGeom>
                <a:solidFill>
                  <a:srgbClr val="BBD4E3"/>
                </a:solidFill>
                <a:ln w="12700">
                  <a:solidFill>
                    <a:schemeClr val="bg1"/>
                  </a:solidFill>
                  <a:round/>
                  <a:headEnd/>
                  <a:tailEnd/>
                </a:ln>
              </p:spPr>
              <p:txBody>
                <a:bodyPr/>
                <a:lstStyle/>
                <a:p>
                  <a:endParaRPr lang="en-US"/>
                </a:p>
              </p:txBody>
            </p:sp>
            <p:sp>
              <p:nvSpPr>
                <p:cNvPr id="25633" name="Freeform 45"/>
                <p:cNvSpPr>
                  <a:spLocks/>
                </p:cNvSpPr>
                <p:nvPr/>
              </p:nvSpPr>
              <p:spPr bwMode="auto">
                <a:xfrm>
                  <a:off x="5729286" y="3054352"/>
                  <a:ext cx="601661" cy="263525"/>
                </a:xfrm>
                <a:custGeom>
                  <a:avLst/>
                  <a:gdLst>
                    <a:gd name="T0" fmla="*/ 0 w 304"/>
                    <a:gd name="T1" fmla="*/ 148233 h 128"/>
                    <a:gd name="T2" fmla="*/ 142499 w 304"/>
                    <a:gd name="T3" fmla="*/ 0 h 128"/>
                    <a:gd name="T4" fmla="*/ 110832 w 304"/>
                    <a:gd name="T5" fmla="*/ 49411 h 128"/>
                    <a:gd name="T6" fmla="*/ 126666 w 304"/>
                    <a:gd name="T7" fmla="*/ 65881 h 128"/>
                    <a:gd name="T8" fmla="*/ 174165 w 304"/>
                    <a:gd name="T9" fmla="*/ 49411 h 128"/>
                    <a:gd name="T10" fmla="*/ 269165 w 304"/>
                    <a:gd name="T11" fmla="*/ 82352 h 128"/>
                    <a:gd name="T12" fmla="*/ 300831 w 304"/>
                    <a:gd name="T13" fmla="*/ 49411 h 128"/>
                    <a:gd name="T14" fmla="*/ 427497 w 304"/>
                    <a:gd name="T15" fmla="*/ 32941 h 128"/>
                    <a:gd name="T16" fmla="*/ 443330 w 304"/>
                    <a:gd name="T17" fmla="*/ 82352 h 128"/>
                    <a:gd name="T18" fmla="*/ 490830 w 304"/>
                    <a:gd name="T19" fmla="*/ 65881 h 128"/>
                    <a:gd name="T20" fmla="*/ 585829 w 304"/>
                    <a:gd name="T21" fmla="*/ 98822 h 128"/>
                    <a:gd name="T22" fmla="*/ 601662 w 304"/>
                    <a:gd name="T23" fmla="*/ 131763 h 128"/>
                    <a:gd name="T24" fmla="*/ 490830 w 304"/>
                    <a:gd name="T25" fmla="*/ 164703 h 128"/>
                    <a:gd name="T26" fmla="*/ 459163 w 304"/>
                    <a:gd name="T27" fmla="*/ 148233 h 128"/>
                    <a:gd name="T28" fmla="*/ 411663 w 304"/>
                    <a:gd name="T29" fmla="*/ 148233 h 128"/>
                    <a:gd name="T30" fmla="*/ 348331 w 304"/>
                    <a:gd name="T31" fmla="*/ 181173 h 128"/>
                    <a:gd name="T32" fmla="*/ 332497 w 304"/>
                    <a:gd name="T33" fmla="*/ 181173 h 128"/>
                    <a:gd name="T34" fmla="*/ 300831 w 304"/>
                    <a:gd name="T35" fmla="*/ 164703 h 128"/>
                    <a:gd name="T36" fmla="*/ 269165 w 304"/>
                    <a:gd name="T37" fmla="*/ 263525 h 128"/>
                    <a:gd name="T38" fmla="*/ 237498 w 304"/>
                    <a:gd name="T39" fmla="*/ 263525 h 128"/>
                    <a:gd name="T40" fmla="*/ 221665 w 304"/>
                    <a:gd name="T41" fmla="*/ 214114 h 128"/>
                    <a:gd name="T42" fmla="*/ 142499 w 304"/>
                    <a:gd name="T43" fmla="*/ 197644 h 128"/>
                    <a:gd name="T44" fmla="*/ 94999 w 304"/>
                    <a:gd name="T45" fmla="*/ 181173 h 128"/>
                    <a:gd name="T46" fmla="*/ 31666 w 304"/>
                    <a:gd name="T47" fmla="*/ 181173 h 128"/>
                    <a:gd name="T48" fmla="*/ 0 w 304"/>
                    <a:gd name="T49" fmla="*/ 148233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28"/>
                    <a:gd name="T77" fmla="*/ 304 w 304"/>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28">
                      <a:moveTo>
                        <a:pt x="0" y="72"/>
                      </a:moveTo>
                      <a:lnTo>
                        <a:pt x="72" y="0"/>
                      </a:lnTo>
                      <a:lnTo>
                        <a:pt x="56" y="24"/>
                      </a:lnTo>
                      <a:lnTo>
                        <a:pt x="64" y="32"/>
                      </a:lnTo>
                      <a:lnTo>
                        <a:pt x="88" y="24"/>
                      </a:lnTo>
                      <a:lnTo>
                        <a:pt x="136" y="40"/>
                      </a:lnTo>
                      <a:lnTo>
                        <a:pt x="152" y="24"/>
                      </a:lnTo>
                      <a:lnTo>
                        <a:pt x="216" y="16"/>
                      </a:lnTo>
                      <a:lnTo>
                        <a:pt x="224" y="40"/>
                      </a:lnTo>
                      <a:lnTo>
                        <a:pt x="248" y="32"/>
                      </a:lnTo>
                      <a:lnTo>
                        <a:pt x="296" y="48"/>
                      </a:lnTo>
                      <a:lnTo>
                        <a:pt x="304" y="64"/>
                      </a:lnTo>
                      <a:lnTo>
                        <a:pt x="248" y="80"/>
                      </a:lnTo>
                      <a:lnTo>
                        <a:pt x="232" y="72"/>
                      </a:lnTo>
                      <a:lnTo>
                        <a:pt x="208" y="72"/>
                      </a:lnTo>
                      <a:lnTo>
                        <a:pt x="176" y="88"/>
                      </a:lnTo>
                      <a:lnTo>
                        <a:pt x="168" y="88"/>
                      </a:lnTo>
                      <a:lnTo>
                        <a:pt x="152" y="80"/>
                      </a:lnTo>
                      <a:lnTo>
                        <a:pt x="136" y="128"/>
                      </a:lnTo>
                      <a:lnTo>
                        <a:pt x="120" y="128"/>
                      </a:lnTo>
                      <a:lnTo>
                        <a:pt x="112" y="104"/>
                      </a:lnTo>
                      <a:lnTo>
                        <a:pt x="72" y="96"/>
                      </a:lnTo>
                      <a:lnTo>
                        <a:pt x="48" y="88"/>
                      </a:lnTo>
                      <a:lnTo>
                        <a:pt x="16" y="88"/>
                      </a:lnTo>
                      <a:lnTo>
                        <a:pt x="0" y="72"/>
                      </a:lnTo>
                      <a:close/>
                    </a:path>
                  </a:pathLst>
                </a:custGeom>
                <a:solidFill>
                  <a:srgbClr val="BBD4E3"/>
                </a:solidFill>
                <a:ln w="12700">
                  <a:solidFill>
                    <a:schemeClr val="bg1"/>
                  </a:solidFill>
                  <a:round/>
                  <a:headEnd/>
                  <a:tailEnd/>
                </a:ln>
              </p:spPr>
              <p:txBody>
                <a:bodyPr/>
                <a:lstStyle/>
                <a:p>
                  <a:endParaRPr lang="en-US"/>
                </a:p>
              </p:txBody>
            </p:sp>
            <p:sp>
              <p:nvSpPr>
                <p:cNvPr id="25634" name="Freeform 46"/>
                <p:cNvSpPr>
                  <a:spLocks/>
                </p:cNvSpPr>
                <p:nvPr/>
              </p:nvSpPr>
              <p:spPr bwMode="auto">
                <a:xfrm>
                  <a:off x="6142037" y="3236915"/>
                  <a:ext cx="427037" cy="592137"/>
                </a:xfrm>
                <a:custGeom>
                  <a:avLst/>
                  <a:gdLst>
                    <a:gd name="T0" fmla="*/ 110713 w 216"/>
                    <a:gd name="T1" fmla="*/ 32897 h 288"/>
                    <a:gd name="T2" fmla="*/ 126529 w 216"/>
                    <a:gd name="T3" fmla="*/ 65793 h 288"/>
                    <a:gd name="T4" fmla="*/ 94897 w 216"/>
                    <a:gd name="T5" fmla="*/ 82241 h 288"/>
                    <a:gd name="T6" fmla="*/ 94897 w 216"/>
                    <a:gd name="T7" fmla="*/ 180931 h 288"/>
                    <a:gd name="T8" fmla="*/ 79081 w 216"/>
                    <a:gd name="T9" fmla="*/ 115138 h 288"/>
                    <a:gd name="T10" fmla="*/ 15816 w 216"/>
                    <a:gd name="T11" fmla="*/ 180931 h 288"/>
                    <a:gd name="T12" fmla="*/ 0 w 216"/>
                    <a:gd name="T13" fmla="*/ 345413 h 288"/>
                    <a:gd name="T14" fmla="*/ 47449 w 216"/>
                    <a:gd name="T15" fmla="*/ 427655 h 288"/>
                    <a:gd name="T16" fmla="*/ 47449 w 216"/>
                    <a:gd name="T17" fmla="*/ 476999 h 288"/>
                    <a:gd name="T18" fmla="*/ 47449 w 216"/>
                    <a:gd name="T19" fmla="*/ 509896 h 288"/>
                    <a:gd name="T20" fmla="*/ 47449 w 216"/>
                    <a:gd name="T21" fmla="*/ 542792 h 288"/>
                    <a:gd name="T22" fmla="*/ 31632 w 216"/>
                    <a:gd name="T23" fmla="*/ 592137 h 288"/>
                    <a:gd name="T24" fmla="*/ 205610 w 216"/>
                    <a:gd name="T25" fmla="*/ 592137 h 288"/>
                    <a:gd name="T26" fmla="*/ 427037 w 216"/>
                    <a:gd name="T27" fmla="*/ 559241 h 288"/>
                    <a:gd name="T28" fmla="*/ 379588 w 216"/>
                    <a:gd name="T29" fmla="*/ 559241 h 288"/>
                    <a:gd name="T30" fmla="*/ 363772 w 216"/>
                    <a:gd name="T31" fmla="*/ 526344 h 288"/>
                    <a:gd name="T32" fmla="*/ 395405 w 216"/>
                    <a:gd name="T33" fmla="*/ 493448 h 288"/>
                    <a:gd name="T34" fmla="*/ 395405 w 216"/>
                    <a:gd name="T35" fmla="*/ 460551 h 288"/>
                    <a:gd name="T36" fmla="*/ 379588 w 216"/>
                    <a:gd name="T37" fmla="*/ 427655 h 288"/>
                    <a:gd name="T38" fmla="*/ 395405 w 216"/>
                    <a:gd name="T39" fmla="*/ 411206 h 288"/>
                    <a:gd name="T40" fmla="*/ 427037 w 216"/>
                    <a:gd name="T41" fmla="*/ 411206 h 288"/>
                    <a:gd name="T42" fmla="*/ 427037 w 216"/>
                    <a:gd name="T43" fmla="*/ 328965 h 288"/>
                    <a:gd name="T44" fmla="*/ 411221 w 216"/>
                    <a:gd name="T45" fmla="*/ 279620 h 288"/>
                    <a:gd name="T46" fmla="*/ 395405 w 216"/>
                    <a:gd name="T47" fmla="*/ 246724 h 288"/>
                    <a:gd name="T48" fmla="*/ 379588 w 216"/>
                    <a:gd name="T49" fmla="*/ 230276 h 288"/>
                    <a:gd name="T50" fmla="*/ 347956 w 216"/>
                    <a:gd name="T51" fmla="*/ 230276 h 288"/>
                    <a:gd name="T52" fmla="*/ 316324 w 216"/>
                    <a:gd name="T53" fmla="*/ 230276 h 288"/>
                    <a:gd name="T54" fmla="*/ 300508 w 216"/>
                    <a:gd name="T55" fmla="*/ 263172 h 288"/>
                    <a:gd name="T56" fmla="*/ 284691 w 216"/>
                    <a:gd name="T57" fmla="*/ 279620 h 288"/>
                    <a:gd name="T58" fmla="*/ 268875 w 216"/>
                    <a:gd name="T59" fmla="*/ 279620 h 288"/>
                    <a:gd name="T60" fmla="*/ 253059 w 216"/>
                    <a:gd name="T61" fmla="*/ 279620 h 288"/>
                    <a:gd name="T62" fmla="*/ 253059 w 216"/>
                    <a:gd name="T63" fmla="*/ 263172 h 288"/>
                    <a:gd name="T64" fmla="*/ 253059 w 216"/>
                    <a:gd name="T65" fmla="*/ 246724 h 288"/>
                    <a:gd name="T66" fmla="*/ 268875 w 216"/>
                    <a:gd name="T67" fmla="*/ 230276 h 288"/>
                    <a:gd name="T68" fmla="*/ 268875 w 216"/>
                    <a:gd name="T69" fmla="*/ 230276 h 288"/>
                    <a:gd name="T70" fmla="*/ 284691 w 216"/>
                    <a:gd name="T71" fmla="*/ 230276 h 288"/>
                    <a:gd name="T72" fmla="*/ 284691 w 216"/>
                    <a:gd name="T73" fmla="*/ 197379 h 288"/>
                    <a:gd name="T74" fmla="*/ 316324 w 216"/>
                    <a:gd name="T75" fmla="*/ 180931 h 288"/>
                    <a:gd name="T76" fmla="*/ 284691 w 216"/>
                    <a:gd name="T77" fmla="*/ 98690 h 288"/>
                    <a:gd name="T78" fmla="*/ 284691 w 216"/>
                    <a:gd name="T79" fmla="*/ 65793 h 288"/>
                    <a:gd name="T80" fmla="*/ 237243 w 216"/>
                    <a:gd name="T81" fmla="*/ 49345 h 288"/>
                    <a:gd name="T82" fmla="*/ 158162 w 216"/>
                    <a:gd name="T83" fmla="*/ 0 h 288"/>
                    <a:gd name="T84" fmla="*/ 110713 w 216"/>
                    <a:gd name="T85" fmla="*/ 32897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8"/>
                    <a:gd name="T131" fmla="*/ 216 w 216"/>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8">
                      <a:moveTo>
                        <a:pt x="56" y="16"/>
                      </a:moveTo>
                      <a:lnTo>
                        <a:pt x="64" y="32"/>
                      </a:lnTo>
                      <a:lnTo>
                        <a:pt x="48" y="40"/>
                      </a:lnTo>
                      <a:lnTo>
                        <a:pt x="48" y="88"/>
                      </a:lnTo>
                      <a:lnTo>
                        <a:pt x="40" y="56"/>
                      </a:lnTo>
                      <a:lnTo>
                        <a:pt x="8" y="88"/>
                      </a:lnTo>
                      <a:lnTo>
                        <a:pt x="0" y="168"/>
                      </a:lnTo>
                      <a:lnTo>
                        <a:pt x="24" y="208"/>
                      </a:lnTo>
                      <a:lnTo>
                        <a:pt x="24" y="232"/>
                      </a:lnTo>
                      <a:lnTo>
                        <a:pt x="24" y="248"/>
                      </a:lnTo>
                      <a:lnTo>
                        <a:pt x="24" y="264"/>
                      </a:lnTo>
                      <a:lnTo>
                        <a:pt x="16" y="288"/>
                      </a:lnTo>
                      <a:lnTo>
                        <a:pt x="104" y="288"/>
                      </a:lnTo>
                      <a:lnTo>
                        <a:pt x="216" y="272"/>
                      </a:lnTo>
                      <a:lnTo>
                        <a:pt x="192" y="272"/>
                      </a:lnTo>
                      <a:lnTo>
                        <a:pt x="184" y="256"/>
                      </a:lnTo>
                      <a:lnTo>
                        <a:pt x="200" y="240"/>
                      </a:lnTo>
                      <a:lnTo>
                        <a:pt x="200" y="224"/>
                      </a:lnTo>
                      <a:lnTo>
                        <a:pt x="192" y="208"/>
                      </a:lnTo>
                      <a:lnTo>
                        <a:pt x="200" y="200"/>
                      </a:lnTo>
                      <a:lnTo>
                        <a:pt x="216" y="200"/>
                      </a:lnTo>
                      <a:lnTo>
                        <a:pt x="216" y="160"/>
                      </a:lnTo>
                      <a:lnTo>
                        <a:pt x="208" y="136"/>
                      </a:lnTo>
                      <a:lnTo>
                        <a:pt x="200" y="120"/>
                      </a:lnTo>
                      <a:lnTo>
                        <a:pt x="192" y="112"/>
                      </a:lnTo>
                      <a:lnTo>
                        <a:pt x="176" y="112"/>
                      </a:lnTo>
                      <a:lnTo>
                        <a:pt x="160" y="112"/>
                      </a:lnTo>
                      <a:lnTo>
                        <a:pt x="152" y="128"/>
                      </a:lnTo>
                      <a:lnTo>
                        <a:pt x="144" y="136"/>
                      </a:lnTo>
                      <a:lnTo>
                        <a:pt x="136" y="136"/>
                      </a:lnTo>
                      <a:lnTo>
                        <a:pt x="128" y="136"/>
                      </a:lnTo>
                      <a:lnTo>
                        <a:pt x="128" y="128"/>
                      </a:lnTo>
                      <a:lnTo>
                        <a:pt x="128" y="120"/>
                      </a:lnTo>
                      <a:lnTo>
                        <a:pt x="136" y="112"/>
                      </a:lnTo>
                      <a:lnTo>
                        <a:pt x="144" y="112"/>
                      </a:lnTo>
                      <a:lnTo>
                        <a:pt x="144" y="96"/>
                      </a:lnTo>
                      <a:lnTo>
                        <a:pt x="160" y="88"/>
                      </a:lnTo>
                      <a:lnTo>
                        <a:pt x="144" y="48"/>
                      </a:lnTo>
                      <a:lnTo>
                        <a:pt x="144" y="32"/>
                      </a:lnTo>
                      <a:lnTo>
                        <a:pt x="120" y="24"/>
                      </a:lnTo>
                      <a:lnTo>
                        <a:pt x="80" y="0"/>
                      </a:lnTo>
                      <a:lnTo>
                        <a:pt x="56" y="16"/>
                      </a:lnTo>
                      <a:close/>
                    </a:path>
                  </a:pathLst>
                </a:custGeom>
                <a:solidFill>
                  <a:srgbClr val="BBD4E3"/>
                </a:solidFill>
                <a:ln w="12700">
                  <a:solidFill>
                    <a:schemeClr val="bg1"/>
                  </a:solidFill>
                  <a:round/>
                  <a:headEnd/>
                  <a:tailEnd/>
                </a:ln>
              </p:spPr>
              <p:txBody>
                <a:bodyPr/>
                <a:lstStyle/>
                <a:p>
                  <a:endParaRPr lang="en-US"/>
                </a:p>
              </p:txBody>
            </p:sp>
            <p:sp>
              <p:nvSpPr>
                <p:cNvPr id="25635" name="Freeform 47"/>
                <p:cNvSpPr>
                  <a:spLocks/>
                </p:cNvSpPr>
                <p:nvPr/>
              </p:nvSpPr>
              <p:spPr bwMode="auto">
                <a:xfrm>
                  <a:off x="5681661" y="3763965"/>
                  <a:ext cx="460375" cy="790576"/>
                </a:xfrm>
                <a:custGeom>
                  <a:avLst/>
                  <a:gdLst>
                    <a:gd name="T0" fmla="*/ 79375 w 232"/>
                    <a:gd name="T1" fmla="*/ 49411 h 384"/>
                    <a:gd name="T2" fmla="*/ 349250 w 232"/>
                    <a:gd name="T3" fmla="*/ 0 h 384"/>
                    <a:gd name="T4" fmla="*/ 396875 w 232"/>
                    <a:gd name="T5" fmla="*/ 98822 h 384"/>
                    <a:gd name="T6" fmla="*/ 444500 w 232"/>
                    <a:gd name="T7" fmla="*/ 510580 h 384"/>
                    <a:gd name="T8" fmla="*/ 460375 w 232"/>
                    <a:gd name="T9" fmla="*/ 559991 h 384"/>
                    <a:gd name="T10" fmla="*/ 412750 w 232"/>
                    <a:gd name="T11" fmla="*/ 658813 h 384"/>
                    <a:gd name="T12" fmla="*/ 412750 w 232"/>
                    <a:gd name="T13" fmla="*/ 741164 h 384"/>
                    <a:gd name="T14" fmla="*/ 365125 w 232"/>
                    <a:gd name="T15" fmla="*/ 724694 h 384"/>
                    <a:gd name="T16" fmla="*/ 381000 w 232"/>
                    <a:gd name="T17" fmla="*/ 790575 h 384"/>
                    <a:gd name="T18" fmla="*/ 317500 w 232"/>
                    <a:gd name="T19" fmla="*/ 774105 h 384"/>
                    <a:gd name="T20" fmla="*/ 301625 w 232"/>
                    <a:gd name="T21" fmla="*/ 774105 h 384"/>
                    <a:gd name="T22" fmla="*/ 254000 w 232"/>
                    <a:gd name="T23" fmla="*/ 774105 h 384"/>
                    <a:gd name="T24" fmla="*/ 238125 w 232"/>
                    <a:gd name="T25" fmla="*/ 675283 h 384"/>
                    <a:gd name="T26" fmla="*/ 174625 w 232"/>
                    <a:gd name="T27" fmla="*/ 642342 h 384"/>
                    <a:gd name="T28" fmla="*/ 174625 w 232"/>
                    <a:gd name="T29" fmla="*/ 543520 h 384"/>
                    <a:gd name="T30" fmla="*/ 127000 w 232"/>
                    <a:gd name="T31" fmla="*/ 559991 h 384"/>
                    <a:gd name="T32" fmla="*/ 95250 w 232"/>
                    <a:gd name="T33" fmla="*/ 477639 h 384"/>
                    <a:gd name="T34" fmla="*/ 0 w 232"/>
                    <a:gd name="T35" fmla="*/ 395288 h 384"/>
                    <a:gd name="T36" fmla="*/ 63500 w 232"/>
                    <a:gd name="T37" fmla="*/ 263525 h 384"/>
                    <a:gd name="T38" fmla="*/ 47625 w 232"/>
                    <a:gd name="T39" fmla="*/ 197644 h 384"/>
                    <a:gd name="T40" fmla="*/ 127000 w 232"/>
                    <a:gd name="T41" fmla="*/ 181173 h 384"/>
                    <a:gd name="T42" fmla="*/ 127000 w 232"/>
                    <a:gd name="T43" fmla="*/ 98822 h 384"/>
                    <a:gd name="T44" fmla="*/ 79375 w 232"/>
                    <a:gd name="T45" fmla="*/ 49411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4"/>
                    <a:gd name="T71" fmla="*/ 232 w 232"/>
                    <a:gd name="T72" fmla="*/ 384 h 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4">
                      <a:moveTo>
                        <a:pt x="40" y="24"/>
                      </a:moveTo>
                      <a:lnTo>
                        <a:pt x="176" y="0"/>
                      </a:lnTo>
                      <a:lnTo>
                        <a:pt x="200" y="48"/>
                      </a:lnTo>
                      <a:lnTo>
                        <a:pt x="224" y="248"/>
                      </a:lnTo>
                      <a:lnTo>
                        <a:pt x="232" y="272"/>
                      </a:lnTo>
                      <a:lnTo>
                        <a:pt x="208" y="320"/>
                      </a:lnTo>
                      <a:lnTo>
                        <a:pt x="208" y="360"/>
                      </a:lnTo>
                      <a:lnTo>
                        <a:pt x="184" y="352"/>
                      </a:lnTo>
                      <a:lnTo>
                        <a:pt x="192" y="384"/>
                      </a:lnTo>
                      <a:lnTo>
                        <a:pt x="160" y="376"/>
                      </a:lnTo>
                      <a:lnTo>
                        <a:pt x="152" y="376"/>
                      </a:lnTo>
                      <a:lnTo>
                        <a:pt x="128" y="376"/>
                      </a:lnTo>
                      <a:lnTo>
                        <a:pt x="120" y="328"/>
                      </a:lnTo>
                      <a:lnTo>
                        <a:pt x="88" y="312"/>
                      </a:lnTo>
                      <a:lnTo>
                        <a:pt x="88" y="264"/>
                      </a:lnTo>
                      <a:lnTo>
                        <a:pt x="64" y="272"/>
                      </a:lnTo>
                      <a:lnTo>
                        <a:pt x="48" y="232"/>
                      </a:lnTo>
                      <a:lnTo>
                        <a:pt x="0" y="192"/>
                      </a:lnTo>
                      <a:lnTo>
                        <a:pt x="32" y="128"/>
                      </a:lnTo>
                      <a:lnTo>
                        <a:pt x="24" y="96"/>
                      </a:lnTo>
                      <a:lnTo>
                        <a:pt x="64" y="88"/>
                      </a:lnTo>
                      <a:lnTo>
                        <a:pt x="64" y="48"/>
                      </a:lnTo>
                      <a:lnTo>
                        <a:pt x="40" y="24"/>
                      </a:lnTo>
                      <a:close/>
                    </a:path>
                  </a:pathLst>
                </a:custGeom>
                <a:solidFill>
                  <a:srgbClr val="BBD4E3"/>
                </a:solidFill>
                <a:ln w="12700">
                  <a:solidFill>
                    <a:schemeClr val="bg1"/>
                  </a:solidFill>
                  <a:round/>
                  <a:headEnd/>
                  <a:tailEnd/>
                </a:ln>
              </p:spPr>
              <p:txBody>
                <a:bodyPr/>
                <a:lstStyle/>
                <a:p>
                  <a:endParaRPr lang="en-US"/>
                </a:p>
              </p:txBody>
            </p:sp>
            <p:sp>
              <p:nvSpPr>
                <p:cNvPr id="25636" name="Freeform 48"/>
                <p:cNvSpPr>
                  <a:spLocks/>
                </p:cNvSpPr>
                <p:nvPr/>
              </p:nvSpPr>
              <p:spPr bwMode="auto">
                <a:xfrm>
                  <a:off x="5270499" y="4092577"/>
                  <a:ext cx="728663" cy="611189"/>
                </a:xfrm>
                <a:custGeom>
                  <a:avLst/>
                  <a:gdLst>
                    <a:gd name="T0" fmla="*/ 0 w 368"/>
                    <a:gd name="T1" fmla="*/ 16519 h 296"/>
                    <a:gd name="T2" fmla="*/ 316810 w 368"/>
                    <a:gd name="T3" fmla="*/ 0 h 296"/>
                    <a:gd name="T4" fmla="*/ 396013 w 368"/>
                    <a:gd name="T5" fmla="*/ 0 h 296"/>
                    <a:gd name="T6" fmla="*/ 443534 w 368"/>
                    <a:gd name="T7" fmla="*/ 16519 h 296"/>
                    <a:gd name="T8" fmla="*/ 411853 w 368"/>
                    <a:gd name="T9" fmla="*/ 66074 h 296"/>
                    <a:gd name="T10" fmla="*/ 506896 w 368"/>
                    <a:gd name="T11" fmla="*/ 148667 h 296"/>
                    <a:gd name="T12" fmla="*/ 538577 w 368"/>
                    <a:gd name="T13" fmla="*/ 231260 h 296"/>
                    <a:gd name="T14" fmla="*/ 586099 w 368"/>
                    <a:gd name="T15" fmla="*/ 214742 h 296"/>
                    <a:gd name="T16" fmla="*/ 586099 w 368"/>
                    <a:gd name="T17" fmla="*/ 313853 h 296"/>
                    <a:gd name="T18" fmla="*/ 649461 w 368"/>
                    <a:gd name="T19" fmla="*/ 346890 h 296"/>
                    <a:gd name="T20" fmla="*/ 665301 w 368"/>
                    <a:gd name="T21" fmla="*/ 446002 h 296"/>
                    <a:gd name="T22" fmla="*/ 712823 w 368"/>
                    <a:gd name="T23" fmla="*/ 446002 h 296"/>
                    <a:gd name="T24" fmla="*/ 728663 w 368"/>
                    <a:gd name="T25" fmla="*/ 479039 h 296"/>
                    <a:gd name="T26" fmla="*/ 681142 w 368"/>
                    <a:gd name="T27" fmla="*/ 545114 h 296"/>
                    <a:gd name="T28" fmla="*/ 665301 w 368"/>
                    <a:gd name="T29" fmla="*/ 594669 h 296"/>
                    <a:gd name="T30" fmla="*/ 601939 w 368"/>
                    <a:gd name="T31" fmla="*/ 611188 h 296"/>
                    <a:gd name="T32" fmla="*/ 617780 w 368"/>
                    <a:gd name="T33" fmla="*/ 545114 h 296"/>
                    <a:gd name="T34" fmla="*/ 348491 w 368"/>
                    <a:gd name="T35" fmla="*/ 578151 h 296"/>
                    <a:gd name="T36" fmla="*/ 142565 w 368"/>
                    <a:gd name="T37" fmla="*/ 594669 h 296"/>
                    <a:gd name="T38" fmla="*/ 142565 w 368"/>
                    <a:gd name="T39" fmla="*/ 528595 h 296"/>
                    <a:gd name="T40" fmla="*/ 126724 w 368"/>
                    <a:gd name="T41" fmla="*/ 330372 h 296"/>
                    <a:gd name="T42" fmla="*/ 126724 w 368"/>
                    <a:gd name="T43" fmla="*/ 231260 h 296"/>
                    <a:gd name="T44" fmla="*/ 47522 w 368"/>
                    <a:gd name="T45" fmla="*/ 181705 h 296"/>
                    <a:gd name="T46" fmla="*/ 79203 w 368"/>
                    <a:gd name="T47" fmla="*/ 132149 h 296"/>
                    <a:gd name="T48" fmla="*/ 47522 w 368"/>
                    <a:gd name="T49" fmla="*/ 99112 h 296"/>
                    <a:gd name="T50" fmla="*/ 0 w 368"/>
                    <a:gd name="T51" fmla="*/ 16519 h 2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296"/>
                    <a:gd name="T80" fmla="*/ 368 w 368"/>
                    <a:gd name="T81" fmla="*/ 296 h 2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296">
                      <a:moveTo>
                        <a:pt x="0" y="8"/>
                      </a:moveTo>
                      <a:lnTo>
                        <a:pt x="160" y="0"/>
                      </a:lnTo>
                      <a:lnTo>
                        <a:pt x="200" y="0"/>
                      </a:lnTo>
                      <a:lnTo>
                        <a:pt x="224" y="8"/>
                      </a:lnTo>
                      <a:lnTo>
                        <a:pt x="208" y="32"/>
                      </a:lnTo>
                      <a:lnTo>
                        <a:pt x="256" y="72"/>
                      </a:lnTo>
                      <a:lnTo>
                        <a:pt x="272" y="112"/>
                      </a:lnTo>
                      <a:lnTo>
                        <a:pt x="296" y="104"/>
                      </a:lnTo>
                      <a:lnTo>
                        <a:pt x="296" y="152"/>
                      </a:lnTo>
                      <a:lnTo>
                        <a:pt x="328" y="168"/>
                      </a:lnTo>
                      <a:lnTo>
                        <a:pt x="336" y="216"/>
                      </a:lnTo>
                      <a:lnTo>
                        <a:pt x="360" y="216"/>
                      </a:lnTo>
                      <a:lnTo>
                        <a:pt x="368" y="232"/>
                      </a:lnTo>
                      <a:lnTo>
                        <a:pt x="344" y="264"/>
                      </a:lnTo>
                      <a:lnTo>
                        <a:pt x="336" y="288"/>
                      </a:lnTo>
                      <a:lnTo>
                        <a:pt x="304" y="296"/>
                      </a:lnTo>
                      <a:lnTo>
                        <a:pt x="312" y="264"/>
                      </a:lnTo>
                      <a:lnTo>
                        <a:pt x="176" y="280"/>
                      </a:lnTo>
                      <a:lnTo>
                        <a:pt x="72" y="288"/>
                      </a:lnTo>
                      <a:lnTo>
                        <a:pt x="72" y="256"/>
                      </a:lnTo>
                      <a:lnTo>
                        <a:pt x="64" y="160"/>
                      </a:lnTo>
                      <a:lnTo>
                        <a:pt x="64" y="112"/>
                      </a:lnTo>
                      <a:lnTo>
                        <a:pt x="24" y="88"/>
                      </a:lnTo>
                      <a:lnTo>
                        <a:pt x="40" y="64"/>
                      </a:lnTo>
                      <a:lnTo>
                        <a:pt x="24" y="48"/>
                      </a:lnTo>
                      <a:lnTo>
                        <a:pt x="0" y="8"/>
                      </a:lnTo>
                      <a:close/>
                    </a:path>
                  </a:pathLst>
                </a:custGeom>
                <a:solidFill>
                  <a:srgbClr val="BBD4E3"/>
                </a:solidFill>
                <a:ln w="12700">
                  <a:solidFill>
                    <a:schemeClr val="bg1"/>
                  </a:solidFill>
                  <a:round/>
                  <a:headEnd/>
                  <a:tailEnd/>
                </a:ln>
              </p:spPr>
              <p:txBody>
                <a:bodyPr/>
                <a:lstStyle/>
                <a:p>
                  <a:endParaRPr lang="en-US"/>
                </a:p>
              </p:txBody>
            </p:sp>
            <p:sp>
              <p:nvSpPr>
                <p:cNvPr id="25637" name="Freeform 49"/>
                <p:cNvSpPr>
                  <a:spLocks/>
                </p:cNvSpPr>
                <p:nvPr/>
              </p:nvSpPr>
              <p:spPr bwMode="auto">
                <a:xfrm>
                  <a:off x="6078537" y="3829052"/>
                  <a:ext cx="347662" cy="611189"/>
                </a:xfrm>
                <a:custGeom>
                  <a:avLst/>
                  <a:gdLst>
                    <a:gd name="T0" fmla="*/ 0 w 176"/>
                    <a:gd name="T1" fmla="*/ 33037 h 296"/>
                    <a:gd name="T2" fmla="*/ 31606 w 176"/>
                    <a:gd name="T3" fmla="*/ 66074 h 296"/>
                    <a:gd name="T4" fmla="*/ 79014 w 176"/>
                    <a:gd name="T5" fmla="*/ 49556 h 296"/>
                    <a:gd name="T6" fmla="*/ 94817 w 176"/>
                    <a:gd name="T7" fmla="*/ 49556 h 296"/>
                    <a:gd name="T8" fmla="*/ 94817 w 176"/>
                    <a:gd name="T9" fmla="*/ 0 h 296"/>
                    <a:gd name="T10" fmla="*/ 268648 w 176"/>
                    <a:gd name="T11" fmla="*/ 0 h 296"/>
                    <a:gd name="T12" fmla="*/ 347662 w 176"/>
                    <a:gd name="T13" fmla="*/ 429483 h 296"/>
                    <a:gd name="T14" fmla="*/ 347662 w 176"/>
                    <a:gd name="T15" fmla="*/ 412965 h 296"/>
                    <a:gd name="T16" fmla="*/ 284451 w 176"/>
                    <a:gd name="T17" fmla="*/ 446002 h 296"/>
                    <a:gd name="T18" fmla="*/ 237042 w 176"/>
                    <a:gd name="T19" fmla="*/ 561632 h 296"/>
                    <a:gd name="T20" fmla="*/ 189634 w 176"/>
                    <a:gd name="T21" fmla="*/ 545114 h 296"/>
                    <a:gd name="T22" fmla="*/ 110620 w 176"/>
                    <a:gd name="T23" fmla="*/ 594669 h 296"/>
                    <a:gd name="T24" fmla="*/ 15803 w 176"/>
                    <a:gd name="T25" fmla="*/ 611188 h 296"/>
                    <a:gd name="T26" fmla="*/ 63211 w 176"/>
                    <a:gd name="T27" fmla="*/ 495558 h 296"/>
                    <a:gd name="T28" fmla="*/ 47408 w 176"/>
                    <a:gd name="T29" fmla="*/ 429483 h 296"/>
                    <a:gd name="T30" fmla="*/ 0 w 176"/>
                    <a:gd name="T31" fmla="*/ 3303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296"/>
                    <a:gd name="T50" fmla="*/ 176 w 176"/>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296">
                      <a:moveTo>
                        <a:pt x="0" y="16"/>
                      </a:moveTo>
                      <a:lnTo>
                        <a:pt x="16" y="32"/>
                      </a:lnTo>
                      <a:lnTo>
                        <a:pt x="40" y="24"/>
                      </a:lnTo>
                      <a:lnTo>
                        <a:pt x="48" y="24"/>
                      </a:lnTo>
                      <a:lnTo>
                        <a:pt x="48" y="0"/>
                      </a:lnTo>
                      <a:lnTo>
                        <a:pt x="136" y="0"/>
                      </a:lnTo>
                      <a:lnTo>
                        <a:pt x="176" y="208"/>
                      </a:lnTo>
                      <a:lnTo>
                        <a:pt x="176" y="200"/>
                      </a:lnTo>
                      <a:lnTo>
                        <a:pt x="144" y="216"/>
                      </a:lnTo>
                      <a:lnTo>
                        <a:pt x="120" y="272"/>
                      </a:lnTo>
                      <a:lnTo>
                        <a:pt x="96" y="264"/>
                      </a:lnTo>
                      <a:lnTo>
                        <a:pt x="56" y="288"/>
                      </a:lnTo>
                      <a:lnTo>
                        <a:pt x="8" y="296"/>
                      </a:lnTo>
                      <a:lnTo>
                        <a:pt x="32" y="240"/>
                      </a:lnTo>
                      <a:lnTo>
                        <a:pt x="24" y="208"/>
                      </a:lnTo>
                      <a:lnTo>
                        <a:pt x="0" y="16"/>
                      </a:lnTo>
                      <a:close/>
                    </a:path>
                  </a:pathLst>
                </a:custGeom>
                <a:solidFill>
                  <a:srgbClr val="BBD4E3"/>
                </a:solidFill>
                <a:ln w="12700">
                  <a:solidFill>
                    <a:schemeClr val="bg1"/>
                  </a:solidFill>
                  <a:round/>
                  <a:headEnd/>
                  <a:tailEnd/>
                </a:ln>
              </p:spPr>
              <p:txBody>
                <a:bodyPr/>
                <a:lstStyle/>
                <a:p>
                  <a:endParaRPr lang="en-US"/>
                </a:p>
              </p:txBody>
            </p:sp>
            <p:sp>
              <p:nvSpPr>
                <p:cNvPr id="25638" name="Freeform 50"/>
                <p:cNvSpPr>
                  <a:spLocks/>
                </p:cNvSpPr>
                <p:nvPr/>
              </p:nvSpPr>
              <p:spPr bwMode="auto">
                <a:xfrm>
                  <a:off x="6346824" y="3697290"/>
                  <a:ext cx="460375" cy="544512"/>
                </a:xfrm>
                <a:custGeom>
                  <a:avLst/>
                  <a:gdLst>
                    <a:gd name="T0" fmla="*/ 0 w 232"/>
                    <a:gd name="T1" fmla="*/ 132003 h 264"/>
                    <a:gd name="T2" fmla="*/ 206375 w 232"/>
                    <a:gd name="T3" fmla="*/ 99002 h 264"/>
                    <a:gd name="T4" fmla="*/ 254000 w 232"/>
                    <a:gd name="T5" fmla="*/ 115503 h 264"/>
                    <a:gd name="T6" fmla="*/ 349250 w 232"/>
                    <a:gd name="T7" fmla="*/ 66001 h 264"/>
                    <a:gd name="T8" fmla="*/ 365125 w 232"/>
                    <a:gd name="T9" fmla="*/ 16500 h 264"/>
                    <a:gd name="T10" fmla="*/ 428625 w 232"/>
                    <a:gd name="T11" fmla="*/ 0 h 264"/>
                    <a:gd name="T12" fmla="*/ 460375 w 232"/>
                    <a:gd name="T13" fmla="*/ 214505 h 264"/>
                    <a:gd name="T14" fmla="*/ 444500 w 232"/>
                    <a:gd name="T15" fmla="*/ 231005 h 264"/>
                    <a:gd name="T16" fmla="*/ 444500 w 232"/>
                    <a:gd name="T17" fmla="*/ 379508 h 264"/>
                    <a:gd name="T18" fmla="*/ 396875 w 232"/>
                    <a:gd name="T19" fmla="*/ 396009 h 264"/>
                    <a:gd name="T20" fmla="*/ 365125 w 232"/>
                    <a:gd name="T21" fmla="*/ 462010 h 264"/>
                    <a:gd name="T22" fmla="*/ 333375 w 232"/>
                    <a:gd name="T23" fmla="*/ 462010 h 264"/>
                    <a:gd name="T24" fmla="*/ 317500 w 232"/>
                    <a:gd name="T25" fmla="*/ 544512 h 264"/>
                    <a:gd name="T26" fmla="*/ 269875 w 232"/>
                    <a:gd name="T27" fmla="*/ 511511 h 264"/>
                    <a:gd name="T28" fmla="*/ 174625 w 232"/>
                    <a:gd name="T29" fmla="*/ 544512 h 264"/>
                    <a:gd name="T30" fmla="*/ 127000 w 232"/>
                    <a:gd name="T31" fmla="*/ 495011 h 264"/>
                    <a:gd name="T32" fmla="*/ 63500 w 232"/>
                    <a:gd name="T33" fmla="*/ 495011 h 264"/>
                    <a:gd name="T34" fmla="*/ 47625 w 232"/>
                    <a:gd name="T35" fmla="*/ 346508 h 264"/>
                    <a:gd name="T36" fmla="*/ 0 w 232"/>
                    <a:gd name="T37" fmla="*/ 132003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64"/>
                    <a:gd name="T59" fmla="*/ 232 w 232"/>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64">
                      <a:moveTo>
                        <a:pt x="0" y="64"/>
                      </a:moveTo>
                      <a:lnTo>
                        <a:pt x="104" y="48"/>
                      </a:lnTo>
                      <a:lnTo>
                        <a:pt x="128" y="56"/>
                      </a:lnTo>
                      <a:lnTo>
                        <a:pt x="176" y="32"/>
                      </a:lnTo>
                      <a:lnTo>
                        <a:pt x="184" y="8"/>
                      </a:lnTo>
                      <a:lnTo>
                        <a:pt x="216" y="0"/>
                      </a:lnTo>
                      <a:lnTo>
                        <a:pt x="232" y="104"/>
                      </a:lnTo>
                      <a:lnTo>
                        <a:pt x="224" y="112"/>
                      </a:lnTo>
                      <a:lnTo>
                        <a:pt x="224" y="184"/>
                      </a:lnTo>
                      <a:lnTo>
                        <a:pt x="200" y="192"/>
                      </a:lnTo>
                      <a:lnTo>
                        <a:pt x="184" y="224"/>
                      </a:lnTo>
                      <a:lnTo>
                        <a:pt x="168" y="224"/>
                      </a:lnTo>
                      <a:lnTo>
                        <a:pt x="160" y="264"/>
                      </a:lnTo>
                      <a:lnTo>
                        <a:pt x="136" y="248"/>
                      </a:lnTo>
                      <a:lnTo>
                        <a:pt x="88" y="264"/>
                      </a:lnTo>
                      <a:lnTo>
                        <a:pt x="64" y="240"/>
                      </a:lnTo>
                      <a:lnTo>
                        <a:pt x="32" y="240"/>
                      </a:lnTo>
                      <a:lnTo>
                        <a:pt x="24" y="168"/>
                      </a:lnTo>
                      <a:lnTo>
                        <a:pt x="0" y="64"/>
                      </a:lnTo>
                      <a:close/>
                    </a:path>
                  </a:pathLst>
                </a:custGeom>
                <a:solidFill>
                  <a:srgbClr val="BBD4E3"/>
                </a:solidFill>
                <a:ln w="12700">
                  <a:solidFill>
                    <a:schemeClr val="bg1"/>
                  </a:solidFill>
                  <a:round/>
                  <a:headEnd/>
                  <a:tailEnd/>
                </a:ln>
              </p:spPr>
              <p:txBody>
                <a:bodyPr/>
                <a:lstStyle/>
                <a:p>
                  <a:endParaRPr lang="en-US"/>
                </a:p>
              </p:txBody>
            </p:sp>
            <p:sp>
              <p:nvSpPr>
                <p:cNvPr id="25639" name="Freeform 51"/>
                <p:cNvSpPr>
                  <a:spLocks/>
                </p:cNvSpPr>
                <p:nvPr/>
              </p:nvSpPr>
              <p:spPr bwMode="auto">
                <a:xfrm>
                  <a:off x="5935662" y="4192590"/>
                  <a:ext cx="808037" cy="460375"/>
                </a:xfrm>
                <a:custGeom>
                  <a:avLst/>
                  <a:gdLst>
                    <a:gd name="T0" fmla="*/ 0 w 408"/>
                    <a:gd name="T1" fmla="*/ 460375 h 224"/>
                    <a:gd name="T2" fmla="*/ 205970 w 408"/>
                    <a:gd name="T3" fmla="*/ 443933 h 224"/>
                    <a:gd name="T4" fmla="*/ 205970 w 408"/>
                    <a:gd name="T5" fmla="*/ 411049 h 224"/>
                    <a:gd name="T6" fmla="*/ 681286 w 408"/>
                    <a:gd name="T7" fmla="*/ 345281 h 224"/>
                    <a:gd name="T8" fmla="*/ 681286 w 408"/>
                    <a:gd name="T9" fmla="*/ 312397 h 224"/>
                    <a:gd name="T10" fmla="*/ 760505 w 408"/>
                    <a:gd name="T11" fmla="*/ 295955 h 224"/>
                    <a:gd name="T12" fmla="*/ 760505 w 408"/>
                    <a:gd name="T13" fmla="*/ 246629 h 224"/>
                    <a:gd name="T14" fmla="*/ 792193 w 408"/>
                    <a:gd name="T15" fmla="*/ 246629 h 224"/>
                    <a:gd name="T16" fmla="*/ 808037 w 408"/>
                    <a:gd name="T17" fmla="*/ 180862 h 224"/>
                    <a:gd name="T18" fmla="*/ 744662 w 408"/>
                    <a:gd name="T19" fmla="*/ 131536 h 224"/>
                    <a:gd name="T20" fmla="*/ 728818 w 408"/>
                    <a:gd name="T21" fmla="*/ 49326 h 224"/>
                    <a:gd name="T22" fmla="*/ 681286 w 408"/>
                    <a:gd name="T23" fmla="*/ 16442 h 224"/>
                    <a:gd name="T24" fmla="*/ 586223 w 408"/>
                    <a:gd name="T25" fmla="*/ 32884 h 224"/>
                    <a:gd name="T26" fmla="*/ 522847 w 408"/>
                    <a:gd name="T27" fmla="*/ 0 h 224"/>
                    <a:gd name="T28" fmla="*/ 475316 w 408"/>
                    <a:gd name="T29" fmla="*/ 0 h 224"/>
                    <a:gd name="T30" fmla="*/ 491160 w 408"/>
                    <a:gd name="T31" fmla="*/ 49326 h 224"/>
                    <a:gd name="T32" fmla="*/ 427784 w 408"/>
                    <a:gd name="T33" fmla="*/ 82210 h 224"/>
                    <a:gd name="T34" fmla="*/ 380253 w 408"/>
                    <a:gd name="T35" fmla="*/ 197304 h 224"/>
                    <a:gd name="T36" fmla="*/ 316877 w 408"/>
                    <a:gd name="T37" fmla="*/ 180862 h 224"/>
                    <a:gd name="T38" fmla="*/ 253502 w 408"/>
                    <a:gd name="T39" fmla="*/ 213746 h 224"/>
                    <a:gd name="T40" fmla="*/ 158439 w 408"/>
                    <a:gd name="T41" fmla="*/ 230188 h 224"/>
                    <a:gd name="T42" fmla="*/ 158439 w 408"/>
                    <a:gd name="T43" fmla="*/ 295955 h 224"/>
                    <a:gd name="T44" fmla="*/ 110907 w 408"/>
                    <a:gd name="T45" fmla="*/ 295955 h 224"/>
                    <a:gd name="T46" fmla="*/ 110907 w 408"/>
                    <a:gd name="T47" fmla="*/ 361723 h 224"/>
                    <a:gd name="T48" fmla="*/ 63375 w 408"/>
                    <a:gd name="T49" fmla="*/ 328839 h 224"/>
                    <a:gd name="T50" fmla="*/ 47532 w 408"/>
                    <a:gd name="T51" fmla="*/ 345281 h 224"/>
                    <a:gd name="T52" fmla="*/ 63375 w 408"/>
                    <a:gd name="T53" fmla="*/ 378165 h 224"/>
                    <a:gd name="T54" fmla="*/ 15844 w 408"/>
                    <a:gd name="T55" fmla="*/ 443933 h 224"/>
                    <a:gd name="T56" fmla="*/ 0 w 408"/>
                    <a:gd name="T57" fmla="*/ 460375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8"/>
                    <a:gd name="T88" fmla="*/ 0 h 224"/>
                    <a:gd name="T89" fmla="*/ 408 w 408"/>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8" h="224">
                      <a:moveTo>
                        <a:pt x="0" y="224"/>
                      </a:moveTo>
                      <a:lnTo>
                        <a:pt x="104" y="216"/>
                      </a:lnTo>
                      <a:lnTo>
                        <a:pt x="104" y="200"/>
                      </a:lnTo>
                      <a:lnTo>
                        <a:pt x="344" y="168"/>
                      </a:lnTo>
                      <a:lnTo>
                        <a:pt x="344" y="152"/>
                      </a:lnTo>
                      <a:lnTo>
                        <a:pt x="384" y="144"/>
                      </a:lnTo>
                      <a:lnTo>
                        <a:pt x="384" y="120"/>
                      </a:lnTo>
                      <a:lnTo>
                        <a:pt x="400" y="120"/>
                      </a:lnTo>
                      <a:lnTo>
                        <a:pt x="408" y="88"/>
                      </a:lnTo>
                      <a:lnTo>
                        <a:pt x="376" y="64"/>
                      </a:lnTo>
                      <a:lnTo>
                        <a:pt x="368" y="24"/>
                      </a:lnTo>
                      <a:lnTo>
                        <a:pt x="344" y="8"/>
                      </a:lnTo>
                      <a:lnTo>
                        <a:pt x="296" y="16"/>
                      </a:lnTo>
                      <a:lnTo>
                        <a:pt x="264" y="0"/>
                      </a:lnTo>
                      <a:lnTo>
                        <a:pt x="240" y="0"/>
                      </a:lnTo>
                      <a:lnTo>
                        <a:pt x="248" y="24"/>
                      </a:lnTo>
                      <a:lnTo>
                        <a:pt x="216" y="40"/>
                      </a:lnTo>
                      <a:lnTo>
                        <a:pt x="192" y="96"/>
                      </a:lnTo>
                      <a:lnTo>
                        <a:pt x="160" y="88"/>
                      </a:lnTo>
                      <a:lnTo>
                        <a:pt x="128" y="104"/>
                      </a:lnTo>
                      <a:lnTo>
                        <a:pt x="80" y="112"/>
                      </a:lnTo>
                      <a:lnTo>
                        <a:pt x="80" y="144"/>
                      </a:lnTo>
                      <a:lnTo>
                        <a:pt x="56" y="144"/>
                      </a:lnTo>
                      <a:lnTo>
                        <a:pt x="56" y="176"/>
                      </a:lnTo>
                      <a:lnTo>
                        <a:pt x="32" y="160"/>
                      </a:lnTo>
                      <a:lnTo>
                        <a:pt x="24" y="168"/>
                      </a:lnTo>
                      <a:lnTo>
                        <a:pt x="32" y="184"/>
                      </a:lnTo>
                      <a:lnTo>
                        <a:pt x="8" y="216"/>
                      </a:lnTo>
                      <a:lnTo>
                        <a:pt x="0" y="224"/>
                      </a:lnTo>
                      <a:close/>
                    </a:path>
                  </a:pathLst>
                </a:custGeom>
                <a:solidFill>
                  <a:srgbClr val="BBD4E3"/>
                </a:solidFill>
                <a:ln w="12700">
                  <a:solidFill>
                    <a:schemeClr val="bg1"/>
                  </a:solidFill>
                  <a:round/>
                  <a:headEnd/>
                  <a:tailEnd/>
                </a:ln>
              </p:spPr>
              <p:txBody>
                <a:bodyPr/>
                <a:lstStyle/>
                <a:p>
                  <a:endParaRPr lang="en-US"/>
                </a:p>
              </p:txBody>
            </p:sp>
            <p:sp>
              <p:nvSpPr>
                <p:cNvPr id="25640" name="Freeform 52"/>
                <p:cNvSpPr>
                  <a:spLocks/>
                </p:cNvSpPr>
                <p:nvPr/>
              </p:nvSpPr>
              <p:spPr bwMode="auto">
                <a:xfrm>
                  <a:off x="5888037" y="4489453"/>
                  <a:ext cx="935037" cy="361950"/>
                </a:xfrm>
                <a:custGeom>
                  <a:avLst/>
                  <a:gdLst>
                    <a:gd name="T0" fmla="*/ 63392 w 472"/>
                    <a:gd name="T1" fmla="*/ 164523 h 176"/>
                    <a:gd name="T2" fmla="*/ 63392 w 472"/>
                    <a:gd name="T3" fmla="*/ 180975 h 176"/>
                    <a:gd name="T4" fmla="*/ 47544 w 472"/>
                    <a:gd name="T5" fmla="*/ 213880 h 176"/>
                    <a:gd name="T6" fmla="*/ 63392 w 472"/>
                    <a:gd name="T7" fmla="*/ 246784 h 176"/>
                    <a:gd name="T8" fmla="*/ 0 w 472"/>
                    <a:gd name="T9" fmla="*/ 296141 h 176"/>
                    <a:gd name="T10" fmla="*/ 15848 w 472"/>
                    <a:gd name="T11" fmla="*/ 361950 h 176"/>
                    <a:gd name="T12" fmla="*/ 253569 w 472"/>
                    <a:gd name="T13" fmla="*/ 345498 h 176"/>
                    <a:gd name="T14" fmla="*/ 538835 w 472"/>
                    <a:gd name="T15" fmla="*/ 296141 h 176"/>
                    <a:gd name="T16" fmla="*/ 697316 w 472"/>
                    <a:gd name="T17" fmla="*/ 279689 h 176"/>
                    <a:gd name="T18" fmla="*/ 713164 w 472"/>
                    <a:gd name="T19" fmla="*/ 180975 h 176"/>
                    <a:gd name="T20" fmla="*/ 776556 w 472"/>
                    <a:gd name="T21" fmla="*/ 180975 h 176"/>
                    <a:gd name="T22" fmla="*/ 935037 w 472"/>
                    <a:gd name="T23" fmla="*/ 0 h 176"/>
                    <a:gd name="T24" fmla="*/ 729012 w 472"/>
                    <a:gd name="T25" fmla="*/ 49357 h 176"/>
                    <a:gd name="T26" fmla="*/ 237721 w 472"/>
                    <a:gd name="T27" fmla="*/ 115166 h 176"/>
                    <a:gd name="T28" fmla="*/ 253569 w 472"/>
                    <a:gd name="T29" fmla="*/ 148070 h 176"/>
                    <a:gd name="T30" fmla="*/ 63392 w 472"/>
                    <a:gd name="T31" fmla="*/ 164523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176"/>
                    <a:gd name="T50" fmla="*/ 472 w 47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176">
                      <a:moveTo>
                        <a:pt x="32" y="80"/>
                      </a:moveTo>
                      <a:lnTo>
                        <a:pt x="32" y="88"/>
                      </a:lnTo>
                      <a:lnTo>
                        <a:pt x="24" y="104"/>
                      </a:lnTo>
                      <a:lnTo>
                        <a:pt x="32" y="120"/>
                      </a:lnTo>
                      <a:lnTo>
                        <a:pt x="0" y="144"/>
                      </a:lnTo>
                      <a:lnTo>
                        <a:pt x="8" y="176"/>
                      </a:lnTo>
                      <a:lnTo>
                        <a:pt x="128" y="168"/>
                      </a:lnTo>
                      <a:lnTo>
                        <a:pt x="272" y="144"/>
                      </a:lnTo>
                      <a:lnTo>
                        <a:pt x="352" y="136"/>
                      </a:lnTo>
                      <a:lnTo>
                        <a:pt x="360" y="88"/>
                      </a:lnTo>
                      <a:lnTo>
                        <a:pt x="392" y="88"/>
                      </a:lnTo>
                      <a:lnTo>
                        <a:pt x="472" y="0"/>
                      </a:lnTo>
                      <a:lnTo>
                        <a:pt x="368" y="24"/>
                      </a:lnTo>
                      <a:lnTo>
                        <a:pt x="120" y="56"/>
                      </a:lnTo>
                      <a:lnTo>
                        <a:pt x="128" y="72"/>
                      </a:lnTo>
                      <a:lnTo>
                        <a:pt x="32" y="80"/>
                      </a:lnTo>
                      <a:close/>
                    </a:path>
                  </a:pathLst>
                </a:custGeom>
                <a:solidFill>
                  <a:srgbClr val="FFDBB7"/>
                </a:solidFill>
                <a:ln w="12700">
                  <a:solidFill>
                    <a:schemeClr val="bg1"/>
                  </a:solidFill>
                  <a:round/>
                  <a:headEnd/>
                  <a:tailEnd/>
                </a:ln>
              </p:spPr>
              <p:txBody>
                <a:bodyPr/>
                <a:lstStyle/>
                <a:p>
                  <a:endParaRPr lang="en-US"/>
                </a:p>
              </p:txBody>
            </p:sp>
            <p:sp>
              <p:nvSpPr>
                <p:cNvPr id="25641" name="Freeform 53"/>
                <p:cNvSpPr>
                  <a:spLocks/>
                </p:cNvSpPr>
                <p:nvPr/>
              </p:nvSpPr>
              <p:spPr bwMode="auto">
                <a:xfrm>
                  <a:off x="5792786" y="4818066"/>
                  <a:ext cx="381000" cy="692150"/>
                </a:xfrm>
                <a:custGeom>
                  <a:avLst/>
                  <a:gdLst>
                    <a:gd name="T0" fmla="*/ 111125 w 192"/>
                    <a:gd name="T1" fmla="*/ 32960 h 336"/>
                    <a:gd name="T2" fmla="*/ 47625 w 192"/>
                    <a:gd name="T3" fmla="*/ 148318 h 336"/>
                    <a:gd name="T4" fmla="*/ 0 w 192"/>
                    <a:gd name="T5" fmla="*/ 214237 h 336"/>
                    <a:gd name="T6" fmla="*/ 15875 w 192"/>
                    <a:gd name="T7" fmla="*/ 313115 h 336"/>
                    <a:gd name="T8" fmla="*/ 79375 w 192"/>
                    <a:gd name="T9" fmla="*/ 428474 h 336"/>
                    <a:gd name="T10" fmla="*/ 31750 w 192"/>
                    <a:gd name="T11" fmla="*/ 560312 h 336"/>
                    <a:gd name="T12" fmla="*/ 15875 w 192"/>
                    <a:gd name="T13" fmla="*/ 626231 h 336"/>
                    <a:gd name="T14" fmla="*/ 238125 w 192"/>
                    <a:gd name="T15" fmla="*/ 593271 h 336"/>
                    <a:gd name="T16" fmla="*/ 254000 w 192"/>
                    <a:gd name="T17" fmla="*/ 675670 h 336"/>
                    <a:gd name="T18" fmla="*/ 285750 w 192"/>
                    <a:gd name="T19" fmla="*/ 692150 h 336"/>
                    <a:gd name="T20" fmla="*/ 301625 w 192"/>
                    <a:gd name="T21" fmla="*/ 642711 h 336"/>
                    <a:gd name="T22" fmla="*/ 381000 w 192"/>
                    <a:gd name="T23" fmla="*/ 642711 h 336"/>
                    <a:gd name="T24" fmla="*/ 365125 w 192"/>
                    <a:gd name="T25" fmla="*/ 494393 h 336"/>
                    <a:gd name="T26" fmla="*/ 365125 w 192"/>
                    <a:gd name="T27" fmla="*/ 0 h 336"/>
                    <a:gd name="T28" fmla="*/ 111125 w 192"/>
                    <a:gd name="T29" fmla="*/ 32960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6"/>
                    <a:gd name="T47" fmla="*/ 192 w 192"/>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6">
                      <a:moveTo>
                        <a:pt x="56" y="16"/>
                      </a:moveTo>
                      <a:lnTo>
                        <a:pt x="24" y="72"/>
                      </a:lnTo>
                      <a:lnTo>
                        <a:pt x="0" y="104"/>
                      </a:lnTo>
                      <a:lnTo>
                        <a:pt x="8" y="152"/>
                      </a:lnTo>
                      <a:lnTo>
                        <a:pt x="40" y="208"/>
                      </a:lnTo>
                      <a:lnTo>
                        <a:pt x="16" y="272"/>
                      </a:lnTo>
                      <a:lnTo>
                        <a:pt x="8" y="304"/>
                      </a:lnTo>
                      <a:lnTo>
                        <a:pt x="120" y="288"/>
                      </a:lnTo>
                      <a:lnTo>
                        <a:pt x="128" y="328"/>
                      </a:lnTo>
                      <a:lnTo>
                        <a:pt x="144" y="336"/>
                      </a:lnTo>
                      <a:lnTo>
                        <a:pt x="152" y="312"/>
                      </a:lnTo>
                      <a:lnTo>
                        <a:pt x="192" y="312"/>
                      </a:lnTo>
                      <a:lnTo>
                        <a:pt x="184" y="240"/>
                      </a:lnTo>
                      <a:lnTo>
                        <a:pt x="184" y="0"/>
                      </a:lnTo>
                      <a:lnTo>
                        <a:pt x="56" y="16"/>
                      </a:lnTo>
                      <a:close/>
                    </a:path>
                  </a:pathLst>
                </a:custGeom>
                <a:solidFill>
                  <a:srgbClr val="BBD4E3"/>
                </a:solidFill>
                <a:ln w="12700">
                  <a:solidFill>
                    <a:schemeClr val="bg1"/>
                  </a:solidFill>
                  <a:round/>
                  <a:headEnd/>
                  <a:tailEnd/>
                </a:ln>
              </p:spPr>
              <p:txBody>
                <a:bodyPr/>
                <a:lstStyle/>
                <a:p>
                  <a:endParaRPr lang="en-US"/>
                </a:p>
              </p:txBody>
            </p:sp>
            <p:sp>
              <p:nvSpPr>
                <p:cNvPr id="25642" name="Freeform 54"/>
                <p:cNvSpPr>
                  <a:spLocks/>
                </p:cNvSpPr>
                <p:nvPr/>
              </p:nvSpPr>
              <p:spPr bwMode="auto">
                <a:xfrm>
                  <a:off x="6157912" y="4786316"/>
                  <a:ext cx="427037" cy="692150"/>
                </a:xfrm>
                <a:custGeom>
                  <a:avLst/>
                  <a:gdLst>
                    <a:gd name="T0" fmla="*/ 0 w 216"/>
                    <a:gd name="T1" fmla="*/ 32960 h 336"/>
                    <a:gd name="T2" fmla="*/ 268875 w 216"/>
                    <a:gd name="T3" fmla="*/ 0 h 336"/>
                    <a:gd name="T4" fmla="*/ 363772 w 216"/>
                    <a:gd name="T5" fmla="*/ 329595 h 336"/>
                    <a:gd name="T6" fmla="*/ 427037 w 216"/>
                    <a:gd name="T7" fmla="*/ 379035 h 336"/>
                    <a:gd name="T8" fmla="*/ 379588 w 216"/>
                    <a:gd name="T9" fmla="*/ 477913 h 336"/>
                    <a:gd name="T10" fmla="*/ 427037 w 216"/>
                    <a:gd name="T11" fmla="*/ 560312 h 336"/>
                    <a:gd name="T12" fmla="*/ 142346 w 216"/>
                    <a:gd name="T13" fmla="*/ 593271 h 336"/>
                    <a:gd name="T14" fmla="*/ 158162 w 216"/>
                    <a:gd name="T15" fmla="*/ 675670 h 336"/>
                    <a:gd name="T16" fmla="*/ 110713 w 216"/>
                    <a:gd name="T17" fmla="*/ 692150 h 336"/>
                    <a:gd name="T18" fmla="*/ 79081 w 216"/>
                    <a:gd name="T19" fmla="*/ 593271 h 336"/>
                    <a:gd name="T20" fmla="*/ 63265 w 216"/>
                    <a:gd name="T21" fmla="*/ 675670 h 336"/>
                    <a:gd name="T22" fmla="*/ 15816 w 216"/>
                    <a:gd name="T23" fmla="*/ 675670 h 336"/>
                    <a:gd name="T24" fmla="*/ 15816 w 216"/>
                    <a:gd name="T25" fmla="*/ 593271 h 336"/>
                    <a:gd name="T26" fmla="*/ 0 w 216"/>
                    <a:gd name="T27" fmla="*/ 527352 h 336"/>
                    <a:gd name="T28" fmla="*/ 0 w 216"/>
                    <a:gd name="T29" fmla="*/ 32960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336"/>
                    <a:gd name="T47" fmla="*/ 216 w 216"/>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336">
                      <a:moveTo>
                        <a:pt x="0" y="16"/>
                      </a:moveTo>
                      <a:lnTo>
                        <a:pt x="136" y="0"/>
                      </a:lnTo>
                      <a:lnTo>
                        <a:pt x="184" y="160"/>
                      </a:lnTo>
                      <a:lnTo>
                        <a:pt x="216" y="184"/>
                      </a:lnTo>
                      <a:lnTo>
                        <a:pt x="192" y="232"/>
                      </a:lnTo>
                      <a:lnTo>
                        <a:pt x="216" y="272"/>
                      </a:lnTo>
                      <a:lnTo>
                        <a:pt x="72" y="288"/>
                      </a:lnTo>
                      <a:lnTo>
                        <a:pt x="80" y="328"/>
                      </a:lnTo>
                      <a:lnTo>
                        <a:pt x="56" y="336"/>
                      </a:lnTo>
                      <a:lnTo>
                        <a:pt x="40" y="288"/>
                      </a:lnTo>
                      <a:lnTo>
                        <a:pt x="32" y="328"/>
                      </a:lnTo>
                      <a:lnTo>
                        <a:pt x="8" y="328"/>
                      </a:lnTo>
                      <a:lnTo>
                        <a:pt x="8" y="288"/>
                      </a:lnTo>
                      <a:lnTo>
                        <a:pt x="0" y="256"/>
                      </a:lnTo>
                      <a:lnTo>
                        <a:pt x="0" y="16"/>
                      </a:lnTo>
                      <a:close/>
                    </a:path>
                  </a:pathLst>
                </a:custGeom>
                <a:solidFill>
                  <a:srgbClr val="FFDBB7"/>
                </a:solidFill>
                <a:ln w="12700">
                  <a:solidFill>
                    <a:schemeClr val="bg1"/>
                  </a:solidFill>
                  <a:round/>
                  <a:headEnd/>
                  <a:tailEnd/>
                </a:ln>
              </p:spPr>
              <p:txBody>
                <a:bodyPr/>
                <a:lstStyle/>
                <a:p>
                  <a:endParaRPr lang="en-US"/>
                </a:p>
              </p:txBody>
            </p:sp>
            <p:sp>
              <p:nvSpPr>
                <p:cNvPr id="25645" name="Freeform 57"/>
                <p:cNvSpPr>
                  <a:spLocks/>
                </p:cNvSpPr>
                <p:nvPr/>
              </p:nvSpPr>
              <p:spPr bwMode="auto">
                <a:xfrm>
                  <a:off x="6299199" y="5313366"/>
                  <a:ext cx="1014413" cy="708026"/>
                </a:xfrm>
                <a:custGeom>
                  <a:avLst/>
                  <a:gdLst>
                    <a:gd name="T0" fmla="*/ 0 w 512"/>
                    <a:gd name="T1" fmla="*/ 65863 h 344"/>
                    <a:gd name="T2" fmla="*/ 269453 w 512"/>
                    <a:gd name="T3" fmla="*/ 32931 h 344"/>
                    <a:gd name="T4" fmla="*/ 301154 w 512"/>
                    <a:gd name="T5" fmla="*/ 82328 h 344"/>
                    <a:gd name="T6" fmla="*/ 602308 w 512"/>
                    <a:gd name="T7" fmla="*/ 32931 h 344"/>
                    <a:gd name="T8" fmla="*/ 649858 w 512"/>
                    <a:gd name="T9" fmla="*/ 65863 h 344"/>
                    <a:gd name="T10" fmla="*/ 649858 w 512"/>
                    <a:gd name="T11" fmla="*/ 0 h 344"/>
                    <a:gd name="T12" fmla="*/ 649858 w 512"/>
                    <a:gd name="T13" fmla="*/ 0 h 344"/>
                    <a:gd name="T14" fmla="*/ 713259 w 512"/>
                    <a:gd name="T15" fmla="*/ 0 h 344"/>
                    <a:gd name="T16" fmla="*/ 776660 w 512"/>
                    <a:gd name="T17" fmla="*/ 115260 h 344"/>
                    <a:gd name="T18" fmla="*/ 871761 w 512"/>
                    <a:gd name="T19" fmla="*/ 263451 h 344"/>
                    <a:gd name="T20" fmla="*/ 919312 w 512"/>
                    <a:gd name="T21" fmla="*/ 395177 h 344"/>
                    <a:gd name="T22" fmla="*/ 998563 w 512"/>
                    <a:gd name="T23" fmla="*/ 477505 h 344"/>
                    <a:gd name="T24" fmla="*/ 1014413 w 512"/>
                    <a:gd name="T25" fmla="*/ 609231 h 344"/>
                    <a:gd name="T26" fmla="*/ 982713 w 512"/>
                    <a:gd name="T27" fmla="*/ 691559 h 344"/>
                    <a:gd name="T28" fmla="*/ 887611 w 512"/>
                    <a:gd name="T29" fmla="*/ 708025 h 344"/>
                    <a:gd name="T30" fmla="*/ 871761 w 512"/>
                    <a:gd name="T31" fmla="*/ 675094 h 344"/>
                    <a:gd name="T32" fmla="*/ 792510 w 512"/>
                    <a:gd name="T33" fmla="*/ 625697 h 344"/>
                    <a:gd name="T34" fmla="*/ 760810 w 512"/>
                    <a:gd name="T35" fmla="*/ 576299 h 344"/>
                    <a:gd name="T36" fmla="*/ 744960 w 512"/>
                    <a:gd name="T37" fmla="*/ 559834 h 344"/>
                    <a:gd name="T38" fmla="*/ 729109 w 512"/>
                    <a:gd name="T39" fmla="*/ 510437 h 344"/>
                    <a:gd name="T40" fmla="*/ 713259 w 512"/>
                    <a:gd name="T41" fmla="*/ 526902 h 344"/>
                    <a:gd name="T42" fmla="*/ 649858 w 512"/>
                    <a:gd name="T43" fmla="*/ 461040 h 344"/>
                    <a:gd name="T44" fmla="*/ 665709 w 512"/>
                    <a:gd name="T45" fmla="*/ 411642 h 344"/>
                    <a:gd name="T46" fmla="*/ 649858 w 512"/>
                    <a:gd name="T47" fmla="*/ 378711 h 344"/>
                    <a:gd name="T48" fmla="*/ 634008 w 512"/>
                    <a:gd name="T49" fmla="*/ 395177 h 344"/>
                    <a:gd name="T50" fmla="*/ 634008 w 512"/>
                    <a:gd name="T51" fmla="*/ 428108 h 344"/>
                    <a:gd name="T52" fmla="*/ 618158 w 512"/>
                    <a:gd name="T53" fmla="*/ 378711 h 344"/>
                    <a:gd name="T54" fmla="*/ 618158 w 512"/>
                    <a:gd name="T55" fmla="*/ 279917 h 344"/>
                    <a:gd name="T56" fmla="*/ 586458 w 512"/>
                    <a:gd name="T57" fmla="*/ 214054 h 344"/>
                    <a:gd name="T58" fmla="*/ 491356 w 512"/>
                    <a:gd name="T59" fmla="*/ 164657 h 344"/>
                    <a:gd name="T60" fmla="*/ 443806 w 512"/>
                    <a:gd name="T61" fmla="*/ 115260 h 344"/>
                    <a:gd name="T62" fmla="*/ 396255 w 512"/>
                    <a:gd name="T63" fmla="*/ 115260 h 344"/>
                    <a:gd name="T64" fmla="*/ 364555 w 512"/>
                    <a:gd name="T65" fmla="*/ 148191 h 344"/>
                    <a:gd name="T66" fmla="*/ 285304 w 512"/>
                    <a:gd name="T67" fmla="*/ 164657 h 344"/>
                    <a:gd name="T68" fmla="*/ 237753 w 512"/>
                    <a:gd name="T69" fmla="*/ 148191 h 344"/>
                    <a:gd name="T70" fmla="*/ 221903 w 512"/>
                    <a:gd name="T71" fmla="*/ 115260 h 344"/>
                    <a:gd name="T72" fmla="*/ 63401 w 512"/>
                    <a:gd name="T73" fmla="*/ 148191 h 344"/>
                    <a:gd name="T74" fmla="*/ 31700 w 512"/>
                    <a:gd name="T75" fmla="*/ 115260 h 344"/>
                    <a:gd name="T76" fmla="*/ 0 w 512"/>
                    <a:gd name="T77" fmla="*/ 148191 h 344"/>
                    <a:gd name="T78" fmla="*/ 0 w 512"/>
                    <a:gd name="T79" fmla="*/ 65863 h 3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2"/>
                    <a:gd name="T121" fmla="*/ 0 h 344"/>
                    <a:gd name="T122" fmla="*/ 512 w 512"/>
                    <a:gd name="T123" fmla="*/ 344 h 3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2" h="344">
                      <a:moveTo>
                        <a:pt x="0" y="32"/>
                      </a:moveTo>
                      <a:lnTo>
                        <a:pt x="136" y="16"/>
                      </a:lnTo>
                      <a:lnTo>
                        <a:pt x="152" y="40"/>
                      </a:lnTo>
                      <a:lnTo>
                        <a:pt x="304" y="16"/>
                      </a:lnTo>
                      <a:lnTo>
                        <a:pt x="328" y="32"/>
                      </a:lnTo>
                      <a:lnTo>
                        <a:pt x="328" y="0"/>
                      </a:lnTo>
                      <a:lnTo>
                        <a:pt x="360" y="0"/>
                      </a:lnTo>
                      <a:lnTo>
                        <a:pt x="392" y="56"/>
                      </a:lnTo>
                      <a:lnTo>
                        <a:pt x="440" y="128"/>
                      </a:lnTo>
                      <a:lnTo>
                        <a:pt x="464" y="192"/>
                      </a:lnTo>
                      <a:lnTo>
                        <a:pt x="504" y="232"/>
                      </a:lnTo>
                      <a:lnTo>
                        <a:pt x="512" y="296"/>
                      </a:lnTo>
                      <a:lnTo>
                        <a:pt x="496" y="336"/>
                      </a:lnTo>
                      <a:lnTo>
                        <a:pt x="448" y="344"/>
                      </a:lnTo>
                      <a:lnTo>
                        <a:pt x="440" y="328"/>
                      </a:lnTo>
                      <a:lnTo>
                        <a:pt x="400" y="304"/>
                      </a:lnTo>
                      <a:lnTo>
                        <a:pt x="384" y="280"/>
                      </a:lnTo>
                      <a:lnTo>
                        <a:pt x="376" y="272"/>
                      </a:lnTo>
                      <a:lnTo>
                        <a:pt x="368" y="248"/>
                      </a:lnTo>
                      <a:lnTo>
                        <a:pt x="360" y="256"/>
                      </a:lnTo>
                      <a:lnTo>
                        <a:pt x="328" y="224"/>
                      </a:lnTo>
                      <a:lnTo>
                        <a:pt x="336" y="200"/>
                      </a:lnTo>
                      <a:lnTo>
                        <a:pt x="328" y="184"/>
                      </a:lnTo>
                      <a:lnTo>
                        <a:pt x="320" y="192"/>
                      </a:lnTo>
                      <a:lnTo>
                        <a:pt x="320" y="208"/>
                      </a:lnTo>
                      <a:lnTo>
                        <a:pt x="312" y="184"/>
                      </a:lnTo>
                      <a:lnTo>
                        <a:pt x="312" y="136"/>
                      </a:lnTo>
                      <a:lnTo>
                        <a:pt x="296" y="104"/>
                      </a:lnTo>
                      <a:lnTo>
                        <a:pt x="248" y="80"/>
                      </a:lnTo>
                      <a:lnTo>
                        <a:pt x="224" y="56"/>
                      </a:lnTo>
                      <a:lnTo>
                        <a:pt x="200" y="56"/>
                      </a:lnTo>
                      <a:lnTo>
                        <a:pt x="184" y="72"/>
                      </a:lnTo>
                      <a:lnTo>
                        <a:pt x="144" y="80"/>
                      </a:lnTo>
                      <a:lnTo>
                        <a:pt x="120" y="72"/>
                      </a:lnTo>
                      <a:lnTo>
                        <a:pt x="112" y="56"/>
                      </a:lnTo>
                      <a:lnTo>
                        <a:pt x="32" y="72"/>
                      </a:lnTo>
                      <a:lnTo>
                        <a:pt x="16" y="56"/>
                      </a:lnTo>
                      <a:lnTo>
                        <a:pt x="0" y="72"/>
                      </a:lnTo>
                      <a:lnTo>
                        <a:pt x="0" y="32"/>
                      </a:lnTo>
                      <a:close/>
                    </a:path>
                  </a:pathLst>
                </a:custGeom>
                <a:solidFill>
                  <a:srgbClr val="BBD4E3"/>
                </a:solidFill>
                <a:ln w="12700">
                  <a:solidFill>
                    <a:schemeClr val="bg1"/>
                  </a:solidFill>
                  <a:round/>
                  <a:headEnd/>
                  <a:tailEnd/>
                </a:ln>
              </p:spPr>
              <p:txBody>
                <a:bodyPr/>
                <a:lstStyle/>
                <a:p>
                  <a:endParaRPr lang="en-US"/>
                </a:p>
              </p:txBody>
            </p:sp>
            <p:sp>
              <p:nvSpPr>
                <p:cNvPr id="25650" name="Freeform 62"/>
                <p:cNvSpPr>
                  <a:spLocks/>
                </p:cNvSpPr>
                <p:nvPr/>
              </p:nvSpPr>
              <p:spPr bwMode="auto">
                <a:xfrm>
                  <a:off x="6775448" y="3582990"/>
                  <a:ext cx="633412" cy="428626"/>
                </a:xfrm>
                <a:custGeom>
                  <a:avLst/>
                  <a:gdLst>
                    <a:gd name="T0" fmla="*/ 63341 w 320"/>
                    <a:gd name="T1" fmla="*/ 65942 h 208"/>
                    <a:gd name="T2" fmla="*/ 0 w 320"/>
                    <a:gd name="T3" fmla="*/ 115399 h 208"/>
                    <a:gd name="T4" fmla="*/ 31671 w 320"/>
                    <a:gd name="T5" fmla="*/ 329712 h 208"/>
                    <a:gd name="T6" fmla="*/ 63341 w 320"/>
                    <a:gd name="T7" fmla="*/ 428625 h 208"/>
                    <a:gd name="T8" fmla="*/ 158353 w 320"/>
                    <a:gd name="T9" fmla="*/ 412139 h 208"/>
                    <a:gd name="T10" fmla="*/ 554236 w 320"/>
                    <a:gd name="T11" fmla="*/ 346197 h 208"/>
                    <a:gd name="T12" fmla="*/ 585907 w 320"/>
                    <a:gd name="T13" fmla="*/ 329712 h 208"/>
                    <a:gd name="T14" fmla="*/ 633413 w 320"/>
                    <a:gd name="T15" fmla="*/ 230798 h 208"/>
                    <a:gd name="T16" fmla="*/ 570072 w 320"/>
                    <a:gd name="T17" fmla="*/ 181341 h 208"/>
                    <a:gd name="T18" fmla="*/ 601742 w 320"/>
                    <a:gd name="T19" fmla="*/ 49457 h 208"/>
                    <a:gd name="T20" fmla="*/ 554236 w 320"/>
                    <a:gd name="T21" fmla="*/ 32971 h 208"/>
                    <a:gd name="T22" fmla="*/ 554236 w 320"/>
                    <a:gd name="T23" fmla="*/ 16486 h 208"/>
                    <a:gd name="T24" fmla="*/ 538401 w 320"/>
                    <a:gd name="T25" fmla="*/ 0 h 208"/>
                    <a:gd name="T26" fmla="*/ 79177 w 320"/>
                    <a:gd name="T27" fmla="*/ 82428 h 208"/>
                    <a:gd name="T28" fmla="*/ 63341 w 320"/>
                    <a:gd name="T29" fmla="*/ 65942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208"/>
                    <a:gd name="T47" fmla="*/ 320 w 320"/>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208">
                      <a:moveTo>
                        <a:pt x="32" y="32"/>
                      </a:moveTo>
                      <a:lnTo>
                        <a:pt x="0" y="56"/>
                      </a:lnTo>
                      <a:lnTo>
                        <a:pt x="16" y="160"/>
                      </a:lnTo>
                      <a:lnTo>
                        <a:pt x="32" y="208"/>
                      </a:lnTo>
                      <a:lnTo>
                        <a:pt x="80" y="200"/>
                      </a:lnTo>
                      <a:lnTo>
                        <a:pt x="280" y="168"/>
                      </a:lnTo>
                      <a:lnTo>
                        <a:pt x="296" y="160"/>
                      </a:lnTo>
                      <a:lnTo>
                        <a:pt x="320" y="112"/>
                      </a:lnTo>
                      <a:lnTo>
                        <a:pt x="288" y="88"/>
                      </a:lnTo>
                      <a:lnTo>
                        <a:pt x="304" y="24"/>
                      </a:lnTo>
                      <a:lnTo>
                        <a:pt x="280" y="16"/>
                      </a:lnTo>
                      <a:lnTo>
                        <a:pt x="280" y="8"/>
                      </a:lnTo>
                      <a:lnTo>
                        <a:pt x="272" y="0"/>
                      </a:lnTo>
                      <a:lnTo>
                        <a:pt x="40" y="40"/>
                      </a:lnTo>
                      <a:lnTo>
                        <a:pt x="32" y="32"/>
                      </a:lnTo>
                      <a:close/>
                    </a:path>
                  </a:pathLst>
                </a:custGeom>
                <a:solidFill>
                  <a:srgbClr val="BBD4E3"/>
                </a:solidFill>
                <a:ln w="12700">
                  <a:solidFill>
                    <a:schemeClr val="bg1"/>
                  </a:solidFill>
                  <a:round/>
                  <a:headEnd/>
                  <a:tailEnd/>
                </a:ln>
              </p:spPr>
              <p:txBody>
                <a:bodyPr/>
                <a:lstStyle/>
                <a:p>
                  <a:endParaRPr lang="en-US"/>
                </a:p>
              </p:txBody>
            </p:sp>
            <p:sp>
              <p:nvSpPr>
                <p:cNvPr id="25651" name="Freeform 63"/>
                <p:cNvSpPr>
                  <a:spLocks/>
                </p:cNvSpPr>
                <p:nvPr/>
              </p:nvSpPr>
              <p:spPr bwMode="auto">
                <a:xfrm>
                  <a:off x="7345362" y="3632202"/>
                  <a:ext cx="158750" cy="346076"/>
                </a:xfrm>
                <a:custGeom>
                  <a:avLst/>
                  <a:gdLst>
                    <a:gd name="T0" fmla="*/ 31750 w 80"/>
                    <a:gd name="T1" fmla="*/ 0 h 168"/>
                    <a:gd name="T2" fmla="*/ 63500 w 80"/>
                    <a:gd name="T3" fmla="*/ 0 h 168"/>
                    <a:gd name="T4" fmla="*/ 142875 w 80"/>
                    <a:gd name="T5" fmla="*/ 49439 h 168"/>
                    <a:gd name="T6" fmla="*/ 127000 w 80"/>
                    <a:gd name="T7" fmla="*/ 82399 h 168"/>
                    <a:gd name="T8" fmla="*/ 158750 w 80"/>
                    <a:gd name="T9" fmla="*/ 115358 h 168"/>
                    <a:gd name="T10" fmla="*/ 158750 w 80"/>
                    <a:gd name="T11" fmla="*/ 280156 h 168"/>
                    <a:gd name="T12" fmla="*/ 142875 w 80"/>
                    <a:gd name="T13" fmla="*/ 346075 h 168"/>
                    <a:gd name="T14" fmla="*/ 111125 w 80"/>
                    <a:gd name="T15" fmla="*/ 313115 h 168"/>
                    <a:gd name="T16" fmla="*/ 63500 w 80"/>
                    <a:gd name="T17" fmla="*/ 313115 h 168"/>
                    <a:gd name="T18" fmla="*/ 15875 w 80"/>
                    <a:gd name="T19" fmla="*/ 280156 h 168"/>
                    <a:gd name="T20" fmla="*/ 63500 w 80"/>
                    <a:gd name="T21" fmla="*/ 181277 h 168"/>
                    <a:gd name="T22" fmla="*/ 0 w 80"/>
                    <a:gd name="T23" fmla="*/ 131838 h 168"/>
                    <a:gd name="T24" fmla="*/ 31750 w 80"/>
                    <a:gd name="T25" fmla="*/ 0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68"/>
                    <a:gd name="T41" fmla="*/ 80 w 80"/>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68">
                      <a:moveTo>
                        <a:pt x="16" y="0"/>
                      </a:moveTo>
                      <a:lnTo>
                        <a:pt x="32" y="0"/>
                      </a:lnTo>
                      <a:lnTo>
                        <a:pt x="72" y="24"/>
                      </a:lnTo>
                      <a:lnTo>
                        <a:pt x="64" y="40"/>
                      </a:lnTo>
                      <a:lnTo>
                        <a:pt x="80" y="56"/>
                      </a:lnTo>
                      <a:lnTo>
                        <a:pt x="80" y="136"/>
                      </a:lnTo>
                      <a:lnTo>
                        <a:pt x="72" y="168"/>
                      </a:lnTo>
                      <a:lnTo>
                        <a:pt x="56" y="152"/>
                      </a:lnTo>
                      <a:lnTo>
                        <a:pt x="32" y="152"/>
                      </a:lnTo>
                      <a:lnTo>
                        <a:pt x="8" y="136"/>
                      </a:lnTo>
                      <a:lnTo>
                        <a:pt x="32" y="88"/>
                      </a:lnTo>
                      <a:lnTo>
                        <a:pt x="0" y="64"/>
                      </a:lnTo>
                      <a:lnTo>
                        <a:pt x="16" y="0"/>
                      </a:lnTo>
                      <a:close/>
                    </a:path>
                  </a:pathLst>
                </a:custGeom>
                <a:solidFill>
                  <a:srgbClr val="BBD4E3"/>
                </a:solidFill>
                <a:ln w="12700">
                  <a:solidFill>
                    <a:schemeClr val="bg1"/>
                  </a:solidFill>
                  <a:round/>
                  <a:headEnd/>
                  <a:tailEnd/>
                </a:ln>
              </p:spPr>
              <p:txBody>
                <a:bodyPr/>
                <a:lstStyle/>
                <a:p>
                  <a:endParaRPr lang="en-US"/>
                </a:p>
              </p:txBody>
            </p:sp>
            <p:sp>
              <p:nvSpPr>
                <p:cNvPr id="25652" name="Freeform 64"/>
                <p:cNvSpPr>
                  <a:spLocks/>
                </p:cNvSpPr>
                <p:nvPr/>
              </p:nvSpPr>
              <p:spPr bwMode="auto">
                <a:xfrm>
                  <a:off x="6823073" y="3087690"/>
                  <a:ext cx="696913" cy="593725"/>
                </a:xfrm>
                <a:custGeom>
                  <a:avLst/>
                  <a:gdLst>
                    <a:gd name="T0" fmla="*/ 63356 w 352"/>
                    <a:gd name="T1" fmla="*/ 395817 h 288"/>
                    <a:gd name="T2" fmla="*/ 126711 w 352"/>
                    <a:gd name="T3" fmla="*/ 362832 h 288"/>
                    <a:gd name="T4" fmla="*/ 205906 w 352"/>
                    <a:gd name="T5" fmla="*/ 362832 h 288"/>
                    <a:gd name="T6" fmla="*/ 237584 w 352"/>
                    <a:gd name="T7" fmla="*/ 329847 h 288"/>
                    <a:gd name="T8" fmla="*/ 269262 w 352"/>
                    <a:gd name="T9" fmla="*/ 329847 h 288"/>
                    <a:gd name="T10" fmla="*/ 285101 w 352"/>
                    <a:gd name="T11" fmla="*/ 296863 h 288"/>
                    <a:gd name="T12" fmla="*/ 316779 w 352"/>
                    <a:gd name="T13" fmla="*/ 280370 h 288"/>
                    <a:gd name="T14" fmla="*/ 300940 w 352"/>
                    <a:gd name="T15" fmla="*/ 214401 h 288"/>
                    <a:gd name="T16" fmla="*/ 285101 w 352"/>
                    <a:gd name="T17" fmla="*/ 197908 h 288"/>
                    <a:gd name="T18" fmla="*/ 316779 w 352"/>
                    <a:gd name="T19" fmla="*/ 148431 h 288"/>
                    <a:gd name="T20" fmla="*/ 348457 w 352"/>
                    <a:gd name="T21" fmla="*/ 148431 h 288"/>
                    <a:gd name="T22" fmla="*/ 427651 w 352"/>
                    <a:gd name="T23" fmla="*/ 49477 h 288"/>
                    <a:gd name="T24" fmla="*/ 554363 w 352"/>
                    <a:gd name="T25" fmla="*/ 0 h 288"/>
                    <a:gd name="T26" fmla="*/ 570202 w 352"/>
                    <a:gd name="T27" fmla="*/ 98954 h 288"/>
                    <a:gd name="T28" fmla="*/ 570202 w 352"/>
                    <a:gd name="T29" fmla="*/ 98954 h 288"/>
                    <a:gd name="T30" fmla="*/ 601879 w 352"/>
                    <a:gd name="T31" fmla="*/ 131939 h 288"/>
                    <a:gd name="T32" fmla="*/ 601879 w 352"/>
                    <a:gd name="T33" fmla="*/ 230893 h 288"/>
                    <a:gd name="T34" fmla="*/ 633557 w 352"/>
                    <a:gd name="T35" fmla="*/ 313355 h 288"/>
                    <a:gd name="T36" fmla="*/ 649396 w 352"/>
                    <a:gd name="T37" fmla="*/ 428801 h 288"/>
                    <a:gd name="T38" fmla="*/ 649396 w 352"/>
                    <a:gd name="T39" fmla="*/ 527756 h 288"/>
                    <a:gd name="T40" fmla="*/ 696913 w 352"/>
                    <a:gd name="T41" fmla="*/ 544248 h 288"/>
                    <a:gd name="T42" fmla="*/ 665235 w 352"/>
                    <a:gd name="T43" fmla="*/ 593725 h 288"/>
                    <a:gd name="T44" fmla="*/ 586040 w 352"/>
                    <a:gd name="T45" fmla="*/ 544248 h 288"/>
                    <a:gd name="T46" fmla="*/ 538524 w 352"/>
                    <a:gd name="T47" fmla="*/ 544248 h 288"/>
                    <a:gd name="T48" fmla="*/ 506846 w 352"/>
                    <a:gd name="T49" fmla="*/ 527756 h 288"/>
                    <a:gd name="T50" fmla="*/ 506846 w 352"/>
                    <a:gd name="T51" fmla="*/ 511263 h 288"/>
                    <a:gd name="T52" fmla="*/ 475168 w 352"/>
                    <a:gd name="T53" fmla="*/ 494771 h 288"/>
                    <a:gd name="T54" fmla="*/ 31678 w 352"/>
                    <a:gd name="T55" fmla="*/ 577233 h 288"/>
                    <a:gd name="T56" fmla="*/ 0 w 352"/>
                    <a:gd name="T57" fmla="*/ 560740 h 288"/>
                    <a:gd name="T58" fmla="*/ 79195 w 352"/>
                    <a:gd name="T59" fmla="*/ 445294 h 288"/>
                    <a:gd name="T60" fmla="*/ 63356 w 352"/>
                    <a:gd name="T61" fmla="*/ 395817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288"/>
                    <a:gd name="T95" fmla="*/ 352 w 352"/>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288">
                      <a:moveTo>
                        <a:pt x="32" y="192"/>
                      </a:moveTo>
                      <a:lnTo>
                        <a:pt x="64" y="176"/>
                      </a:lnTo>
                      <a:lnTo>
                        <a:pt x="104" y="176"/>
                      </a:lnTo>
                      <a:lnTo>
                        <a:pt x="120" y="160"/>
                      </a:lnTo>
                      <a:lnTo>
                        <a:pt x="136" y="160"/>
                      </a:lnTo>
                      <a:lnTo>
                        <a:pt x="144" y="144"/>
                      </a:lnTo>
                      <a:lnTo>
                        <a:pt x="160" y="136"/>
                      </a:lnTo>
                      <a:lnTo>
                        <a:pt x="152" y="104"/>
                      </a:lnTo>
                      <a:lnTo>
                        <a:pt x="144" y="96"/>
                      </a:lnTo>
                      <a:lnTo>
                        <a:pt x="160" y="72"/>
                      </a:lnTo>
                      <a:lnTo>
                        <a:pt x="176" y="72"/>
                      </a:lnTo>
                      <a:lnTo>
                        <a:pt x="216" y="24"/>
                      </a:lnTo>
                      <a:lnTo>
                        <a:pt x="280" y="0"/>
                      </a:lnTo>
                      <a:lnTo>
                        <a:pt x="288" y="48"/>
                      </a:lnTo>
                      <a:lnTo>
                        <a:pt x="304" y="64"/>
                      </a:lnTo>
                      <a:lnTo>
                        <a:pt x="304" y="112"/>
                      </a:lnTo>
                      <a:lnTo>
                        <a:pt x="320" y="152"/>
                      </a:lnTo>
                      <a:lnTo>
                        <a:pt x="328" y="208"/>
                      </a:lnTo>
                      <a:lnTo>
                        <a:pt x="328" y="256"/>
                      </a:lnTo>
                      <a:lnTo>
                        <a:pt x="352" y="264"/>
                      </a:lnTo>
                      <a:lnTo>
                        <a:pt x="336" y="288"/>
                      </a:lnTo>
                      <a:lnTo>
                        <a:pt x="296" y="264"/>
                      </a:lnTo>
                      <a:lnTo>
                        <a:pt x="272" y="264"/>
                      </a:lnTo>
                      <a:lnTo>
                        <a:pt x="256" y="256"/>
                      </a:lnTo>
                      <a:lnTo>
                        <a:pt x="256" y="248"/>
                      </a:lnTo>
                      <a:lnTo>
                        <a:pt x="240" y="240"/>
                      </a:lnTo>
                      <a:lnTo>
                        <a:pt x="16" y="280"/>
                      </a:lnTo>
                      <a:lnTo>
                        <a:pt x="0" y="272"/>
                      </a:lnTo>
                      <a:lnTo>
                        <a:pt x="40" y="216"/>
                      </a:lnTo>
                      <a:lnTo>
                        <a:pt x="32" y="192"/>
                      </a:lnTo>
                      <a:close/>
                    </a:path>
                  </a:pathLst>
                </a:custGeom>
                <a:solidFill>
                  <a:srgbClr val="FFDBB7"/>
                </a:solidFill>
                <a:ln w="12700">
                  <a:solidFill>
                    <a:schemeClr val="bg1"/>
                  </a:solidFill>
                  <a:round/>
                  <a:headEnd/>
                  <a:tailEnd/>
                </a:ln>
              </p:spPr>
              <p:txBody>
                <a:bodyPr/>
                <a:lstStyle/>
                <a:p>
                  <a:endParaRPr lang="en-US"/>
                </a:p>
              </p:txBody>
            </p:sp>
            <p:sp>
              <p:nvSpPr>
                <p:cNvPr id="25653" name="Freeform 65"/>
                <p:cNvSpPr>
                  <a:spLocks/>
                </p:cNvSpPr>
                <p:nvPr/>
              </p:nvSpPr>
              <p:spPr bwMode="auto">
                <a:xfrm>
                  <a:off x="7361237" y="3054352"/>
                  <a:ext cx="190500" cy="363538"/>
                </a:xfrm>
                <a:custGeom>
                  <a:avLst/>
                  <a:gdLst>
                    <a:gd name="T0" fmla="*/ 0 w 96"/>
                    <a:gd name="T1" fmla="*/ 49573 h 176"/>
                    <a:gd name="T2" fmla="*/ 142875 w 96"/>
                    <a:gd name="T3" fmla="*/ 0 h 176"/>
                    <a:gd name="T4" fmla="*/ 190500 w 96"/>
                    <a:gd name="T5" fmla="*/ 99147 h 176"/>
                    <a:gd name="T6" fmla="*/ 158750 w 96"/>
                    <a:gd name="T7" fmla="*/ 132196 h 176"/>
                    <a:gd name="T8" fmla="*/ 174625 w 96"/>
                    <a:gd name="T9" fmla="*/ 347014 h 176"/>
                    <a:gd name="T10" fmla="*/ 95250 w 96"/>
                    <a:gd name="T11" fmla="*/ 363538 h 176"/>
                    <a:gd name="T12" fmla="*/ 63500 w 96"/>
                    <a:gd name="T13" fmla="*/ 280916 h 176"/>
                    <a:gd name="T14" fmla="*/ 63500 w 96"/>
                    <a:gd name="T15" fmla="*/ 165245 h 176"/>
                    <a:gd name="T16" fmla="*/ 31750 w 96"/>
                    <a:gd name="T17" fmla="*/ 132196 h 176"/>
                    <a:gd name="T18" fmla="*/ 0 w 96"/>
                    <a:gd name="T19" fmla="*/ 49573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76"/>
                    <a:gd name="T32" fmla="*/ 96 w 96"/>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76">
                      <a:moveTo>
                        <a:pt x="0" y="24"/>
                      </a:moveTo>
                      <a:lnTo>
                        <a:pt x="72" y="0"/>
                      </a:lnTo>
                      <a:lnTo>
                        <a:pt x="96" y="48"/>
                      </a:lnTo>
                      <a:lnTo>
                        <a:pt x="80" y="64"/>
                      </a:lnTo>
                      <a:lnTo>
                        <a:pt x="88" y="168"/>
                      </a:lnTo>
                      <a:lnTo>
                        <a:pt x="48" y="176"/>
                      </a:lnTo>
                      <a:lnTo>
                        <a:pt x="32" y="136"/>
                      </a:lnTo>
                      <a:lnTo>
                        <a:pt x="32" y="80"/>
                      </a:lnTo>
                      <a:lnTo>
                        <a:pt x="16" y="64"/>
                      </a:lnTo>
                      <a:lnTo>
                        <a:pt x="0" y="24"/>
                      </a:lnTo>
                      <a:close/>
                    </a:path>
                  </a:pathLst>
                </a:custGeom>
                <a:solidFill>
                  <a:srgbClr val="BBD4E3"/>
                </a:solidFill>
                <a:ln w="12700">
                  <a:solidFill>
                    <a:schemeClr val="bg1"/>
                  </a:solidFill>
                  <a:round/>
                  <a:headEnd/>
                  <a:tailEnd/>
                </a:ln>
              </p:spPr>
              <p:txBody>
                <a:bodyPr/>
                <a:lstStyle/>
                <a:p>
                  <a:endParaRPr lang="en-US"/>
                </a:p>
              </p:txBody>
            </p:sp>
            <p:sp>
              <p:nvSpPr>
                <p:cNvPr id="25654" name="Freeform 66"/>
                <p:cNvSpPr>
                  <a:spLocks/>
                </p:cNvSpPr>
                <p:nvPr/>
              </p:nvSpPr>
              <p:spPr bwMode="auto">
                <a:xfrm>
                  <a:off x="7456486" y="3335340"/>
                  <a:ext cx="395287" cy="180975"/>
                </a:xfrm>
                <a:custGeom>
                  <a:avLst/>
                  <a:gdLst>
                    <a:gd name="T0" fmla="*/ 0 w 200"/>
                    <a:gd name="T1" fmla="*/ 82261 h 88"/>
                    <a:gd name="T2" fmla="*/ 205549 w 200"/>
                    <a:gd name="T3" fmla="*/ 32905 h 88"/>
                    <a:gd name="T4" fmla="*/ 221361 w 200"/>
                    <a:gd name="T5" fmla="*/ 32905 h 88"/>
                    <a:gd name="T6" fmla="*/ 252984 w 200"/>
                    <a:gd name="T7" fmla="*/ 0 h 88"/>
                    <a:gd name="T8" fmla="*/ 268795 w 200"/>
                    <a:gd name="T9" fmla="*/ 16452 h 88"/>
                    <a:gd name="T10" fmla="*/ 237172 w 200"/>
                    <a:gd name="T11" fmla="*/ 65809 h 88"/>
                    <a:gd name="T12" fmla="*/ 284607 w 200"/>
                    <a:gd name="T13" fmla="*/ 65809 h 88"/>
                    <a:gd name="T14" fmla="*/ 316230 w 200"/>
                    <a:gd name="T15" fmla="*/ 98714 h 88"/>
                    <a:gd name="T16" fmla="*/ 332041 w 200"/>
                    <a:gd name="T17" fmla="*/ 115166 h 88"/>
                    <a:gd name="T18" fmla="*/ 363664 w 200"/>
                    <a:gd name="T19" fmla="*/ 98714 h 88"/>
                    <a:gd name="T20" fmla="*/ 363664 w 200"/>
                    <a:gd name="T21" fmla="*/ 82261 h 88"/>
                    <a:gd name="T22" fmla="*/ 316230 w 200"/>
                    <a:gd name="T23" fmla="*/ 49357 h 88"/>
                    <a:gd name="T24" fmla="*/ 347853 w 200"/>
                    <a:gd name="T25" fmla="*/ 49357 h 88"/>
                    <a:gd name="T26" fmla="*/ 395287 w 200"/>
                    <a:gd name="T27" fmla="*/ 115166 h 88"/>
                    <a:gd name="T28" fmla="*/ 347853 w 200"/>
                    <a:gd name="T29" fmla="*/ 148070 h 88"/>
                    <a:gd name="T30" fmla="*/ 300418 w 200"/>
                    <a:gd name="T31" fmla="*/ 131618 h 88"/>
                    <a:gd name="T32" fmla="*/ 268795 w 200"/>
                    <a:gd name="T33" fmla="*/ 180975 h 88"/>
                    <a:gd name="T34" fmla="*/ 221361 w 200"/>
                    <a:gd name="T35" fmla="*/ 131618 h 88"/>
                    <a:gd name="T36" fmla="*/ 15811 w 200"/>
                    <a:gd name="T37" fmla="*/ 180975 h 88"/>
                    <a:gd name="T38" fmla="*/ 0 w 200"/>
                    <a:gd name="T39" fmla="*/ 82261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88"/>
                    <a:gd name="T62" fmla="*/ 200 w 20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88">
                      <a:moveTo>
                        <a:pt x="0" y="40"/>
                      </a:moveTo>
                      <a:lnTo>
                        <a:pt x="104" y="16"/>
                      </a:lnTo>
                      <a:lnTo>
                        <a:pt x="112" y="16"/>
                      </a:lnTo>
                      <a:lnTo>
                        <a:pt x="128" y="0"/>
                      </a:lnTo>
                      <a:lnTo>
                        <a:pt x="136" y="8"/>
                      </a:lnTo>
                      <a:lnTo>
                        <a:pt x="120" y="32"/>
                      </a:lnTo>
                      <a:lnTo>
                        <a:pt x="144" y="32"/>
                      </a:lnTo>
                      <a:lnTo>
                        <a:pt x="160" y="48"/>
                      </a:lnTo>
                      <a:lnTo>
                        <a:pt x="168" y="56"/>
                      </a:lnTo>
                      <a:lnTo>
                        <a:pt x="184" y="48"/>
                      </a:lnTo>
                      <a:lnTo>
                        <a:pt x="184" y="40"/>
                      </a:lnTo>
                      <a:lnTo>
                        <a:pt x="160" y="24"/>
                      </a:lnTo>
                      <a:lnTo>
                        <a:pt x="176" y="24"/>
                      </a:lnTo>
                      <a:lnTo>
                        <a:pt x="200" y="56"/>
                      </a:lnTo>
                      <a:lnTo>
                        <a:pt x="176" y="72"/>
                      </a:lnTo>
                      <a:lnTo>
                        <a:pt x="152" y="64"/>
                      </a:lnTo>
                      <a:lnTo>
                        <a:pt x="136" y="88"/>
                      </a:lnTo>
                      <a:lnTo>
                        <a:pt x="112" y="64"/>
                      </a:lnTo>
                      <a:lnTo>
                        <a:pt x="8" y="88"/>
                      </a:lnTo>
                      <a:lnTo>
                        <a:pt x="0" y="40"/>
                      </a:lnTo>
                      <a:close/>
                    </a:path>
                  </a:pathLst>
                </a:custGeom>
                <a:solidFill>
                  <a:srgbClr val="BBD4E3"/>
                </a:solidFill>
                <a:ln w="12700">
                  <a:solidFill>
                    <a:schemeClr val="bg1"/>
                  </a:solidFill>
                  <a:round/>
                  <a:headEnd/>
                  <a:tailEnd/>
                </a:ln>
              </p:spPr>
              <p:txBody>
                <a:bodyPr/>
                <a:lstStyle/>
                <a:p>
                  <a:endParaRPr lang="en-US"/>
                </a:p>
              </p:txBody>
            </p:sp>
            <p:sp>
              <p:nvSpPr>
                <p:cNvPr id="25655" name="Freeform 67"/>
                <p:cNvSpPr>
                  <a:spLocks/>
                </p:cNvSpPr>
                <p:nvPr/>
              </p:nvSpPr>
              <p:spPr bwMode="auto">
                <a:xfrm>
                  <a:off x="7472361" y="3482976"/>
                  <a:ext cx="204787" cy="165100"/>
                </a:xfrm>
                <a:custGeom>
                  <a:avLst/>
                  <a:gdLst>
                    <a:gd name="T0" fmla="*/ 0 w 104"/>
                    <a:gd name="T1" fmla="*/ 33020 h 80"/>
                    <a:gd name="T2" fmla="*/ 157528 w 104"/>
                    <a:gd name="T3" fmla="*/ 0 h 80"/>
                    <a:gd name="T4" fmla="*/ 204787 w 104"/>
                    <a:gd name="T5" fmla="*/ 66040 h 80"/>
                    <a:gd name="T6" fmla="*/ 173281 w 104"/>
                    <a:gd name="T7" fmla="*/ 99060 h 80"/>
                    <a:gd name="T8" fmla="*/ 126023 w 104"/>
                    <a:gd name="T9" fmla="*/ 82550 h 80"/>
                    <a:gd name="T10" fmla="*/ 47259 w 104"/>
                    <a:gd name="T11" fmla="*/ 165100 h 80"/>
                    <a:gd name="T12" fmla="*/ 0 w 104"/>
                    <a:gd name="T13" fmla="*/ 115570 h 80"/>
                    <a:gd name="T14" fmla="*/ 0 w 104"/>
                    <a:gd name="T15" fmla="*/ 33020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16"/>
                      </a:moveTo>
                      <a:lnTo>
                        <a:pt x="80" y="0"/>
                      </a:lnTo>
                      <a:lnTo>
                        <a:pt x="104" y="32"/>
                      </a:lnTo>
                      <a:lnTo>
                        <a:pt x="88" y="48"/>
                      </a:lnTo>
                      <a:lnTo>
                        <a:pt x="64" y="40"/>
                      </a:lnTo>
                      <a:lnTo>
                        <a:pt x="24" y="80"/>
                      </a:lnTo>
                      <a:lnTo>
                        <a:pt x="0" y="56"/>
                      </a:lnTo>
                      <a:lnTo>
                        <a:pt x="0" y="16"/>
                      </a:lnTo>
                      <a:close/>
                    </a:path>
                  </a:pathLst>
                </a:custGeom>
                <a:solidFill>
                  <a:srgbClr val="BBD4E3"/>
                </a:solidFill>
                <a:ln w="12700">
                  <a:solidFill>
                    <a:schemeClr val="bg1"/>
                  </a:solidFill>
                  <a:round/>
                  <a:headEnd/>
                  <a:tailEnd/>
                </a:ln>
              </p:spPr>
              <p:txBody>
                <a:bodyPr/>
                <a:lstStyle/>
                <a:p>
                  <a:endParaRPr lang="en-US"/>
                </a:p>
              </p:txBody>
            </p:sp>
            <p:sp>
              <p:nvSpPr>
                <p:cNvPr id="25656" name="Freeform 68"/>
                <p:cNvSpPr>
                  <a:spLocks/>
                </p:cNvSpPr>
                <p:nvPr/>
              </p:nvSpPr>
              <p:spPr bwMode="auto">
                <a:xfrm>
                  <a:off x="7504111" y="3582990"/>
                  <a:ext cx="204787" cy="131762"/>
                </a:xfrm>
                <a:custGeom>
                  <a:avLst/>
                  <a:gdLst>
                    <a:gd name="T0" fmla="*/ 0 w 104"/>
                    <a:gd name="T1" fmla="*/ 98822 h 64"/>
                    <a:gd name="T2" fmla="*/ 78764 w 104"/>
                    <a:gd name="T3" fmla="*/ 65881 h 64"/>
                    <a:gd name="T4" fmla="*/ 157528 w 104"/>
                    <a:gd name="T5" fmla="*/ 0 h 64"/>
                    <a:gd name="T6" fmla="*/ 173281 w 104"/>
                    <a:gd name="T7" fmla="*/ 16470 h 64"/>
                    <a:gd name="T8" fmla="*/ 204787 w 104"/>
                    <a:gd name="T9" fmla="*/ 16470 h 64"/>
                    <a:gd name="T10" fmla="*/ 126023 w 104"/>
                    <a:gd name="T11" fmla="*/ 82351 h 64"/>
                    <a:gd name="T12" fmla="*/ 31506 w 104"/>
                    <a:gd name="T13" fmla="*/ 131762 h 64"/>
                    <a:gd name="T14" fmla="*/ 0 w 104"/>
                    <a:gd name="T15" fmla="*/ 98822 h 6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4"/>
                    <a:gd name="T26" fmla="*/ 104 w 104"/>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4">
                      <a:moveTo>
                        <a:pt x="0" y="48"/>
                      </a:moveTo>
                      <a:lnTo>
                        <a:pt x="40" y="32"/>
                      </a:lnTo>
                      <a:lnTo>
                        <a:pt x="80" y="0"/>
                      </a:lnTo>
                      <a:lnTo>
                        <a:pt x="88" y="8"/>
                      </a:lnTo>
                      <a:lnTo>
                        <a:pt x="104" y="8"/>
                      </a:lnTo>
                      <a:lnTo>
                        <a:pt x="64" y="40"/>
                      </a:lnTo>
                      <a:lnTo>
                        <a:pt x="16" y="64"/>
                      </a:lnTo>
                      <a:lnTo>
                        <a:pt x="0" y="48"/>
                      </a:lnTo>
                      <a:close/>
                    </a:path>
                  </a:pathLst>
                </a:custGeom>
                <a:solidFill>
                  <a:srgbClr val="FFDBB7"/>
                </a:solidFill>
                <a:ln w="12700">
                  <a:solidFill>
                    <a:schemeClr val="bg1"/>
                  </a:solidFill>
                  <a:round/>
                  <a:headEnd/>
                  <a:tailEnd/>
                </a:ln>
              </p:spPr>
              <p:txBody>
                <a:bodyPr/>
                <a:lstStyle/>
                <a:p>
                  <a:endParaRPr lang="en-US"/>
                </a:p>
              </p:txBody>
            </p:sp>
            <p:sp>
              <p:nvSpPr>
                <p:cNvPr id="25657" name="Freeform 69"/>
                <p:cNvSpPr>
                  <a:spLocks/>
                </p:cNvSpPr>
                <p:nvPr/>
              </p:nvSpPr>
              <p:spPr bwMode="auto">
                <a:xfrm>
                  <a:off x="7504111" y="2989264"/>
                  <a:ext cx="220662" cy="411162"/>
                </a:xfrm>
                <a:custGeom>
                  <a:avLst/>
                  <a:gdLst>
                    <a:gd name="T0" fmla="*/ 47285 w 112"/>
                    <a:gd name="T1" fmla="*/ 0 h 200"/>
                    <a:gd name="T2" fmla="*/ 0 w 112"/>
                    <a:gd name="T3" fmla="*/ 82232 h 200"/>
                    <a:gd name="T4" fmla="*/ 47285 w 112"/>
                    <a:gd name="T5" fmla="*/ 164465 h 200"/>
                    <a:gd name="T6" fmla="*/ 15762 w 112"/>
                    <a:gd name="T7" fmla="*/ 197358 h 200"/>
                    <a:gd name="T8" fmla="*/ 31523 w 112"/>
                    <a:gd name="T9" fmla="*/ 411162 h 200"/>
                    <a:gd name="T10" fmla="*/ 157616 w 112"/>
                    <a:gd name="T11" fmla="*/ 378269 h 200"/>
                    <a:gd name="T12" fmla="*/ 189139 w 112"/>
                    <a:gd name="T13" fmla="*/ 378269 h 200"/>
                    <a:gd name="T14" fmla="*/ 204900 w 112"/>
                    <a:gd name="T15" fmla="*/ 345376 h 200"/>
                    <a:gd name="T16" fmla="*/ 204900 w 112"/>
                    <a:gd name="T17" fmla="*/ 312483 h 200"/>
                    <a:gd name="T18" fmla="*/ 220662 w 112"/>
                    <a:gd name="T19" fmla="*/ 279590 h 200"/>
                    <a:gd name="T20" fmla="*/ 141854 w 112"/>
                    <a:gd name="T21" fmla="*/ 263144 h 200"/>
                    <a:gd name="T22" fmla="*/ 63046 w 112"/>
                    <a:gd name="T23" fmla="*/ 16446 h 200"/>
                    <a:gd name="T24" fmla="*/ 47285 w 112"/>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00"/>
                    <a:gd name="T41" fmla="*/ 112 w 112"/>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00">
                      <a:moveTo>
                        <a:pt x="24" y="0"/>
                      </a:moveTo>
                      <a:lnTo>
                        <a:pt x="0" y="40"/>
                      </a:lnTo>
                      <a:lnTo>
                        <a:pt x="24" y="80"/>
                      </a:lnTo>
                      <a:lnTo>
                        <a:pt x="8" y="96"/>
                      </a:lnTo>
                      <a:lnTo>
                        <a:pt x="16" y="200"/>
                      </a:lnTo>
                      <a:lnTo>
                        <a:pt x="80" y="184"/>
                      </a:lnTo>
                      <a:lnTo>
                        <a:pt x="96" y="184"/>
                      </a:lnTo>
                      <a:lnTo>
                        <a:pt x="104" y="168"/>
                      </a:lnTo>
                      <a:lnTo>
                        <a:pt x="104" y="152"/>
                      </a:lnTo>
                      <a:lnTo>
                        <a:pt x="112" y="136"/>
                      </a:lnTo>
                      <a:lnTo>
                        <a:pt x="72" y="128"/>
                      </a:lnTo>
                      <a:lnTo>
                        <a:pt x="32" y="8"/>
                      </a:lnTo>
                      <a:lnTo>
                        <a:pt x="24" y="0"/>
                      </a:lnTo>
                      <a:close/>
                    </a:path>
                  </a:pathLst>
                </a:custGeom>
                <a:solidFill>
                  <a:srgbClr val="BBD4E3"/>
                </a:solidFill>
                <a:ln w="12700">
                  <a:solidFill>
                    <a:schemeClr val="bg1"/>
                  </a:solidFill>
                  <a:round/>
                  <a:headEnd/>
                  <a:tailEnd/>
                </a:ln>
              </p:spPr>
              <p:txBody>
                <a:bodyPr/>
                <a:lstStyle/>
                <a:p>
                  <a:endParaRPr lang="en-US"/>
                </a:p>
              </p:txBody>
            </p:sp>
            <p:sp>
              <p:nvSpPr>
                <p:cNvPr id="25658" name="Freeform 70"/>
                <p:cNvSpPr>
                  <a:spLocks/>
                </p:cNvSpPr>
                <p:nvPr/>
              </p:nvSpPr>
              <p:spPr bwMode="auto">
                <a:xfrm>
                  <a:off x="7629524" y="3467102"/>
                  <a:ext cx="95250" cy="82550"/>
                </a:xfrm>
                <a:custGeom>
                  <a:avLst/>
                  <a:gdLst>
                    <a:gd name="T0" fmla="*/ 0 w 48"/>
                    <a:gd name="T1" fmla="*/ 16510 h 40"/>
                    <a:gd name="T2" fmla="*/ 47625 w 48"/>
                    <a:gd name="T3" fmla="*/ 0 h 40"/>
                    <a:gd name="T4" fmla="*/ 95250 w 48"/>
                    <a:gd name="T5" fmla="*/ 49530 h 40"/>
                    <a:gd name="T6" fmla="*/ 95250 w 48"/>
                    <a:gd name="T7" fmla="*/ 49530 h 40"/>
                    <a:gd name="T8" fmla="*/ 63500 w 48"/>
                    <a:gd name="T9" fmla="*/ 49530 h 40"/>
                    <a:gd name="T10" fmla="*/ 47625 w 48"/>
                    <a:gd name="T11" fmla="*/ 82550 h 40"/>
                    <a:gd name="T12" fmla="*/ 0 w 48"/>
                    <a:gd name="T13" fmla="*/ 1651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8"/>
                      </a:moveTo>
                      <a:lnTo>
                        <a:pt x="24" y="0"/>
                      </a:lnTo>
                      <a:lnTo>
                        <a:pt x="48" y="24"/>
                      </a:lnTo>
                      <a:lnTo>
                        <a:pt x="32" y="24"/>
                      </a:lnTo>
                      <a:lnTo>
                        <a:pt x="24" y="40"/>
                      </a:lnTo>
                      <a:lnTo>
                        <a:pt x="0" y="8"/>
                      </a:lnTo>
                      <a:close/>
                    </a:path>
                  </a:pathLst>
                </a:custGeom>
                <a:solidFill>
                  <a:srgbClr val="BBD4E3"/>
                </a:solidFill>
                <a:ln w="12700">
                  <a:solidFill>
                    <a:schemeClr val="bg1"/>
                  </a:solidFill>
                  <a:round/>
                  <a:headEnd/>
                  <a:tailEnd/>
                </a:ln>
              </p:spPr>
              <p:txBody>
                <a:bodyPr/>
                <a:lstStyle/>
                <a:p>
                  <a:endParaRPr lang="en-US"/>
                </a:p>
              </p:txBody>
            </p:sp>
            <p:grpSp>
              <p:nvGrpSpPr>
                <p:cNvPr id="25660" name="Group 72"/>
                <p:cNvGrpSpPr>
                  <a:grpSpLocks/>
                </p:cNvGrpSpPr>
                <p:nvPr/>
              </p:nvGrpSpPr>
              <p:grpSpPr bwMode="auto">
                <a:xfrm>
                  <a:off x="6248399" y="4829178"/>
                  <a:ext cx="152400" cy="152400"/>
                  <a:chOff x="3840" y="3552"/>
                  <a:chExt cx="1104" cy="480"/>
                </a:xfrm>
              </p:grpSpPr>
              <p:sp>
                <p:nvSpPr>
                  <p:cNvPr id="25744" name="AutoShape 73"/>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5" name="Oval 74"/>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661" name="Group 75"/>
                <p:cNvGrpSpPr>
                  <a:grpSpLocks/>
                </p:cNvGrpSpPr>
                <p:nvPr/>
              </p:nvGrpSpPr>
              <p:grpSpPr bwMode="auto">
                <a:xfrm>
                  <a:off x="5013324" y="3600452"/>
                  <a:ext cx="152400" cy="152400"/>
                  <a:chOff x="3840" y="3552"/>
                  <a:chExt cx="1104" cy="480"/>
                </a:xfrm>
              </p:grpSpPr>
              <p:sp>
                <p:nvSpPr>
                  <p:cNvPr id="25742" name="AutoShape 76"/>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3" name="Oval 77"/>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662" name="Group 78"/>
                <p:cNvGrpSpPr>
                  <a:grpSpLocks/>
                </p:cNvGrpSpPr>
                <p:nvPr/>
              </p:nvGrpSpPr>
              <p:grpSpPr bwMode="auto">
                <a:xfrm>
                  <a:off x="7353299" y="3438527"/>
                  <a:ext cx="152400" cy="152400"/>
                  <a:chOff x="3840" y="3552"/>
                  <a:chExt cx="1104" cy="480"/>
                </a:xfrm>
              </p:grpSpPr>
              <p:sp>
                <p:nvSpPr>
                  <p:cNvPr id="25740" name="AutoShape 79"/>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41" name="Oval 80"/>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sp>
              <p:nvSpPr>
                <p:cNvPr id="25665" name="Oval 87"/>
                <p:cNvSpPr>
                  <a:spLocks noChangeArrowheads="1"/>
                </p:cNvSpPr>
                <p:nvPr/>
              </p:nvSpPr>
              <p:spPr bwMode="auto">
                <a:xfrm>
                  <a:off x="7305674" y="2428876"/>
                  <a:ext cx="1219200" cy="600076"/>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a:t>SEDAC</a:t>
                  </a:r>
                  <a:endParaRPr lang="en-US" b="1"/>
                </a:p>
                <a:p>
                  <a:pPr algn="ctr"/>
                  <a:r>
                    <a:rPr lang="en-US" sz="900" b="1"/>
                    <a:t>Human Interactions </a:t>
                  </a:r>
                </a:p>
                <a:p>
                  <a:pPr algn="ctr"/>
                  <a:r>
                    <a:rPr lang="en-US" sz="900" b="1"/>
                    <a:t>in Global Change</a:t>
                  </a:r>
                  <a:endParaRPr lang="en-US" b="1"/>
                </a:p>
              </p:txBody>
            </p:sp>
            <p:sp>
              <p:nvSpPr>
                <p:cNvPr id="25666" name="Oval 88"/>
                <p:cNvSpPr>
                  <a:spLocks noChangeArrowheads="1"/>
                </p:cNvSpPr>
                <p:nvPr/>
              </p:nvSpPr>
              <p:spPr bwMode="auto">
                <a:xfrm>
                  <a:off x="4238624" y="3038477"/>
                  <a:ext cx="1219200" cy="457200"/>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LP DAAC</a:t>
                  </a:r>
                  <a:endParaRPr lang="en-US" b="1" dirty="0"/>
                </a:p>
                <a:p>
                  <a:pPr algn="ctr">
                    <a:lnSpc>
                      <a:spcPct val="90000"/>
                    </a:lnSpc>
                  </a:pPr>
                  <a:r>
                    <a:rPr lang="en-US" sz="900" b="1" dirty="0"/>
                    <a:t>Land Processes</a:t>
                  </a:r>
                </a:p>
                <a:p>
                  <a:pPr algn="ctr">
                    <a:lnSpc>
                      <a:spcPct val="90000"/>
                    </a:lnSpc>
                  </a:pPr>
                  <a:r>
                    <a:rPr lang="en-US" sz="900" b="1" dirty="0"/>
                    <a:t>&amp; Features</a:t>
                  </a:r>
                  <a:endParaRPr lang="en-US" b="1" dirty="0"/>
                </a:p>
              </p:txBody>
            </p:sp>
            <p:sp>
              <p:nvSpPr>
                <p:cNvPr id="25668" name="Oval 90"/>
                <p:cNvSpPr>
                  <a:spLocks noChangeArrowheads="1"/>
                </p:cNvSpPr>
                <p:nvPr/>
              </p:nvSpPr>
              <p:spPr bwMode="auto">
                <a:xfrm>
                  <a:off x="7172323" y="5133977"/>
                  <a:ext cx="1295400" cy="714375"/>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a:t>ASDC</a:t>
                  </a:r>
                  <a:endParaRPr lang="en-US" b="1"/>
                </a:p>
                <a:p>
                  <a:pPr algn="ctr">
                    <a:lnSpc>
                      <a:spcPct val="90000"/>
                    </a:lnSpc>
                  </a:pPr>
                  <a:r>
                    <a:rPr lang="en-US" sz="900" b="1"/>
                    <a:t>Radiation Budget,</a:t>
                  </a:r>
                </a:p>
                <a:p>
                  <a:pPr algn="ctr">
                    <a:lnSpc>
                      <a:spcPct val="90000"/>
                    </a:lnSpc>
                  </a:pPr>
                  <a:r>
                    <a:rPr lang="en-US" sz="900" b="1"/>
                    <a:t>Clouds, Aerosols,</a:t>
                  </a:r>
                </a:p>
                <a:p>
                  <a:pPr algn="ctr">
                    <a:lnSpc>
                      <a:spcPct val="90000"/>
                    </a:lnSpc>
                  </a:pPr>
                  <a:r>
                    <a:rPr lang="en-US" sz="900" b="1"/>
                    <a:t>Tropo Chemistry</a:t>
                  </a:r>
                  <a:endParaRPr lang="en-US" b="1"/>
                </a:p>
              </p:txBody>
            </p:sp>
            <p:sp>
              <p:nvSpPr>
                <p:cNvPr id="25669" name="Oval 91"/>
                <p:cNvSpPr>
                  <a:spLocks noChangeArrowheads="1"/>
                </p:cNvSpPr>
                <p:nvPr/>
              </p:nvSpPr>
              <p:spPr bwMode="auto">
                <a:xfrm>
                  <a:off x="4657724" y="4257678"/>
                  <a:ext cx="1333500" cy="723900"/>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a:t>ORNL DAAC</a:t>
                  </a:r>
                  <a:endParaRPr lang="en-US" b="1"/>
                </a:p>
                <a:p>
                  <a:pPr algn="ctr">
                    <a:lnSpc>
                      <a:spcPct val="90000"/>
                    </a:lnSpc>
                  </a:pPr>
                  <a:r>
                    <a:rPr lang="en-US" sz="900" b="1"/>
                    <a:t>Biogeochemical </a:t>
                  </a:r>
                </a:p>
                <a:p>
                  <a:pPr algn="ctr">
                    <a:lnSpc>
                      <a:spcPct val="90000"/>
                    </a:lnSpc>
                  </a:pPr>
                  <a:r>
                    <a:rPr lang="en-US" sz="900" b="1"/>
                    <a:t>Dynamics, EOS Land </a:t>
                  </a:r>
                </a:p>
                <a:p>
                  <a:pPr algn="ctr">
                    <a:lnSpc>
                      <a:spcPct val="90000"/>
                    </a:lnSpc>
                  </a:pPr>
                  <a:r>
                    <a:rPr lang="en-US" sz="900" b="1"/>
                    <a:t>Validation </a:t>
                  </a:r>
                  <a:endParaRPr lang="en-US" b="1"/>
                </a:p>
              </p:txBody>
            </p:sp>
            <p:sp>
              <p:nvSpPr>
                <p:cNvPr id="25670" name="Oval 92"/>
                <p:cNvSpPr>
                  <a:spLocks noChangeArrowheads="1"/>
                </p:cNvSpPr>
                <p:nvPr/>
              </p:nvSpPr>
              <p:spPr bwMode="auto">
                <a:xfrm>
                  <a:off x="5295899" y="3400427"/>
                  <a:ext cx="1476375" cy="809625"/>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GES DISC</a:t>
                  </a:r>
                  <a:endParaRPr lang="en-US" b="1" dirty="0"/>
                </a:p>
                <a:p>
                  <a:pPr algn="ctr">
                    <a:lnSpc>
                      <a:spcPct val="90000"/>
                    </a:lnSpc>
                  </a:pPr>
                  <a:r>
                    <a:rPr lang="en-US" sz="900" b="1" dirty="0" err="1"/>
                    <a:t>Atmos</a:t>
                  </a:r>
                  <a:r>
                    <a:rPr lang="en-US" sz="900" b="1" dirty="0"/>
                    <a:t> Composition &amp; </a:t>
                  </a:r>
                </a:p>
                <a:p>
                  <a:pPr algn="ctr">
                    <a:lnSpc>
                      <a:spcPct val="90000"/>
                    </a:lnSpc>
                  </a:pPr>
                  <a:r>
                    <a:rPr lang="en-US" sz="900" b="1" dirty="0"/>
                    <a:t>Dynamics, Global</a:t>
                  </a:r>
                </a:p>
                <a:p>
                  <a:pPr algn="ctr">
                    <a:lnSpc>
                      <a:spcPct val="90000"/>
                    </a:lnSpc>
                  </a:pPr>
                  <a:r>
                    <a:rPr lang="en-US" sz="900" b="1" dirty="0"/>
                    <a:t>Modeling, Hydrology,</a:t>
                  </a:r>
                </a:p>
                <a:p>
                  <a:pPr algn="ctr">
                    <a:lnSpc>
                      <a:spcPct val="90000"/>
                    </a:lnSpc>
                  </a:pPr>
                  <a:r>
                    <a:rPr lang="en-US" sz="900" b="1" dirty="0"/>
                    <a:t>Radiance </a:t>
                  </a:r>
                </a:p>
              </p:txBody>
            </p:sp>
            <p:sp>
              <p:nvSpPr>
                <p:cNvPr id="25671" name="Oval 93"/>
                <p:cNvSpPr>
                  <a:spLocks noChangeArrowheads="1"/>
                </p:cNvSpPr>
                <p:nvPr/>
              </p:nvSpPr>
              <p:spPr bwMode="auto">
                <a:xfrm>
                  <a:off x="7597774" y="4375152"/>
                  <a:ext cx="1066800" cy="504825"/>
                </a:xfrm>
                <a:prstGeom prst="ellipse">
                  <a:avLst/>
                </a:prstGeom>
                <a:solidFill>
                  <a:srgbClr val="C0504D">
                    <a:alpha val="39999"/>
                  </a:srgbClr>
                </a:solidFill>
                <a:ln w="9525">
                  <a:solidFill>
                    <a:schemeClr val="bg2"/>
                  </a:solidFill>
                  <a:round/>
                  <a:headEnd/>
                  <a:tailEnd/>
                </a:ln>
              </p:spPr>
              <p:txBody>
                <a:bodyPr wrap="none" anchor="ctr"/>
                <a:lstStyle/>
                <a:p>
                  <a:pPr algn="ctr">
                    <a:lnSpc>
                      <a:spcPct val="75000"/>
                    </a:lnSpc>
                  </a:pPr>
                  <a:r>
                    <a:rPr lang="en-US" sz="1000" b="1"/>
                    <a:t>LAADS/</a:t>
                  </a:r>
                </a:p>
                <a:p>
                  <a:pPr algn="ctr"/>
                  <a:r>
                    <a:rPr lang="en-US" sz="1000" b="1"/>
                    <a:t>MODAPS</a:t>
                  </a:r>
                  <a:endParaRPr lang="en-US" b="1"/>
                </a:p>
                <a:p>
                  <a:pPr algn="ctr"/>
                  <a:r>
                    <a:rPr lang="en-US" sz="900" b="1"/>
                    <a:t>Atmosphere</a:t>
                  </a:r>
                  <a:endParaRPr lang="en-US" b="1"/>
                </a:p>
              </p:txBody>
            </p:sp>
            <p:sp>
              <p:nvSpPr>
                <p:cNvPr id="25672" name="Oval 94"/>
                <p:cNvSpPr>
                  <a:spLocks noChangeArrowheads="1"/>
                </p:cNvSpPr>
                <p:nvPr/>
              </p:nvSpPr>
              <p:spPr bwMode="auto">
                <a:xfrm>
                  <a:off x="7639048" y="3695702"/>
                  <a:ext cx="1219200" cy="609601"/>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a:t>OBPG</a:t>
                  </a:r>
                  <a:endParaRPr lang="en-US" b="1"/>
                </a:p>
                <a:p>
                  <a:pPr algn="ctr"/>
                  <a:r>
                    <a:rPr lang="en-US" sz="900" b="1"/>
                    <a:t>Ocean Biology &amp;</a:t>
                  </a:r>
                </a:p>
                <a:p>
                  <a:pPr algn="ctr"/>
                  <a:r>
                    <a:rPr lang="en-US" sz="900" b="1"/>
                    <a:t>Biogeochemistry</a:t>
                  </a:r>
                  <a:endParaRPr lang="en-US" b="1"/>
                </a:p>
              </p:txBody>
            </p:sp>
            <p:sp>
              <p:nvSpPr>
                <p:cNvPr id="25673" name="Line 95"/>
                <p:cNvSpPr>
                  <a:spLocks noChangeShapeType="1"/>
                </p:cNvSpPr>
                <p:nvPr/>
              </p:nvSpPr>
              <p:spPr bwMode="auto">
                <a:xfrm flipV="1">
                  <a:off x="2514599" y="4810128"/>
                  <a:ext cx="238125"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4" name="Line 96"/>
                <p:cNvSpPr>
                  <a:spLocks noChangeShapeType="1"/>
                </p:cNvSpPr>
                <p:nvPr/>
              </p:nvSpPr>
              <p:spPr bwMode="auto">
                <a:xfrm>
                  <a:off x="3933823" y="4181477"/>
                  <a:ext cx="295275" cy="95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5" name="Line 97"/>
                <p:cNvSpPr>
                  <a:spLocks noChangeShapeType="1"/>
                </p:cNvSpPr>
                <p:nvPr/>
              </p:nvSpPr>
              <p:spPr bwMode="auto">
                <a:xfrm>
                  <a:off x="4978399" y="3487740"/>
                  <a:ext cx="101600" cy="130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6" name="Line 98"/>
                <p:cNvSpPr>
                  <a:spLocks noChangeShapeType="1"/>
                </p:cNvSpPr>
                <p:nvPr/>
              </p:nvSpPr>
              <p:spPr bwMode="auto">
                <a:xfrm>
                  <a:off x="5981698" y="4629153"/>
                  <a:ext cx="504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7" name="Oval 99"/>
                <p:cNvSpPr>
                  <a:spLocks noChangeArrowheads="1"/>
                </p:cNvSpPr>
                <p:nvPr/>
              </p:nvSpPr>
              <p:spPr bwMode="auto">
                <a:xfrm>
                  <a:off x="4486273" y="5114928"/>
                  <a:ext cx="1295400" cy="533400"/>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GHRC</a:t>
                  </a:r>
                  <a:endParaRPr lang="en-US" b="1" dirty="0"/>
                </a:p>
                <a:p>
                  <a:pPr algn="ctr">
                    <a:lnSpc>
                      <a:spcPct val="90000"/>
                    </a:lnSpc>
                  </a:pPr>
                  <a:r>
                    <a:rPr lang="en-US" sz="900" b="1" dirty="0"/>
                    <a:t>Hydrological Cycle &amp;</a:t>
                  </a:r>
                </a:p>
                <a:p>
                  <a:pPr algn="ctr">
                    <a:lnSpc>
                      <a:spcPct val="90000"/>
                    </a:lnSpc>
                  </a:pPr>
                  <a:r>
                    <a:rPr lang="en-US" sz="900" b="1" dirty="0"/>
                    <a:t>Severe Weather</a:t>
                  </a:r>
                  <a:endParaRPr lang="en-US" b="1" dirty="0"/>
                </a:p>
              </p:txBody>
            </p:sp>
            <p:sp>
              <p:nvSpPr>
                <p:cNvPr id="25678" name="Line 100"/>
                <p:cNvSpPr>
                  <a:spLocks noChangeShapeType="1"/>
                </p:cNvSpPr>
                <p:nvPr/>
              </p:nvSpPr>
              <p:spPr bwMode="auto">
                <a:xfrm flipH="1">
                  <a:off x="5514974" y="4953002"/>
                  <a:ext cx="733425" cy="20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2" name="Line 104"/>
                <p:cNvSpPr>
                  <a:spLocks noChangeShapeType="1"/>
                </p:cNvSpPr>
                <p:nvPr/>
              </p:nvSpPr>
              <p:spPr bwMode="auto">
                <a:xfrm flipH="1">
                  <a:off x="7426323" y="2987676"/>
                  <a:ext cx="203199" cy="460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3" name="Oval 105"/>
                <p:cNvSpPr>
                  <a:spLocks noChangeArrowheads="1"/>
                </p:cNvSpPr>
                <p:nvPr/>
              </p:nvSpPr>
              <p:spPr bwMode="auto">
                <a:xfrm>
                  <a:off x="6086474" y="2565400"/>
                  <a:ext cx="1104900" cy="533400"/>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a:t>CDDIS</a:t>
                  </a:r>
                </a:p>
                <a:p>
                  <a:pPr algn="ctr"/>
                  <a:r>
                    <a:rPr lang="en-US" sz="900" b="1"/>
                    <a:t>Crustal Dynamics</a:t>
                  </a:r>
                </a:p>
                <a:p>
                  <a:pPr algn="ctr">
                    <a:lnSpc>
                      <a:spcPct val="90000"/>
                    </a:lnSpc>
                  </a:pPr>
                  <a:r>
                    <a:rPr lang="en-US" sz="900" b="1"/>
                    <a:t>Solid Earth</a:t>
                  </a:r>
                  <a:endParaRPr lang="en-US" b="1"/>
                </a:p>
              </p:txBody>
            </p:sp>
            <p:sp>
              <p:nvSpPr>
                <p:cNvPr id="25684" name="Line 106"/>
                <p:cNvSpPr>
                  <a:spLocks noChangeShapeType="1"/>
                </p:cNvSpPr>
                <p:nvPr/>
              </p:nvSpPr>
              <p:spPr bwMode="auto">
                <a:xfrm>
                  <a:off x="6740524" y="3092451"/>
                  <a:ext cx="536575" cy="8763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4" name="Oval 126"/>
                <p:cNvSpPr>
                  <a:spLocks noChangeArrowheads="1"/>
                </p:cNvSpPr>
                <p:nvPr/>
              </p:nvSpPr>
              <p:spPr bwMode="auto">
                <a:xfrm>
                  <a:off x="3009899" y="3686175"/>
                  <a:ext cx="1219200" cy="533400"/>
                </a:xfrm>
                <a:prstGeom prst="ellipse">
                  <a:avLst/>
                </a:prstGeom>
                <a:solidFill>
                  <a:srgbClr val="C0504D">
                    <a:alpha val="39999"/>
                  </a:srgbClr>
                </a:solidFill>
                <a:ln w="9525">
                  <a:solidFill>
                    <a:schemeClr val="bg2"/>
                  </a:solidFill>
                  <a:round/>
                  <a:headEnd/>
                  <a:tailEnd/>
                </a:ln>
              </p:spPr>
              <p:txBody>
                <a:bodyPr wrap="none" anchor="ctr"/>
                <a:lstStyle/>
                <a:p>
                  <a:pPr algn="ctr"/>
                  <a:r>
                    <a:rPr lang="en-US" sz="1000" b="1" dirty="0"/>
                    <a:t>NSIDC DAAC</a:t>
                  </a:r>
                  <a:endParaRPr lang="en-US" b="1" dirty="0"/>
                </a:p>
                <a:p>
                  <a:pPr algn="ctr">
                    <a:lnSpc>
                      <a:spcPct val="90000"/>
                    </a:lnSpc>
                  </a:pPr>
                  <a:r>
                    <a:rPr lang="en-US" sz="900" b="1" dirty="0" err="1"/>
                    <a:t>Cryosphere</a:t>
                  </a:r>
                  <a:r>
                    <a:rPr lang="en-US" sz="900" b="1" dirty="0"/>
                    <a:t>, Polar</a:t>
                  </a:r>
                </a:p>
                <a:p>
                  <a:pPr algn="ctr">
                    <a:lnSpc>
                      <a:spcPct val="90000"/>
                    </a:lnSpc>
                  </a:pPr>
                  <a:r>
                    <a:rPr lang="en-US" sz="900" b="1" dirty="0"/>
                    <a:t>Processes</a:t>
                  </a:r>
                  <a:endParaRPr lang="en-US" b="1" dirty="0"/>
                </a:p>
              </p:txBody>
            </p:sp>
            <p:grpSp>
              <p:nvGrpSpPr>
                <p:cNvPr id="25705" name="Group 127"/>
                <p:cNvGrpSpPr>
                  <a:grpSpLocks/>
                </p:cNvGrpSpPr>
                <p:nvPr/>
              </p:nvGrpSpPr>
              <p:grpSpPr bwMode="auto">
                <a:xfrm>
                  <a:off x="4229099" y="4200526"/>
                  <a:ext cx="152400" cy="152400"/>
                  <a:chOff x="3840" y="3552"/>
                  <a:chExt cx="1104" cy="480"/>
                </a:xfrm>
              </p:grpSpPr>
              <p:sp>
                <p:nvSpPr>
                  <p:cNvPr id="25734" name="AutoShape 128"/>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5" name="Oval 129"/>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06" name="Group 130"/>
                <p:cNvGrpSpPr>
                  <a:grpSpLocks/>
                </p:cNvGrpSpPr>
                <p:nvPr/>
              </p:nvGrpSpPr>
              <p:grpSpPr bwMode="auto">
                <a:xfrm>
                  <a:off x="2724149" y="4657726"/>
                  <a:ext cx="152400" cy="152400"/>
                  <a:chOff x="3840" y="3552"/>
                  <a:chExt cx="1104" cy="480"/>
                </a:xfrm>
              </p:grpSpPr>
              <p:sp>
                <p:nvSpPr>
                  <p:cNvPr id="25732" name="AutoShape 131"/>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3" name="Oval 132"/>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 name="Group 1"/>
                <p:cNvGrpSpPr/>
                <p:nvPr/>
              </p:nvGrpSpPr>
              <p:grpSpPr>
                <a:xfrm>
                  <a:off x="6426200" y="3884613"/>
                  <a:ext cx="1444625" cy="1511300"/>
                  <a:chOff x="6426200" y="3884613"/>
                  <a:chExt cx="1444625" cy="1511300"/>
                </a:xfrm>
              </p:grpSpPr>
              <p:sp>
                <p:nvSpPr>
                  <p:cNvPr id="25610" name="Freeform 22"/>
                  <p:cNvSpPr>
                    <a:spLocks/>
                  </p:cNvSpPr>
                  <p:nvPr/>
                </p:nvSpPr>
                <p:spPr bwMode="auto">
                  <a:xfrm>
                    <a:off x="6934200" y="3929063"/>
                    <a:ext cx="522288" cy="214312"/>
                  </a:xfrm>
                  <a:custGeom>
                    <a:avLst/>
                    <a:gdLst>
                      <a:gd name="T0" fmla="*/ 0 w 264"/>
                      <a:gd name="T1" fmla="*/ 65942 h 104"/>
                      <a:gd name="T2" fmla="*/ 395673 w 264"/>
                      <a:gd name="T3" fmla="*/ 0 h 104"/>
                      <a:gd name="T4" fmla="*/ 458980 w 264"/>
                      <a:gd name="T5" fmla="*/ 148370 h 104"/>
                      <a:gd name="T6" fmla="*/ 522288 w 264"/>
                      <a:gd name="T7" fmla="*/ 131884 h 104"/>
                      <a:gd name="T8" fmla="*/ 522288 w 264"/>
                      <a:gd name="T9" fmla="*/ 214312 h 104"/>
                      <a:gd name="T10" fmla="*/ 474807 w 264"/>
                      <a:gd name="T11" fmla="*/ 214312 h 104"/>
                      <a:gd name="T12" fmla="*/ 427327 w 264"/>
                      <a:gd name="T13" fmla="*/ 164855 h 104"/>
                      <a:gd name="T14" fmla="*/ 395673 w 264"/>
                      <a:gd name="T15" fmla="*/ 115399 h 104"/>
                      <a:gd name="T16" fmla="*/ 379846 w 264"/>
                      <a:gd name="T17" fmla="*/ 16486 h 104"/>
                      <a:gd name="T18" fmla="*/ 364019 w 264"/>
                      <a:gd name="T19" fmla="*/ 65942 h 104"/>
                      <a:gd name="T20" fmla="*/ 395673 w 264"/>
                      <a:gd name="T21" fmla="*/ 197826 h 104"/>
                      <a:gd name="T22" fmla="*/ 269057 w 264"/>
                      <a:gd name="T23" fmla="*/ 214312 h 104"/>
                      <a:gd name="T24" fmla="*/ 269057 w 264"/>
                      <a:gd name="T25" fmla="*/ 115399 h 104"/>
                      <a:gd name="T26" fmla="*/ 205750 w 264"/>
                      <a:gd name="T27" fmla="*/ 82428 h 104"/>
                      <a:gd name="T28" fmla="*/ 142442 w 264"/>
                      <a:gd name="T29" fmla="*/ 65942 h 104"/>
                      <a:gd name="T30" fmla="*/ 15827 w 264"/>
                      <a:gd name="T31" fmla="*/ 131884 h 104"/>
                      <a:gd name="T32" fmla="*/ 0 w 264"/>
                      <a:gd name="T33" fmla="*/ 65942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04"/>
                      <a:gd name="T53" fmla="*/ 264 w 26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04">
                        <a:moveTo>
                          <a:pt x="0" y="32"/>
                        </a:moveTo>
                        <a:lnTo>
                          <a:pt x="200" y="0"/>
                        </a:lnTo>
                        <a:lnTo>
                          <a:pt x="232" y="72"/>
                        </a:lnTo>
                        <a:lnTo>
                          <a:pt x="264" y="64"/>
                        </a:lnTo>
                        <a:lnTo>
                          <a:pt x="264" y="104"/>
                        </a:lnTo>
                        <a:lnTo>
                          <a:pt x="240" y="104"/>
                        </a:lnTo>
                        <a:lnTo>
                          <a:pt x="216" y="80"/>
                        </a:lnTo>
                        <a:lnTo>
                          <a:pt x="200" y="56"/>
                        </a:lnTo>
                        <a:lnTo>
                          <a:pt x="192" y="8"/>
                        </a:lnTo>
                        <a:lnTo>
                          <a:pt x="184" y="32"/>
                        </a:lnTo>
                        <a:lnTo>
                          <a:pt x="200" y="96"/>
                        </a:lnTo>
                        <a:lnTo>
                          <a:pt x="136" y="104"/>
                        </a:lnTo>
                        <a:lnTo>
                          <a:pt x="136" y="56"/>
                        </a:lnTo>
                        <a:lnTo>
                          <a:pt x="104" y="40"/>
                        </a:lnTo>
                        <a:lnTo>
                          <a:pt x="72" y="32"/>
                        </a:lnTo>
                        <a:lnTo>
                          <a:pt x="8" y="64"/>
                        </a:lnTo>
                        <a:lnTo>
                          <a:pt x="0" y="32"/>
                        </a:lnTo>
                        <a:close/>
                      </a:path>
                    </a:pathLst>
                  </a:custGeom>
                  <a:solidFill>
                    <a:srgbClr val="FFDBB7"/>
                  </a:solidFill>
                  <a:ln w="12700">
                    <a:solidFill>
                      <a:schemeClr val="bg1"/>
                    </a:solidFill>
                    <a:round/>
                    <a:headEnd/>
                    <a:tailEnd/>
                  </a:ln>
                </p:spPr>
                <p:txBody>
                  <a:bodyPr/>
                  <a:lstStyle/>
                  <a:p>
                    <a:endParaRPr lang="en-US"/>
                  </a:p>
                </p:txBody>
              </p:sp>
              <p:sp>
                <p:nvSpPr>
                  <p:cNvPr id="25643" name="Freeform 55"/>
                  <p:cNvSpPr>
                    <a:spLocks/>
                  </p:cNvSpPr>
                  <p:nvPr/>
                </p:nvSpPr>
                <p:spPr bwMode="auto">
                  <a:xfrm>
                    <a:off x="6426200" y="4752975"/>
                    <a:ext cx="601663" cy="642938"/>
                  </a:xfrm>
                  <a:custGeom>
                    <a:avLst/>
                    <a:gdLst>
                      <a:gd name="T0" fmla="*/ 0 w 304"/>
                      <a:gd name="T1" fmla="*/ 32971 h 312"/>
                      <a:gd name="T2" fmla="*/ 15833 w 304"/>
                      <a:gd name="T3" fmla="*/ 32971 h 312"/>
                      <a:gd name="T4" fmla="*/ 158332 w 304"/>
                      <a:gd name="T5" fmla="*/ 16486 h 312"/>
                      <a:gd name="T6" fmla="*/ 269165 w 304"/>
                      <a:gd name="T7" fmla="*/ 0 h 312"/>
                      <a:gd name="T8" fmla="*/ 253332 w 304"/>
                      <a:gd name="T9" fmla="*/ 32971 h 312"/>
                      <a:gd name="T10" fmla="*/ 300832 w 304"/>
                      <a:gd name="T11" fmla="*/ 32971 h 312"/>
                      <a:gd name="T12" fmla="*/ 506664 w 304"/>
                      <a:gd name="T13" fmla="*/ 230798 h 312"/>
                      <a:gd name="T14" fmla="*/ 585830 w 304"/>
                      <a:gd name="T15" fmla="*/ 362683 h 312"/>
                      <a:gd name="T16" fmla="*/ 601663 w 304"/>
                      <a:gd name="T17" fmla="*/ 445111 h 312"/>
                      <a:gd name="T18" fmla="*/ 569997 w 304"/>
                      <a:gd name="T19" fmla="*/ 461597 h 312"/>
                      <a:gd name="T20" fmla="*/ 585830 w 304"/>
                      <a:gd name="T21" fmla="*/ 560510 h 312"/>
                      <a:gd name="T22" fmla="*/ 522497 w 304"/>
                      <a:gd name="T23" fmla="*/ 560510 h 312"/>
                      <a:gd name="T24" fmla="*/ 522497 w 304"/>
                      <a:gd name="T25" fmla="*/ 626452 h 312"/>
                      <a:gd name="T26" fmla="*/ 474997 w 304"/>
                      <a:gd name="T27" fmla="*/ 593481 h 312"/>
                      <a:gd name="T28" fmla="*/ 174166 w 304"/>
                      <a:gd name="T29" fmla="*/ 642938 h 312"/>
                      <a:gd name="T30" fmla="*/ 110833 w 304"/>
                      <a:gd name="T31" fmla="*/ 511053 h 312"/>
                      <a:gd name="T32" fmla="*/ 158332 w 304"/>
                      <a:gd name="T33" fmla="*/ 412140 h 312"/>
                      <a:gd name="T34" fmla="*/ 94999 w 304"/>
                      <a:gd name="T35" fmla="*/ 362683 h 312"/>
                      <a:gd name="T36" fmla="*/ 0 w 304"/>
                      <a:gd name="T37" fmla="*/ 3297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12"/>
                      <a:gd name="T59" fmla="*/ 304 w 304"/>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12">
                        <a:moveTo>
                          <a:pt x="0" y="16"/>
                        </a:moveTo>
                        <a:lnTo>
                          <a:pt x="8" y="16"/>
                        </a:lnTo>
                        <a:lnTo>
                          <a:pt x="80" y="8"/>
                        </a:lnTo>
                        <a:lnTo>
                          <a:pt x="136" y="0"/>
                        </a:lnTo>
                        <a:lnTo>
                          <a:pt x="128" y="16"/>
                        </a:lnTo>
                        <a:lnTo>
                          <a:pt x="152" y="16"/>
                        </a:lnTo>
                        <a:lnTo>
                          <a:pt x="256" y="112"/>
                        </a:lnTo>
                        <a:lnTo>
                          <a:pt x="296" y="176"/>
                        </a:lnTo>
                        <a:lnTo>
                          <a:pt x="304" y="216"/>
                        </a:lnTo>
                        <a:lnTo>
                          <a:pt x="288" y="224"/>
                        </a:lnTo>
                        <a:lnTo>
                          <a:pt x="296" y="272"/>
                        </a:lnTo>
                        <a:lnTo>
                          <a:pt x="264" y="272"/>
                        </a:lnTo>
                        <a:lnTo>
                          <a:pt x="264" y="304"/>
                        </a:lnTo>
                        <a:lnTo>
                          <a:pt x="240" y="288"/>
                        </a:lnTo>
                        <a:lnTo>
                          <a:pt x="88" y="312"/>
                        </a:lnTo>
                        <a:lnTo>
                          <a:pt x="56" y="248"/>
                        </a:lnTo>
                        <a:lnTo>
                          <a:pt x="80" y="200"/>
                        </a:lnTo>
                        <a:lnTo>
                          <a:pt x="48" y="176"/>
                        </a:lnTo>
                        <a:lnTo>
                          <a:pt x="0" y="16"/>
                        </a:lnTo>
                        <a:close/>
                      </a:path>
                    </a:pathLst>
                  </a:custGeom>
                  <a:solidFill>
                    <a:srgbClr val="BBD4E3"/>
                  </a:solidFill>
                  <a:ln w="12700">
                    <a:solidFill>
                      <a:schemeClr val="bg1"/>
                    </a:solidFill>
                    <a:round/>
                    <a:headEnd/>
                    <a:tailEnd/>
                  </a:ln>
                </p:spPr>
                <p:txBody>
                  <a:bodyPr/>
                  <a:lstStyle/>
                  <a:p>
                    <a:endParaRPr lang="en-US"/>
                  </a:p>
                </p:txBody>
              </p:sp>
              <p:sp>
                <p:nvSpPr>
                  <p:cNvPr id="25644" name="Freeform 56"/>
                  <p:cNvSpPr>
                    <a:spLocks/>
                  </p:cNvSpPr>
                  <p:nvPr/>
                </p:nvSpPr>
                <p:spPr bwMode="auto">
                  <a:xfrm>
                    <a:off x="6680200" y="4670425"/>
                    <a:ext cx="538163" cy="444500"/>
                  </a:xfrm>
                  <a:custGeom>
                    <a:avLst/>
                    <a:gdLst>
                      <a:gd name="T0" fmla="*/ 15828 w 272"/>
                      <a:gd name="T1" fmla="*/ 82315 h 216"/>
                      <a:gd name="T2" fmla="*/ 63313 w 272"/>
                      <a:gd name="T3" fmla="*/ 32926 h 216"/>
                      <a:gd name="T4" fmla="*/ 221597 w 272"/>
                      <a:gd name="T5" fmla="*/ 0 h 216"/>
                      <a:gd name="T6" fmla="*/ 284910 w 272"/>
                      <a:gd name="T7" fmla="*/ 16463 h 216"/>
                      <a:gd name="T8" fmla="*/ 379880 w 272"/>
                      <a:gd name="T9" fmla="*/ 0 h 216"/>
                      <a:gd name="T10" fmla="*/ 474850 w 272"/>
                      <a:gd name="T11" fmla="*/ 65852 h 216"/>
                      <a:gd name="T12" fmla="*/ 538163 w 272"/>
                      <a:gd name="T13" fmla="*/ 115241 h 216"/>
                      <a:gd name="T14" fmla="*/ 506506 w 272"/>
                      <a:gd name="T15" fmla="*/ 246944 h 216"/>
                      <a:gd name="T16" fmla="*/ 443193 w 272"/>
                      <a:gd name="T17" fmla="*/ 312796 h 216"/>
                      <a:gd name="T18" fmla="*/ 364051 w 272"/>
                      <a:gd name="T19" fmla="*/ 345722 h 216"/>
                      <a:gd name="T20" fmla="*/ 379880 w 272"/>
                      <a:gd name="T21" fmla="*/ 395111 h 216"/>
                      <a:gd name="T22" fmla="*/ 332395 w 272"/>
                      <a:gd name="T23" fmla="*/ 444500 h 216"/>
                      <a:gd name="T24" fmla="*/ 253253 w 272"/>
                      <a:gd name="T25" fmla="*/ 312796 h 216"/>
                      <a:gd name="T26" fmla="*/ 31657 w 272"/>
                      <a:gd name="T27" fmla="*/ 115241 h 216"/>
                      <a:gd name="T28" fmla="*/ 0 w 272"/>
                      <a:gd name="T29" fmla="*/ 115241 h 216"/>
                      <a:gd name="T30" fmla="*/ 15828 w 272"/>
                      <a:gd name="T31" fmla="*/ 82315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16"/>
                      <a:gd name="T50" fmla="*/ 272 w 272"/>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16">
                        <a:moveTo>
                          <a:pt x="8" y="40"/>
                        </a:moveTo>
                        <a:lnTo>
                          <a:pt x="32" y="16"/>
                        </a:lnTo>
                        <a:lnTo>
                          <a:pt x="112" y="0"/>
                        </a:lnTo>
                        <a:lnTo>
                          <a:pt x="144" y="8"/>
                        </a:lnTo>
                        <a:lnTo>
                          <a:pt x="192" y="0"/>
                        </a:lnTo>
                        <a:lnTo>
                          <a:pt x="240" y="32"/>
                        </a:lnTo>
                        <a:lnTo>
                          <a:pt x="272" y="56"/>
                        </a:lnTo>
                        <a:lnTo>
                          <a:pt x="256" y="120"/>
                        </a:lnTo>
                        <a:lnTo>
                          <a:pt x="224" y="152"/>
                        </a:lnTo>
                        <a:lnTo>
                          <a:pt x="184" y="168"/>
                        </a:lnTo>
                        <a:lnTo>
                          <a:pt x="192" y="192"/>
                        </a:lnTo>
                        <a:lnTo>
                          <a:pt x="168" y="216"/>
                        </a:lnTo>
                        <a:lnTo>
                          <a:pt x="128" y="152"/>
                        </a:lnTo>
                        <a:lnTo>
                          <a:pt x="16" y="56"/>
                        </a:lnTo>
                        <a:lnTo>
                          <a:pt x="0" y="56"/>
                        </a:lnTo>
                        <a:lnTo>
                          <a:pt x="8" y="40"/>
                        </a:lnTo>
                        <a:close/>
                      </a:path>
                    </a:pathLst>
                  </a:custGeom>
                  <a:solidFill>
                    <a:srgbClr val="BBD4E3"/>
                  </a:solidFill>
                  <a:ln w="12700">
                    <a:solidFill>
                      <a:schemeClr val="bg1"/>
                    </a:solidFill>
                    <a:round/>
                    <a:headEnd/>
                    <a:tailEnd/>
                  </a:ln>
                </p:spPr>
                <p:txBody>
                  <a:bodyPr/>
                  <a:lstStyle/>
                  <a:p>
                    <a:endParaRPr lang="en-US"/>
                  </a:p>
                </p:txBody>
              </p:sp>
              <p:sp>
                <p:nvSpPr>
                  <p:cNvPr id="25646" name="Freeform 58"/>
                  <p:cNvSpPr>
                    <a:spLocks/>
                  </p:cNvSpPr>
                  <p:nvPr/>
                </p:nvSpPr>
                <p:spPr bwMode="auto">
                  <a:xfrm>
                    <a:off x="6569075" y="4357688"/>
                    <a:ext cx="935038" cy="428625"/>
                  </a:xfrm>
                  <a:custGeom>
                    <a:avLst/>
                    <a:gdLst>
                      <a:gd name="T0" fmla="*/ 31696 w 472"/>
                      <a:gd name="T1" fmla="*/ 313226 h 208"/>
                      <a:gd name="T2" fmla="*/ 0 w 472"/>
                      <a:gd name="T3" fmla="*/ 412139 h 208"/>
                      <a:gd name="T4" fmla="*/ 126785 w 472"/>
                      <a:gd name="T5" fmla="*/ 395654 h 208"/>
                      <a:gd name="T6" fmla="*/ 174329 w 472"/>
                      <a:gd name="T7" fmla="*/ 362683 h 208"/>
                      <a:gd name="T8" fmla="*/ 332810 w 472"/>
                      <a:gd name="T9" fmla="*/ 313226 h 208"/>
                      <a:gd name="T10" fmla="*/ 380354 w 472"/>
                      <a:gd name="T11" fmla="*/ 329712 h 208"/>
                      <a:gd name="T12" fmla="*/ 491291 w 472"/>
                      <a:gd name="T13" fmla="*/ 313226 h 208"/>
                      <a:gd name="T14" fmla="*/ 491291 w 472"/>
                      <a:gd name="T15" fmla="*/ 329712 h 208"/>
                      <a:gd name="T16" fmla="*/ 649772 w 472"/>
                      <a:gd name="T17" fmla="*/ 428625 h 208"/>
                      <a:gd name="T18" fmla="*/ 744861 w 472"/>
                      <a:gd name="T19" fmla="*/ 395654 h 208"/>
                      <a:gd name="T20" fmla="*/ 808253 w 472"/>
                      <a:gd name="T21" fmla="*/ 280255 h 208"/>
                      <a:gd name="T22" fmla="*/ 903342 w 472"/>
                      <a:gd name="T23" fmla="*/ 247284 h 208"/>
                      <a:gd name="T24" fmla="*/ 935038 w 472"/>
                      <a:gd name="T25" fmla="*/ 164856 h 208"/>
                      <a:gd name="T26" fmla="*/ 935038 w 472"/>
                      <a:gd name="T27" fmla="*/ 49457 h 208"/>
                      <a:gd name="T28" fmla="*/ 935038 w 472"/>
                      <a:gd name="T29" fmla="*/ 148370 h 208"/>
                      <a:gd name="T30" fmla="*/ 871646 w 472"/>
                      <a:gd name="T31" fmla="*/ 214313 h 208"/>
                      <a:gd name="T32" fmla="*/ 855797 w 472"/>
                      <a:gd name="T33" fmla="*/ 214313 h 208"/>
                      <a:gd name="T34" fmla="*/ 792405 w 472"/>
                      <a:gd name="T35" fmla="*/ 230798 h 208"/>
                      <a:gd name="T36" fmla="*/ 792405 w 472"/>
                      <a:gd name="T37" fmla="*/ 214313 h 208"/>
                      <a:gd name="T38" fmla="*/ 855797 w 472"/>
                      <a:gd name="T39" fmla="*/ 181341 h 208"/>
                      <a:gd name="T40" fmla="*/ 792405 w 472"/>
                      <a:gd name="T41" fmla="*/ 181341 h 208"/>
                      <a:gd name="T42" fmla="*/ 871646 w 472"/>
                      <a:gd name="T43" fmla="*/ 148370 h 208"/>
                      <a:gd name="T44" fmla="*/ 887494 w 472"/>
                      <a:gd name="T45" fmla="*/ 164856 h 208"/>
                      <a:gd name="T46" fmla="*/ 903342 w 472"/>
                      <a:gd name="T47" fmla="*/ 82428 h 208"/>
                      <a:gd name="T48" fmla="*/ 887494 w 472"/>
                      <a:gd name="T49" fmla="*/ 65942 h 208"/>
                      <a:gd name="T50" fmla="*/ 808253 w 472"/>
                      <a:gd name="T51" fmla="*/ 98913 h 208"/>
                      <a:gd name="T52" fmla="*/ 808253 w 472"/>
                      <a:gd name="T53" fmla="*/ 49457 h 208"/>
                      <a:gd name="T54" fmla="*/ 839949 w 472"/>
                      <a:gd name="T55" fmla="*/ 65942 h 208"/>
                      <a:gd name="T56" fmla="*/ 887494 w 472"/>
                      <a:gd name="T57" fmla="*/ 16486 h 208"/>
                      <a:gd name="T58" fmla="*/ 855797 w 472"/>
                      <a:gd name="T59" fmla="*/ 0 h 208"/>
                      <a:gd name="T60" fmla="*/ 586380 w 472"/>
                      <a:gd name="T61" fmla="*/ 65942 h 208"/>
                      <a:gd name="T62" fmla="*/ 237722 w 472"/>
                      <a:gd name="T63" fmla="*/ 148370 h 208"/>
                      <a:gd name="T64" fmla="*/ 79241 w 472"/>
                      <a:gd name="T65" fmla="*/ 313226 h 208"/>
                      <a:gd name="T66" fmla="*/ 31696 w 472"/>
                      <a:gd name="T67" fmla="*/ 313226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8"/>
                      <a:gd name="T104" fmla="*/ 472 w 47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8">
                        <a:moveTo>
                          <a:pt x="16" y="152"/>
                        </a:moveTo>
                        <a:lnTo>
                          <a:pt x="0" y="200"/>
                        </a:lnTo>
                        <a:lnTo>
                          <a:pt x="64" y="192"/>
                        </a:lnTo>
                        <a:lnTo>
                          <a:pt x="88" y="176"/>
                        </a:lnTo>
                        <a:lnTo>
                          <a:pt x="168" y="152"/>
                        </a:lnTo>
                        <a:lnTo>
                          <a:pt x="192" y="160"/>
                        </a:lnTo>
                        <a:lnTo>
                          <a:pt x="248" y="152"/>
                        </a:lnTo>
                        <a:lnTo>
                          <a:pt x="248" y="160"/>
                        </a:lnTo>
                        <a:lnTo>
                          <a:pt x="328" y="208"/>
                        </a:lnTo>
                        <a:lnTo>
                          <a:pt x="376" y="192"/>
                        </a:lnTo>
                        <a:lnTo>
                          <a:pt x="408" y="136"/>
                        </a:lnTo>
                        <a:lnTo>
                          <a:pt x="456" y="120"/>
                        </a:lnTo>
                        <a:lnTo>
                          <a:pt x="472" y="80"/>
                        </a:lnTo>
                        <a:lnTo>
                          <a:pt x="472" y="24"/>
                        </a:lnTo>
                        <a:lnTo>
                          <a:pt x="472" y="72"/>
                        </a:lnTo>
                        <a:lnTo>
                          <a:pt x="440" y="104"/>
                        </a:lnTo>
                        <a:lnTo>
                          <a:pt x="432" y="104"/>
                        </a:lnTo>
                        <a:lnTo>
                          <a:pt x="400" y="112"/>
                        </a:lnTo>
                        <a:lnTo>
                          <a:pt x="400" y="104"/>
                        </a:lnTo>
                        <a:lnTo>
                          <a:pt x="432" y="88"/>
                        </a:lnTo>
                        <a:lnTo>
                          <a:pt x="400" y="88"/>
                        </a:lnTo>
                        <a:lnTo>
                          <a:pt x="440" y="72"/>
                        </a:lnTo>
                        <a:lnTo>
                          <a:pt x="448" y="80"/>
                        </a:lnTo>
                        <a:lnTo>
                          <a:pt x="456" y="40"/>
                        </a:lnTo>
                        <a:lnTo>
                          <a:pt x="448" y="32"/>
                        </a:lnTo>
                        <a:lnTo>
                          <a:pt x="408" y="48"/>
                        </a:lnTo>
                        <a:lnTo>
                          <a:pt x="408" y="24"/>
                        </a:lnTo>
                        <a:lnTo>
                          <a:pt x="424" y="32"/>
                        </a:lnTo>
                        <a:lnTo>
                          <a:pt x="448" y="8"/>
                        </a:lnTo>
                        <a:lnTo>
                          <a:pt x="432" y="0"/>
                        </a:lnTo>
                        <a:lnTo>
                          <a:pt x="296" y="32"/>
                        </a:lnTo>
                        <a:lnTo>
                          <a:pt x="120" y="72"/>
                        </a:lnTo>
                        <a:lnTo>
                          <a:pt x="40" y="152"/>
                        </a:lnTo>
                        <a:lnTo>
                          <a:pt x="16" y="152"/>
                        </a:lnTo>
                        <a:close/>
                      </a:path>
                    </a:pathLst>
                  </a:custGeom>
                  <a:solidFill>
                    <a:srgbClr val="BBD4E3"/>
                  </a:solidFill>
                  <a:ln w="12700">
                    <a:solidFill>
                      <a:schemeClr val="bg1"/>
                    </a:solidFill>
                    <a:round/>
                    <a:headEnd/>
                    <a:tailEnd/>
                  </a:ln>
                </p:spPr>
                <p:txBody>
                  <a:bodyPr/>
                  <a:lstStyle/>
                  <a:p>
                    <a:endParaRPr lang="en-US"/>
                  </a:p>
                </p:txBody>
              </p:sp>
              <p:sp>
                <p:nvSpPr>
                  <p:cNvPr id="25647" name="Freeform 59"/>
                  <p:cNvSpPr>
                    <a:spLocks/>
                  </p:cNvSpPr>
                  <p:nvPr/>
                </p:nvSpPr>
                <p:spPr bwMode="auto">
                  <a:xfrm>
                    <a:off x="6616700" y="4011613"/>
                    <a:ext cx="808038" cy="527050"/>
                  </a:xfrm>
                  <a:custGeom>
                    <a:avLst/>
                    <a:gdLst>
                      <a:gd name="T0" fmla="*/ 126751 w 408"/>
                      <a:gd name="T1" fmla="*/ 362347 h 256"/>
                      <a:gd name="T2" fmla="*/ 110907 w 408"/>
                      <a:gd name="T3" fmla="*/ 428228 h 256"/>
                      <a:gd name="T4" fmla="*/ 79219 w 408"/>
                      <a:gd name="T5" fmla="*/ 428228 h 256"/>
                      <a:gd name="T6" fmla="*/ 79219 w 408"/>
                      <a:gd name="T7" fmla="*/ 477639 h 256"/>
                      <a:gd name="T8" fmla="*/ 0 w 408"/>
                      <a:gd name="T9" fmla="*/ 494109 h 256"/>
                      <a:gd name="T10" fmla="*/ 0 w 408"/>
                      <a:gd name="T11" fmla="*/ 527050 h 256"/>
                      <a:gd name="T12" fmla="*/ 190127 w 408"/>
                      <a:gd name="T13" fmla="*/ 494109 h 256"/>
                      <a:gd name="T14" fmla="*/ 538692 w 408"/>
                      <a:gd name="T15" fmla="*/ 411758 h 256"/>
                      <a:gd name="T16" fmla="*/ 808038 w 408"/>
                      <a:gd name="T17" fmla="*/ 345877 h 256"/>
                      <a:gd name="T18" fmla="*/ 808038 w 408"/>
                      <a:gd name="T19" fmla="*/ 296466 h 256"/>
                      <a:gd name="T20" fmla="*/ 792194 w 408"/>
                      <a:gd name="T21" fmla="*/ 279995 h 256"/>
                      <a:gd name="T22" fmla="*/ 760506 w 408"/>
                      <a:gd name="T23" fmla="*/ 296466 h 256"/>
                      <a:gd name="T24" fmla="*/ 744662 w 408"/>
                      <a:gd name="T25" fmla="*/ 230584 h 256"/>
                      <a:gd name="T26" fmla="*/ 760506 w 408"/>
                      <a:gd name="T27" fmla="*/ 164703 h 256"/>
                      <a:gd name="T28" fmla="*/ 665443 w 408"/>
                      <a:gd name="T29" fmla="*/ 115292 h 256"/>
                      <a:gd name="T30" fmla="*/ 586224 w 408"/>
                      <a:gd name="T31" fmla="*/ 131763 h 256"/>
                      <a:gd name="T32" fmla="*/ 586224 w 408"/>
                      <a:gd name="T33" fmla="*/ 32941 h 256"/>
                      <a:gd name="T34" fmla="*/ 522848 w 408"/>
                      <a:gd name="T35" fmla="*/ 0 h 256"/>
                      <a:gd name="T36" fmla="*/ 459473 w 408"/>
                      <a:gd name="T37" fmla="*/ 16470 h 256"/>
                      <a:gd name="T38" fmla="*/ 427785 w 408"/>
                      <a:gd name="T39" fmla="*/ 115292 h 256"/>
                      <a:gd name="T40" fmla="*/ 364409 w 408"/>
                      <a:gd name="T41" fmla="*/ 148233 h 256"/>
                      <a:gd name="T42" fmla="*/ 332722 w 408"/>
                      <a:gd name="T43" fmla="*/ 296466 h 256"/>
                      <a:gd name="T44" fmla="*/ 237658 w 408"/>
                      <a:gd name="T45" fmla="*/ 362347 h 256"/>
                      <a:gd name="T46" fmla="*/ 158439 w 408"/>
                      <a:gd name="T47" fmla="*/ 395288 h 256"/>
                      <a:gd name="T48" fmla="*/ 126751 w 408"/>
                      <a:gd name="T49" fmla="*/ 362347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56"/>
                      <a:gd name="T77" fmla="*/ 408 w 408"/>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56">
                        <a:moveTo>
                          <a:pt x="64" y="176"/>
                        </a:moveTo>
                        <a:lnTo>
                          <a:pt x="56" y="208"/>
                        </a:lnTo>
                        <a:lnTo>
                          <a:pt x="40" y="208"/>
                        </a:lnTo>
                        <a:lnTo>
                          <a:pt x="40" y="232"/>
                        </a:lnTo>
                        <a:lnTo>
                          <a:pt x="0" y="240"/>
                        </a:lnTo>
                        <a:lnTo>
                          <a:pt x="0" y="256"/>
                        </a:lnTo>
                        <a:lnTo>
                          <a:pt x="96" y="240"/>
                        </a:lnTo>
                        <a:lnTo>
                          <a:pt x="272" y="200"/>
                        </a:lnTo>
                        <a:lnTo>
                          <a:pt x="408" y="168"/>
                        </a:lnTo>
                        <a:lnTo>
                          <a:pt x="408" y="144"/>
                        </a:lnTo>
                        <a:lnTo>
                          <a:pt x="400" y="136"/>
                        </a:lnTo>
                        <a:lnTo>
                          <a:pt x="384" y="144"/>
                        </a:lnTo>
                        <a:lnTo>
                          <a:pt x="376" y="112"/>
                        </a:lnTo>
                        <a:lnTo>
                          <a:pt x="384" y="80"/>
                        </a:lnTo>
                        <a:lnTo>
                          <a:pt x="336" y="56"/>
                        </a:lnTo>
                        <a:lnTo>
                          <a:pt x="296" y="64"/>
                        </a:lnTo>
                        <a:lnTo>
                          <a:pt x="296" y="16"/>
                        </a:lnTo>
                        <a:lnTo>
                          <a:pt x="264" y="0"/>
                        </a:lnTo>
                        <a:lnTo>
                          <a:pt x="232" y="8"/>
                        </a:lnTo>
                        <a:lnTo>
                          <a:pt x="216" y="56"/>
                        </a:lnTo>
                        <a:lnTo>
                          <a:pt x="184" y="72"/>
                        </a:lnTo>
                        <a:lnTo>
                          <a:pt x="168" y="144"/>
                        </a:lnTo>
                        <a:lnTo>
                          <a:pt x="120" y="176"/>
                        </a:lnTo>
                        <a:lnTo>
                          <a:pt x="80" y="192"/>
                        </a:lnTo>
                        <a:lnTo>
                          <a:pt x="64" y="176"/>
                        </a:lnTo>
                        <a:close/>
                      </a:path>
                    </a:pathLst>
                  </a:custGeom>
                  <a:solidFill>
                    <a:srgbClr val="FFDBB7"/>
                  </a:solidFill>
                  <a:ln w="12700">
                    <a:solidFill>
                      <a:schemeClr val="bg1"/>
                    </a:solidFill>
                    <a:round/>
                    <a:headEnd/>
                    <a:tailEnd/>
                  </a:ln>
                </p:spPr>
                <p:txBody>
                  <a:bodyPr/>
                  <a:lstStyle/>
                  <a:p>
                    <a:endParaRPr lang="en-US"/>
                  </a:p>
                </p:txBody>
              </p:sp>
              <p:sp>
                <p:nvSpPr>
                  <p:cNvPr id="25648" name="Freeform 60"/>
                  <p:cNvSpPr>
                    <a:spLocks/>
                  </p:cNvSpPr>
                  <p:nvPr/>
                </p:nvSpPr>
                <p:spPr bwMode="auto">
                  <a:xfrm>
                    <a:off x="6664325" y="3895725"/>
                    <a:ext cx="474663" cy="511175"/>
                  </a:xfrm>
                  <a:custGeom>
                    <a:avLst/>
                    <a:gdLst>
                      <a:gd name="T0" fmla="*/ 47466 w 240"/>
                      <a:gd name="T1" fmla="*/ 263832 h 248"/>
                      <a:gd name="T2" fmla="*/ 15822 w 240"/>
                      <a:gd name="T3" fmla="*/ 263832 h 248"/>
                      <a:gd name="T4" fmla="*/ 0 w 240"/>
                      <a:gd name="T5" fmla="*/ 346280 h 248"/>
                      <a:gd name="T6" fmla="*/ 15822 w 240"/>
                      <a:gd name="T7" fmla="*/ 428727 h 248"/>
                      <a:gd name="T8" fmla="*/ 79111 w 240"/>
                      <a:gd name="T9" fmla="*/ 478196 h 248"/>
                      <a:gd name="T10" fmla="*/ 94933 w 240"/>
                      <a:gd name="T11" fmla="*/ 511175 h 248"/>
                      <a:gd name="T12" fmla="*/ 189865 w 240"/>
                      <a:gd name="T13" fmla="*/ 478196 h 248"/>
                      <a:gd name="T14" fmla="*/ 284798 w 240"/>
                      <a:gd name="T15" fmla="*/ 412238 h 248"/>
                      <a:gd name="T16" fmla="*/ 316442 w 240"/>
                      <a:gd name="T17" fmla="*/ 263832 h 248"/>
                      <a:gd name="T18" fmla="*/ 379730 w 240"/>
                      <a:gd name="T19" fmla="*/ 230853 h 248"/>
                      <a:gd name="T20" fmla="*/ 411375 w 240"/>
                      <a:gd name="T21" fmla="*/ 131916 h 248"/>
                      <a:gd name="T22" fmla="*/ 474663 w 240"/>
                      <a:gd name="T23" fmla="*/ 115427 h 248"/>
                      <a:gd name="T24" fmla="*/ 395553 w 240"/>
                      <a:gd name="T25" fmla="*/ 98937 h 248"/>
                      <a:gd name="T26" fmla="*/ 284798 w 240"/>
                      <a:gd name="T27" fmla="*/ 164895 h 248"/>
                      <a:gd name="T28" fmla="*/ 268976 w 240"/>
                      <a:gd name="T29" fmla="*/ 98937 h 248"/>
                      <a:gd name="T30" fmla="*/ 174043 w 240"/>
                      <a:gd name="T31" fmla="*/ 115427 h 248"/>
                      <a:gd name="T32" fmla="*/ 142399 w 240"/>
                      <a:gd name="T33" fmla="*/ 0 h 248"/>
                      <a:gd name="T34" fmla="*/ 110755 w 240"/>
                      <a:gd name="T35" fmla="*/ 32979 h 248"/>
                      <a:gd name="T36" fmla="*/ 126577 w 240"/>
                      <a:gd name="T37" fmla="*/ 181385 h 248"/>
                      <a:gd name="T38" fmla="*/ 79111 w 240"/>
                      <a:gd name="T39" fmla="*/ 197874 h 248"/>
                      <a:gd name="T40" fmla="*/ 47466 w 240"/>
                      <a:gd name="T41" fmla="*/ 263832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48"/>
                      <a:gd name="T65" fmla="*/ 240 w 240"/>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48">
                        <a:moveTo>
                          <a:pt x="24" y="128"/>
                        </a:moveTo>
                        <a:lnTo>
                          <a:pt x="8" y="128"/>
                        </a:lnTo>
                        <a:lnTo>
                          <a:pt x="0" y="168"/>
                        </a:lnTo>
                        <a:lnTo>
                          <a:pt x="8" y="208"/>
                        </a:lnTo>
                        <a:lnTo>
                          <a:pt x="40" y="232"/>
                        </a:lnTo>
                        <a:lnTo>
                          <a:pt x="48" y="248"/>
                        </a:lnTo>
                        <a:lnTo>
                          <a:pt x="96" y="232"/>
                        </a:lnTo>
                        <a:lnTo>
                          <a:pt x="144" y="200"/>
                        </a:lnTo>
                        <a:lnTo>
                          <a:pt x="160" y="128"/>
                        </a:lnTo>
                        <a:lnTo>
                          <a:pt x="192" y="112"/>
                        </a:lnTo>
                        <a:lnTo>
                          <a:pt x="208" y="64"/>
                        </a:lnTo>
                        <a:lnTo>
                          <a:pt x="240" y="56"/>
                        </a:lnTo>
                        <a:lnTo>
                          <a:pt x="200" y="48"/>
                        </a:lnTo>
                        <a:lnTo>
                          <a:pt x="144" y="80"/>
                        </a:lnTo>
                        <a:lnTo>
                          <a:pt x="136" y="48"/>
                        </a:lnTo>
                        <a:lnTo>
                          <a:pt x="88" y="56"/>
                        </a:lnTo>
                        <a:lnTo>
                          <a:pt x="72" y="0"/>
                        </a:lnTo>
                        <a:lnTo>
                          <a:pt x="56" y="16"/>
                        </a:lnTo>
                        <a:lnTo>
                          <a:pt x="64" y="88"/>
                        </a:lnTo>
                        <a:lnTo>
                          <a:pt x="40" y="96"/>
                        </a:lnTo>
                        <a:lnTo>
                          <a:pt x="24" y="128"/>
                        </a:lnTo>
                        <a:close/>
                      </a:path>
                    </a:pathLst>
                  </a:custGeom>
                  <a:solidFill>
                    <a:srgbClr val="BBD4E3"/>
                  </a:solidFill>
                  <a:ln w="12700">
                    <a:solidFill>
                      <a:schemeClr val="bg1"/>
                    </a:solidFill>
                    <a:round/>
                    <a:headEnd/>
                    <a:tailEnd/>
                  </a:ln>
                </p:spPr>
                <p:txBody>
                  <a:bodyPr/>
                  <a:lstStyle/>
                  <a:p>
                    <a:endParaRPr lang="en-US"/>
                  </a:p>
                </p:txBody>
              </p:sp>
              <p:sp>
                <p:nvSpPr>
                  <p:cNvPr id="25649" name="Freeform 61"/>
                  <p:cNvSpPr>
                    <a:spLocks/>
                  </p:cNvSpPr>
                  <p:nvPr/>
                </p:nvSpPr>
                <p:spPr bwMode="auto">
                  <a:xfrm>
                    <a:off x="7329488" y="3911600"/>
                    <a:ext cx="127000" cy="165100"/>
                  </a:xfrm>
                  <a:custGeom>
                    <a:avLst/>
                    <a:gdLst>
                      <a:gd name="T0" fmla="*/ 0 w 64"/>
                      <a:gd name="T1" fmla="*/ 16510 h 80"/>
                      <a:gd name="T2" fmla="*/ 31750 w 64"/>
                      <a:gd name="T3" fmla="*/ 0 h 80"/>
                      <a:gd name="T4" fmla="*/ 95250 w 64"/>
                      <a:gd name="T5" fmla="*/ 33020 h 80"/>
                      <a:gd name="T6" fmla="*/ 95250 w 64"/>
                      <a:gd name="T7" fmla="*/ 66040 h 80"/>
                      <a:gd name="T8" fmla="*/ 127000 w 64"/>
                      <a:gd name="T9" fmla="*/ 99060 h 80"/>
                      <a:gd name="T10" fmla="*/ 127000 w 64"/>
                      <a:gd name="T11" fmla="*/ 148590 h 80"/>
                      <a:gd name="T12" fmla="*/ 63500 w 64"/>
                      <a:gd name="T13" fmla="*/ 165100 h 80"/>
                      <a:gd name="T14" fmla="*/ 0 w 64"/>
                      <a:gd name="T15" fmla="*/ 16510 h 8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80"/>
                      <a:gd name="T26" fmla="*/ 64 w 6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80">
                        <a:moveTo>
                          <a:pt x="0" y="8"/>
                        </a:moveTo>
                        <a:lnTo>
                          <a:pt x="16" y="0"/>
                        </a:lnTo>
                        <a:lnTo>
                          <a:pt x="48" y="16"/>
                        </a:lnTo>
                        <a:lnTo>
                          <a:pt x="48" y="32"/>
                        </a:lnTo>
                        <a:lnTo>
                          <a:pt x="64" y="48"/>
                        </a:lnTo>
                        <a:lnTo>
                          <a:pt x="64" y="72"/>
                        </a:lnTo>
                        <a:lnTo>
                          <a:pt x="32" y="80"/>
                        </a:lnTo>
                        <a:lnTo>
                          <a:pt x="0" y="8"/>
                        </a:lnTo>
                        <a:close/>
                      </a:path>
                    </a:pathLst>
                  </a:custGeom>
                  <a:solidFill>
                    <a:srgbClr val="FFDBB7"/>
                  </a:solidFill>
                  <a:ln w="12700">
                    <a:solidFill>
                      <a:schemeClr val="bg1"/>
                    </a:solidFill>
                    <a:round/>
                    <a:headEnd/>
                    <a:tailEnd/>
                  </a:ln>
                </p:spPr>
                <p:txBody>
                  <a:bodyPr/>
                  <a:lstStyle/>
                  <a:p>
                    <a:endParaRPr lang="en-US"/>
                  </a:p>
                </p:txBody>
              </p:sp>
              <p:sp>
                <p:nvSpPr>
                  <p:cNvPr id="25659" name="Freeform 71"/>
                  <p:cNvSpPr>
                    <a:spLocks/>
                  </p:cNvSpPr>
                  <p:nvPr/>
                </p:nvSpPr>
                <p:spPr bwMode="auto">
                  <a:xfrm>
                    <a:off x="7408863" y="4143375"/>
                    <a:ext cx="47625" cy="98425"/>
                  </a:xfrm>
                  <a:custGeom>
                    <a:avLst/>
                    <a:gdLst>
                      <a:gd name="T0" fmla="*/ 0 w 24"/>
                      <a:gd name="T1" fmla="*/ 0 h 48"/>
                      <a:gd name="T2" fmla="*/ 47625 w 24"/>
                      <a:gd name="T3" fmla="*/ 0 h 48"/>
                      <a:gd name="T4" fmla="*/ 15875 w 24"/>
                      <a:gd name="T5" fmla="*/ 98425 h 48"/>
                      <a:gd name="T6" fmla="*/ 0 w 24"/>
                      <a:gd name="T7" fmla="*/ 98425 h 48"/>
                      <a:gd name="T8" fmla="*/ 0 w 24"/>
                      <a:gd name="T9" fmla="*/ 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0"/>
                        </a:moveTo>
                        <a:lnTo>
                          <a:pt x="24" y="0"/>
                        </a:lnTo>
                        <a:lnTo>
                          <a:pt x="8" y="48"/>
                        </a:lnTo>
                        <a:lnTo>
                          <a:pt x="0" y="48"/>
                        </a:lnTo>
                        <a:lnTo>
                          <a:pt x="0" y="0"/>
                        </a:lnTo>
                        <a:close/>
                      </a:path>
                    </a:pathLst>
                  </a:custGeom>
                  <a:solidFill>
                    <a:schemeClr val="accent1"/>
                  </a:solidFill>
                  <a:ln w="12700">
                    <a:solidFill>
                      <a:schemeClr val="bg1"/>
                    </a:solidFill>
                    <a:round/>
                    <a:headEnd/>
                    <a:tailEnd/>
                  </a:ln>
                </p:spPr>
                <p:txBody>
                  <a:bodyPr/>
                  <a:lstStyle/>
                  <a:p>
                    <a:endParaRPr lang="en-US"/>
                  </a:p>
                </p:txBody>
              </p:sp>
              <p:grpSp>
                <p:nvGrpSpPr>
                  <p:cNvPr id="25663" name="Group 81"/>
                  <p:cNvGrpSpPr>
                    <a:grpSpLocks/>
                  </p:cNvGrpSpPr>
                  <p:nvPr/>
                </p:nvGrpSpPr>
                <p:grpSpPr bwMode="auto">
                  <a:xfrm>
                    <a:off x="7258050" y="4200525"/>
                    <a:ext cx="152400" cy="152400"/>
                    <a:chOff x="3840" y="3552"/>
                    <a:chExt cx="1104" cy="480"/>
                  </a:xfrm>
                </p:grpSpPr>
                <p:sp>
                  <p:nvSpPr>
                    <p:cNvPr id="25738" name="AutoShape 82"/>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9" name="Oval 83"/>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664" name="Group 84"/>
                  <p:cNvGrpSpPr>
                    <a:grpSpLocks/>
                  </p:cNvGrpSpPr>
                  <p:nvPr/>
                </p:nvGrpSpPr>
                <p:grpSpPr bwMode="auto">
                  <a:xfrm>
                    <a:off x="6486525" y="4552950"/>
                    <a:ext cx="152400" cy="152400"/>
                    <a:chOff x="3840" y="3552"/>
                    <a:chExt cx="1104" cy="480"/>
                  </a:xfrm>
                </p:grpSpPr>
                <p:sp>
                  <p:nvSpPr>
                    <p:cNvPr id="25736" name="AutoShape 85"/>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7" name="Oval 86"/>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sp>
                <p:nvSpPr>
                  <p:cNvPr id="25679" name="Line 101"/>
                  <p:cNvSpPr>
                    <a:spLocks noChangeShapeType="1"/>
                  </p:cNvSpPr>
                  <p:nvPr/>
                </p:nvSpPr>
                <p:spPr bwMode="auto">
                  <a:xfrm>
                    <a:off x="7353300" y="4352925"/>
                    <a:ext cx="465138" cy="781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0" name="Line 102"/>
                  <p:cNvSpPr>
                    <a:spLocks noChangeShapeType="1"/>
                  </p:cNvSpPr>
                  <p:nvPr/>
                </p:nvSpPr>
                <p:spPr bwMode="auto">
                  <a:xfrm flipV="1">
                    <a:off x="7426325" y="3984625"/>
                    <a:ext cx="203200" cy="34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1" name="Line 103"/>
                  <p:cNvSpPr>
                    <a:spLocks noChangeShapeType="1"/>
                  </p:cNvSpPr>
                  <p:nvPr/>
                </p:nvSpPr>
                <p:spPr bwMode="auto">
                  <a:xfrm flipH="1" flipV="1">
                    <a:off x="6764338" y="3884613"/>
                    <a:ext cx="360362" cy="8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85" name="Line 107"/>
                  <p:cNvSpPr>
                    <a:spLocks noChangeShapeType="1"/>
                  </p:cNvSpPr>
                  <p:nvPr/>
                </p:nvSpPr>
                <p:spPr bwMode="auto">
                  <a:xfrm>
                    <a:off x="7502525" y="4162425"/>
                    <a:ext cx="368300" cy="238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707" name="Group 133"/>
                  <p:cNvGrpSpPr>
                    <a:grpSpLocks/>
                  </p:cNvGrpSpPr>
                  <p:nvPr/>
                </p:nvGrpSpPr>
                <p:grpSpPr bwMode="auto">
                  <a:xfrm>
                    <a:off x="7124700" y="3924300"/>
                    <a:ext cx="152400" cy="152400"/>
                    <a:chOff x="3840" y="3552"/>
                    <a:chExt cx="1104" cy="480"/>
                  </a:xfrm>
                </p:grpSpPr>
                <p:sp>
                  <p:nvSpPr>
                    <p:cNvPr id="25730" name="AutoShape 134"/>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31" name="Oval 135"/>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08" name="Group 136"/>
                  <p:cNvGrpSpPr>
                    <a:grpSpLocks/>
                  </p:cNvGrpSpPr>
                  <p:nvPr/>
                </p:nvGrpSpPr>
                <p:grpSpPr bwMode="auto">
                  <a:xfrm>
                    <a:off x="7219950" y="3962400"/>
                    <a:ext cx="152400" cy="152400"/>
                    <a:chOff x="3840" y="3552"/>
                    <a:chExt cx="1104" cy="480"/>
                  </a:xfrm>
                </p:grpSpPr>
                <p:sp>
                  <p:nvSpPr>
                    <p:cNvPr id="25728" name="AutoShape 137"/>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29" name="Oval 138"/>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09" name="Group 139"/>
                  <p:cNvGrpSpPr>
                    <a:grpSpLocks/>
                  </p:cNvGrpSpPr>
                  <p:nvPr/>
                </p:nvGrpSpPr>
                <p:grpSpPr bwMode="auto">
                  <a:xfrm>
                    <a:off x="7305675" y="4000500"/>
                    <a:ext cx="152400" cy="152400"/>
                    <a:chOff x="3840" y="3552"/>
                    <a:chExt cx="1104" cy="480"/>
                  </a:xfrm>
                </p:grpSpPr>
                <p:sp>
                  <p:nvSpPr>
                    <p:cNvPr id="25726" name="AutoShape 140"/>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27" name="Oval 141"/>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nvGrpSpPr>
                  <p:cNvPr id="25710" name="Group 142"/>
                  <p:cNvGrpSpPr>
                    <a:grpSpLocks/>
                  </p:cNvGrpSpPr>
                  <p:nvPr/>
                </p:nvGrpSpPr>
                <p:grpSpPr bwMode="auto">
                  <a:xfrm>
                    <a:off x="7353300" y="4057650"/>
                    <a:ext cx="152400" cy="152400"/>
                    <a:chOff x="3840" y="3552"/>
                    <a:chExt cx="1104" cy="480"/>
                  </a:xfrm>
                </p:grpSpPr>
                <p:sp>
                  <p:nvSpPr>
                    <p:cNvPr id="25724" name="AutoShape 143"/>
                    <p:cNvSpPr>
                      <a:spLocks noChangeArrowheads="1"/>
                    </p:cNvSpPr>
                    <p:nvPr/>
                  </p:nvSpPr>
                  <p:spPr bwMode="auto">
                    <a:xfrm>
                      <a:off x="3840" y="3610"/>
                      <a:ext cx="1104" cy="422"/>
                    </a:xfrm>
                    <a:prstGeom prst="roundRect">
                      <a:avLst>
                        <a:gd name="adj" fmla="val 16667"/>
                      </a:avLst>
                    </a:prstGeom>
                    <a:solidFill>
                      <a:schemeClr val="hlink"/>
                    </a:solidFill>
                    <a:ln w="9525">
                      <a:solidFill>
                        <a:schemeClr val="bg1"/>
                      </a:solidFill>
                      <a:round/>
                      <a:headEnd/>
                      <a:tailEnd/>
                    </a:ln>
                  </p:spPr>
                  <p:txBody>
                    <a:bodyPr wrap="none" anchor="ctr"/>
                    <a:lstStyle/>
                    <a:p>
                      <a:endParaRPr lang="en-US"/>
                    </a:p>
                  </p:txBody>
                </p:sp>
                <p:sp>
                  <p:nvSpPr>
                    <p:cNvPr id="25725" name="Oval 144"/>
                    <p:cNvSpPr>
                      <a:spLocks noChangeArrowheads="1"/>
                    </p:cNvSpPr>
                    <p:nvPr/>
                  </p:nvSpPr>
                  <p:spPr bwMode="auto">
                    <a:xfrm>
                      <a:off x="3840" y="3552"/>
                      <a:ext cx="1104" cy="211"/>
                    </a:xfrm>
                    <a:prstGeom prst="ellipse">
                      <a:avLst/>
                    </a:prstGeom>
                    <a:solidFill>
                      <a:schemeClr val="hlink"/>
                    </a:solidFill>
                    <a:ln w="9525">
                      <a:solidFill>
                        <a:schemeClr val="bg1"/>
                      </a:solidFill>
                      <a:round/>
                      <a:headEnd/>
                      <a:tailEnd/>
                    </a:ln>
                  </p:spPr>
                  <p:txBody>
                    <a:bodyPr wrap="none" anchor="ctr"/>
                    <a:lstStyle/>
                    <a:p>
                      <a:endParaRPr lang="en-US"/>
                    </a:p>
                  </p:txBody>
                </p:sp>
              </p:grpSp>
            </p:grpSp>
          </p:grpSp>
        </p:grpSp>
      </p:grpSp>
    </p:spTree>
    <p:extLst>
      <p:ext uri="{BB962C8B-B14F-4D97-AF65-F5344CB8AC3E}">
        <p14:creationId xmlns:p14="http://schemas.microsoft.com/office/powerpoint/2010/main" val="232068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4294967295"/>
          </p:nvPr>
        </p:nvSpPr>
        <p:spPr>
          <a:xfrm>
            <a:off x="5164138" y="6249988"/>
            <a:ext cx="3786187"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57034A5-6B25-5741-A9C7-08955D563083}" type="slidenum">
              <a:rPr lang="en-US" sz="1400"/>
              <a:pPr/>
              <a:t>9</a:t>
            </a:fld>
            <a:endParaRPr lang="en-US" sz="1400"/>
          </a:p>
        </p:txBody>
      </p:sp>
      <p:sp>
        <p:nvSpPr>
          <p:cNvPr id="23556" name="Rectangle 5"/>
          <p:cNvSpPr>
            <a:spLocks noChangeArrowheads="1"/>
          </p:cNvSpPr>
          <p:nvPr/>
        </p:nvSpPr>
        <p:spPr bwMode="auto">
          <a:xfrm>
            <a:off x="3067050" y="2486025"/>
            <a:ext cx="1295400" cy="3276600"/>
          </a:xfrm>
          <a:prstGeom prst="rect">
            <a:avLst/>
          </a:prstGeom>
          <a:solidFill>
            <a:srgbClr val="66CCFF"/>
          </a:solidFill>
          <a:ln w="9525">
            <a:solidFill>
              <a:schemeClr val="tx1"/>
            </a:solidFill>
            <a:miter lim="800000"/>
            <a:headEnd/>
            <a:tailEnd/>
          </a:ln>
        </p:spPr>
        <p:txBody>
          <a:bodyPr wrap="none" anchor="ctr"/>
          <a:lstStyle/>
          <a:p>
            <a:endParaRPr lang="en-US"/>
          </a:p>
        </p:txBody>
      </p:sp>
      <p:sp>
        <p:nvSpPr>
          <p:cNvPr id="23557" name="Oval 3"/>
          <p:cNvSpPr>
            <a:spLocks noChangeArrowheads="1"/>
          </p:cNvSpPr>
          <p:nvPr/>
        </p:nvSpPr>
        <p:spPr bwMode="auto">
          <a:xfrm>
            <a:off x="1893888" y="2867025"/>
            <a:ext cx="17462" cy="1905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en-US" sz="1000"/>
          </a:p>
        </p:txBody>
      </p:sp>
      <p:sp>
        <p:nvSpPr>
          <p:cNvPr id="23558" name="Oval 4"/>
          <p:cNvSpPr>
            <a:spLocks noChangeArrowheads="1"/>
          </p:cNvSpPr>
          <p:nvPr/>
        </p:nvSpPr>
        <p:spPr bwMode="auto">
          <a:xfrm>
            <a:off x="1893888" y="2886075"/>
            <a:ext cx="17462" cy="1905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en-US" sz="1000"/>
          </a:p>
        </p:txBody>
      </p:sp>
      <p:sp>
        <p:nvSpPr>
          <p:cNvPr id="23559" name="Oval 5"/>
          <p:cNvSpPr>
            <a:spLocks noChangeArrowheads="1"/>
          </p:cNvSpPr>
          <p:nvPr/>
        </p:nvSpPr>
        <p:spPr bwMode="auto">
          <a:xfrm>
            <a:off x="1893888" y="2922588"/>
            <a:ext cx="17462" cy="19050"/>
          </a:xfrm>
          <a:prstGeom prst="ellipse">
            <a:avLst/>
          </a:prstGeom>
          <a:solidFill>
            <a:srgbClr val="FFFFF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eaLnBrk="0" hangingPunct="0"/>
            <a:endParaRPr lang="en-US" sz="1000"/>
          </a:p>
        </p:txBody>
      </p:sp>
      <p:sp>
        <p:nvSpPr>
          <p:cNvPr id="23560" name="Line 30"/>
          <p:cNvSpPr>
            <a:spLocks noChangeShapeType="1"/>
          </p:cNvSpPr>
          <p:nvPr/>
        </p:nvSpPr>
        <p:spPr bwMode="auto">
          <a:xfrm flipH="1">
            <a:off x="788988" y="3475038"/>
            <a:ext cx="88900" cy="238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61" name="Group 31"/>
          <p:cNvGrpSpPr>
            <a:grpSpLocks/>
          </p:cNvGrpSpPr>
          <p:nvPr/>
        </p:nvGrpSpPr>
        <p:grpSpPr bwMode="auto">
          <a:xfrm>
            <a:off x="533400" y="3430588"/>
            <a:ext cx="363538" cy="260350"/>
            <a:chOff x="216" y="2141"/>
            <a:chExt cx="229" cy="164"/>
          </a:xfrm>
        </p:grpSpPr>
        <p:sp>
          <p:nvSpPr>
            <p:cNvPr id="23662" name="Freeform 32"/>
            <p:cNvSpPr>
              <a:spLocks/>
            </p:cNvSpPr>
            <p:nvPr/>
          </p:nvSpPr>
          <p:spPr bwMode="auto">
            <a:xfrm>
              <a:off x="216" y="2141"/>
              <a:ext cx="229" cy="164"/>
            </a:xfrm>
            <a:custGeom>
              <a:avLst/>
              <a:gdLst>
                <a:gd name="T0" fmla="*/ 80 w 229"/>
                <a:gd name="T1" fmla="*/ 0 h 164"/>
                <a:gd name="T2" fmla="*/ 228 w 229"/>
                <a:gd name="T3" fmla="*/ 105 h 164"/>
                <a:gd name="T4" fmla="*/ 148 w 229"/>
                <a:gd name="T5" fmla="*/ 163 h 164"/>
                <a:gd name="T6" fmla="*/ 0 w 229"/>
                <a:gd name="T7" fmla="*/ 58 h 164"/>
                <a:gd name="T8" fmla="*/ 80 w 229"/>
                <a:gd name="T9" fmla="*/ 0 h 164"/>
                <a:gd name="T10" fmla="*/ 0 60000 65536"/>
                <a:gd name="T11" fmla="*/ 0 60000 65536"/>
                <a:gd name="T12" fmla="*/ 0 60000 65536"/>
                <a:gd name="T13" fmla="*/ 0 60000 65536"/>
                <a:gd name="T14" fmla="*/ 0 60000 65536"/>
                <a:gd name="T15" fmla="*/ 0 w 229"/>
                <a:gd name="T16" fmla="*/ 0 h 164"/>
                <a:gd name="T17" fmla="*/ 229 w 229"/>
                <a:gd name="T18" fmla="*/ 164 h 164"/>
              </a:gdLst>
              <a:ahLst/>
              <a:cxnLst>
                <a:cxn ang="T10">
                  <a:pos x="T0" y="T1"/>
                </a:cxn>
                <a:cxn ang="T11">
                  <a:pos x="T2" y="T3"/>
                </a:cxn>
                <a:cxn ang="T12">
                  <a:pos x="T4" y="T5"/>
                </a:cxn>
                <a:cxn ang="T13">
                  <a:pos x="T6" y="T7"/>
                </a:cxn>
                <a:cxn ang="T14">
                  <a:pos x="T8" y="T9"/>
                </a:cxn>
              </a:cxnLst>
              <a:rect l="T15" t="T16" r="T17" b="T18"/>
              <a:pathLst>
                <a:path w="229" h="164">
                  <a:moveTo>
                    <a:pt x="80" y="0"/>
                  </a:moveTo>
                  <a:lnTo>
                    <a:pt x="228" y="105"/>
                  </a:lnTo>
                  <a:lnTo>
                    <a:pt x="148" y="163"/>
                  </a:lnTo>
                  <a:lnTo>
                    <a:pt x="0" y="58"/>
                  </a:lnTo>
                  <a:lnTo>
                    <a:pt x="80" y="0"/>
                  </a:lnTo>
                </a:path>
              </a:pathLst>
            </a:custGeom>
            <a:solidFill>
              <a:schemeClr val="accent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hangingPunct="0"/>
              <a:endParaRPr lang="en-US" sz="1000"/>
            </a:p>
          </p:txBody>
        </p:sp>
        <p:sp>
          <p:nvSpPr>
            <p:cNvPr id="23663" name="Freeform 33"/>
            <p:cNvSpPr>
              <a:spLocks/>
            </p:cNvSpPr>
            <p:nvPr/>
          </p:nvSpPr>
          <p:spPr bwMode="auto">
            <a:xfrm>
              <a:off x="216" y="2141"/>
              <a:ext cx="229" cy="164"/>
            </a:xfrm>
            <a:custGeom>
              <a:avLst/>
              <a:gdLst>
                <a:gd name="T0" fmla="*/ 80 w 229"/>
                <a:gd name="T1" fmla="*/ 0 h 164"/>
                <a:gd name="T2" fmla="*/ 228 w 229"/>
                <a:gd name="T3" fmla="*/ 105 h 164"/>
                <a:gd name="T4" fmla="*/ 148 w 229"/>
                <a:gd name="T5" fmla="*/ 163 h 164"/>
                <a:gd name="T6" fmla="*/ 0 w 229"/>
                <a:gd name="T7" fmla="*/ 58 h 164"/>
                <a:gd name="T8" fmla="*/ 80 w 229"/>
                <a:gd name="T9" fmla="*/ 0 h 164"/>
                <a:gd name="T10" fmla="*/ 0 60000 65536"/>
                <a:gd name="T11" fmla="*/ 0 60000 65536"/>
                <a:gd name="T12" fmla="*/ 0 60000 65536"/>
                <a:gd name="T13" fmla="*/ 0 60000 65536"/>
                <a:gd name="T14" fmla="*/ 0 60000 65536"/>
                <a:gd name="T15" fmla="*/ 0 w 229"/>
                <a:gd name="T16" fmla="*/ 0 h 164"/>
                <a:gd name="T17" fmla="*/ 229 w 229"/>
                <a:gd name="T18" fmla="*/ 164 h 164"/>
              </a:gdLst>
              <a:ahLst/>
              <a:cxnLst>
                <a:cxn ang="T10">
                  <a:pos x="T0" y="T1"/>
                </a:cxn>
                <a:cxn ang="T11">
                  <a:pos x="T2" y="T3"/>
                </a:cxn>
                <a:cxn ang="T12">
                  <a:pos x="T4" y="T5"/>
                </a:cxn>
                <a:cxn ang="T13">
                  <a:pos x="T6" y="T7"/>
                </a:cxn>
                <a:cxn ang="T14">
                  <a:pos x="T8" y="T9"/>
                </a:cxn>
              </a:cxnLst>
              <a:rect l="T15" t="T16" r="T17" b="T18"/>
              <a:pathLst>
                <a:path w="229" h="164">
                  <a:moveTo>
                    <a:pt x="80" y="0"/>
                  </a:moveTo>
                  <a:lnTo>
                    <a:pt x="228" y="105"/>
                  </a:lnTo>
                  <a:lnTo>
                    <a:pt x="148" y="163"/>
                  </a:lnTo>
                  <a:lnTo>
                    <a:pt x="0" y="58"/>
                  </a:lnTo>
                  <a:lnTo>
                    <a:pt x="8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a:p>
          </p:txBody>
        </p:sp>
      </p:grpSp>
      <p:sp>
        <p:nvSpPr>
          <p:cNvPr id="23562" name="Line 37"/>
          <p:cNvSpPr>
            <a:spLocks noChangeShapeType="1"/>
          </p:cNvSpPr>
          <p:nvPr/>
        </p:nvSpPr>
        <p:spPr bwMode="auto">
          <a:xfrm>
            <a:off x="812800" y="3438525"/>
            <a:ext cx="95250" cy="60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38"/>
          <p:cNvSpPr>
            <a:spLocks noChangeShapeType="1"/>
          </p:cNvSpPr>
          <p:nvPr/>
        </p:nvSpPr>
        <p:spPr bwMode="auto">
          <a:xfrm>
            <a:off x="849313" y="3402013"/>
            <a:ext cx="95250" cy="777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39"/>
          <p:cNvSpPr>
            <a:spLocks noChangeShapeType="1"/>
          </p:cNvSpPr>
          <p:nvPr/>
        </p:nvSpPr>
        <p:spPr bwMode="auto">
          <a:xfrm>
            <a:off x="885825" y="3382963"/>
            <a:ext cx="93663" cy="60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40"/>
          <p:cNvSpPr>
            <a:spLocks noChangeShapeType="1"/>
          </p:cNvSpPr>
          <p:nvPr/>
        </p:nvSpPr>
        <p:spPr bwMode="auto">
          <a:xfrm>
            <a:off x="903288" y="3346450"/>
            <a:ext cx="112712" cy="587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41"/>
          <p:cNvSpPr>
            <a:spLocks noChangeShapeType="1"/>
          </p:cNvSpPr>
          <p:nvPr/>
        </p:nvSpPr>
        <p:spPr bwMode="auto">
          <a:xfrm>
            <a:off x="939800" y="3327400"/>
            <a:ext cx="95250" cy="60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42"/>
          <p:cNvSpPr>
            <a:spLocks noChangeShapeType="1"/>
          </p:cNvSpPr>
          <p:nvPr/>
        </p:nvSpPr>
        <p:spPr bwMode="auto">
          <a:xfrm>
            <a:off x="976313" y="3309938"/>
            <a:ext cx="95250" cy="587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43"/>
          <p:cNvSpPr>
            <a:spLocks noChangeShapeType="1"/>
          </p:cNvSpPr>
          <p:nvPr/>
        </p:nvSpPr>
        <p:spPr bwMode="auto">
          <a:xfrm>
            <a:off x="1012825" y="3271838"/>
            <a:ext cx="93663" cy="777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44"/>
          <p:cNvSpPr>
            <a:spLocks noChangeShapeType="1"/>
          </p:cNvSpPr>
          <p:nvPr/>
        </p:nvSpPr>
        <p:spPr bwMode="auto">
          <a:xfrm>
            <a:off x="1066800" y="3216275"/>
            <a:ext cx="95250" cy="793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Rectangle 369"/>
          <p:cNvSpPr>
            <a:spLocks noChangeArrowheads="1"/>
          </p:cNvSpPr>
          <p:nvPr/>
        </p:nvSpPr>
        <p:spPr bwMode="auto">
          <a:xfrm>
            <a:off x="2117725" y="2100263"/>
            <a:ext cx="1120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eaLnBrk="0" hangingPunct="0"/>
            <a:r>
              <a:rPr lang="en-US" sz="1000" b="1">
                <a:solidFill>
                  <a:srgbClr val="000000"/>
                </a:solidFill>
              </a:rPr>
              <a:t>Tracking &amp; Data Relay Satellite (TDRS)</a:t>
            </a:r>
          </a:p>
        </p:txBody>
      </p:sp>
      <p:sp>
        <p:nvSpPr>
          <p:cNvPr id="23571" name="Rectangle 391"/>
          <p:cNvSpPr>
            <a:spLocks noChangeArrowheads="1"/>
          </p:cNvSpPr>
          <p:nvPr/>
        </p:nvSpPr>
        <p:spPr bwMode="auto">
          <a:xfrm>
            <a:off x="5322173" y="5764213"/>
            <a:ext cx="13140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200" b="1" dirty="0">
                <a:solidFill>
                  <a:srgbClr val="000000"/>
                </a:solidFill>
              </a:rPr>
              <a:t>Instrument Teams</a:t>
            </a:r>
            <a:br>
              <a:rPr lang="en-US" sz="1200" b="1" dirty="0">
                <a:solidFill>
                  <a:srgbClr val="000000"/>
                </a:solidFill>
              </a:rPr>
            </a:br>
            <a:endParaRPr lang="en-US" sz="1500" b="1" dirty="0">
              <a:solidFill>
                <a:srgbClr val="000000"/>
              </a:solidFill>
            </a:endParaRPr>
          </a:p>
        </p:txBody>
      </p:sp>
      <p:pic>
        <p:nvPicPr>
          <p:cNvPr id="23572" name="Picture 3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0" y="1952625"/>
            <a:ext cx="11096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3" name="Group 24"/>
          <p:cNvGrpSpPr>
            <a:grpSpLocks/>
          </p:cNvGrpSpPr>
          <p:nvPr/>
        </p:nvGrpSpPr>
        <p:grpSpPr bwMode="auto">
          <a:xfrm>
            <a:off x="185738" y="1952625"/>
            <a:ext cx="1143000" cy="2819400"/>
            <a:chOff x="144" y="1104"/>
            <a:chExt cx="720" cy="1776"/>
          </a:xfrm>
        </p:grpSpPr>
        <p:sp>
          <p:nvSpPr>
            <p:cNvPr id="23655" name="Rectangle 25"/>
            <p:cNvSpPr>
              <a:spLocks noChangeArrowheads="1"/>
            </p:cNvSpPr>
            <p:nvPr/>
          </p:nvSpPr>
          <p:spPr bwMode="auto">
            <a:xfrm>
              <a:off x="144" y="1104"/>
              <a:ext cx="720" cy="1776"/>
            </a:xfrm>
            <a:prstGeom prst="rect">
              <a:avLst/>
            </a:prstGeom>
            <a:solidFill>
              <a:srgbClr val="66CCFF"/>
            </a:solidFill>
            <a:ln w="9525">
              <a:solidFill>
                <a:srgbClr val="000000"/>
              </a:solidFill>
              <a:miter lim="800000"/>
              <a:headEnd/>
              <a:tailEnd/>
            </a:ln>
          </p:spPr>
          <p:txBody>
            <a:bodyPr wrap="none" anchor="ctr"/>
            <a:lstStyle/>
            <a:p>
              <a:endParaRPr lang="en-US"/>
            </a:p>
          </p:txBody>
        </p:sp>
        <p:grpSp>
          <p:nvGrpSpPr>
            <p:cNvPr id="23656" name="Group 26"/>
            <p:cNvGrpSpPr>
              <a:grpSpLocks/>
            </p:cNvGrpSpPr>
            <p:nvPr/>
          </p:nvGrpSpPr>
          <p:grpSpPr bwMode="auto">
            <a:xfrm>
              <a:off x="304" y="1157"/>
              <a:ext cx="409" cy="190"/>
              <a:chOff x="318" y="1622"/>
              <a:chExt cx="409" cy="190"/>
            </a:xfrm>
          </p:grpSpPr>
          <p:sp>
            <p:nvSpPr>
              <p:cNvPr id="23660" name="Rectangle 45"/>
              <p:cNvSpPr>
                <a:spLocks noChangeArrowheads="1"/>
              </p:cNvSpPr>
              <p:nvPr/>
            </p:nvSpPr>
            <p:spPr bwMode="auto">
              <a:xfrm>
                <a:off x="438" y="1622"/>
                <a:ext cx="169" cy="96"/>
              </a:xfrm>
              <a:prstGeom prst="rect">
                <a:avLst/>
              </a:prstGeom>
              <a:solidFill>
                <a:srgbClr val="66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000" b="1">
                    <a:solidFill>
                      <a:srgbClr val="000000"/>
                    </a:solidFill>
                  </a:rPr>
                  <a:t>EOS</a:t>
                </a:r>
              </a:p>
            </p:txBody>
          </p:sp>
          <p:sp>
            <p:nvSpPr>
              <p:cNvPr id="23661" name="Rectangle 46"/>
              <p:cNvSpPr>
                <a:spLocks noChangeArrowheads="1"/>
              </p:cNvSpPr>
              <p:nvPr/>
            </p:nvSpPr>
            <p:spPr bwMode="auto">
              <a:xfrm>
                <a:off x="318" y="1716"/>
                <a:ext cx="409" cy="96"/>
              </a:xfrm>
              <a:prstGeom prst="rect">
                <a:avLst/>
              </a:prstGeom>
              <a:solidFill>
                <a:srgbClr val="66CC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000" b="1">
                    <a:solidFill>
                      <a:srgbClr val="000000"/>
                    </a:solidFill>
                  </a:rPr>
                  <a:t>Spacecraft</a:t>
                </a:r>
              </a:p>
            </p:txBody>
          </p:sp>
        </p:grpSp>
        <p:pic>
          <p:nvPicPr>
            <p:cNvPr id="23657" name="Picture 401" descr="pm1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 y="1841"/>
              <a:ext cx="528" cy="50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658" name="Picture 4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 y="2405"/>
              <a:ext cx="540" cy="416"/>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659" name="Picture 4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1402"/>
              <a:ext cx="633" cy="383"/>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3574" name="Picture 32" descr="TD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1013" y="1495425"/>
            <a:ext cx="5207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Line 33"/>
          <p:cNvSpPr>
            <a:spLocks noChangeShapeType="1"/>
          </p:cNvSpPr>
          <p:nvPr/>
        </p:nvSpPr>
        <p:spPr bwMode="auto">
          <a:xfrm flipV="1">
            <a:off x="1339850" y="2190750"/>
            <a:ext cx="450850" cy="3175"/>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34"/>
          <p:cNvSpPr>
            <a:spLocks noChangeShapeType="1"/>
          </p:cNvSpPr>
          <p:nvPr/>
        </p:nvSpPr>
        <p:spPr bwMode="auto">
          <a:xfrm>
            <a:off x="6550025" y="3038475"/>
            <a:ext cx="44132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35"/>
          <p:cNvSpPr>
            <a:spLocks noChangeShapeType="1"/>
          </p:cNvSpPr>
          <p:nvPr/>
        </p:nvSpPr>
        <p:spPr bwMode="auto">
          <a:xfrm rot="1149801" flipH="1" flipV="1">
            <a:off x="3622675" y="5776913"/>
            <a:ext cx="98425" cy="279400"/>
          </a:xfrm>
          <a:prstGeom prst="line">
            <a:avLst/>
          </a:prstGeom>
          <a:noFill/>
          <a:ln w="19050">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36"/>
          <p:cNvSpPr>
            <a:spLocks noChangeShapeType="1"/>
          </p:cNvSpPr>
          <p:nvPr/>
        </p:nvSpPr>
        <p:spPr bwMode="auto">
          <a:xfrm rot="6549801" flipH="1" flipV="1">
            <a:off x="2043907" y="4909343"/>
            <a:ext cx="806450" cy="2303463"/>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3579" name="Picture 39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388" y="5357813"/>
            <a:ext cx="9318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Rectangle 38"/>
          <p:cNvSpPr>
            <a:spLocks noChangeArrowheads="1"/>
          </p:cNvSpPr>
          <p:nvPr/>
        </p:nvSpPr>
        <p:spPr bwMode="auto">
          <a:xfrm>
            <a:off x="176213" y="6203950"/>
            <a:ext cx="1241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000" b="1"/>
              <a:t>Direct Broadcast/</a:t>
            </a:r>
          </a:p>
          <a:p>
            <a:pPr algn="ctr" eaLnBrk="0" hangingPunct="0"/>
            <a:r>
              <a:rPr lang="en-US" sz="1000" b="1"/>
              <a:t>Direct Readout Stations</a:t>
            </a:r>
            <a:endParaRPr lang="en-US" sz="1000"/>
          </a:p>
        </p:txBody>
      </p:sp>
      <p:sp>
        <p:nvSpPr>
          <p:cNvPr id="23581" name="Rectangle 232"/>
          <p:cNvSpPr>
            <a:spLocks noChangeArrowheads="1"/>
          </p:cNvSpPr>
          <p:nvPr/>
        </p:nvSpPr>
        <p:spPr bwMode="auto">
          <a:xfrm>
            <a:off x="312738" y="4830763"/>
            <a:ext cx="619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000" b="1">
                <a:solidFill>
                  <a:srgbClr val="000000"/>
                </a:solidFill>
              </a:rPr>
              <a:t>Direct</a:t>
            </a:r>
            <a:br>
              <a:rPr lang="en-US" sz="1000" b="1">
                <a:solidFill>
                  <a:srgbClr val="000000"/>
                </a:solidFill>
              </a:rPr>
            </a:br>
            <a:r>
              <a:rPr lang="en-US" sz="1000" b="1">
                <a:solidFill>
                  <a:srgbClr val="000000"/>
                </a:solidFill>
              </a:rPr>
              <a:t>Broadcast</a:t>
            </a:r>
            <a:br>
              <a:rPr lang="en-US" sz="1000" b="1">
                <a:solidFill>
                  <a:srgbClr val="000000"/>
                </a:solidFill>
              </a:rPr>
            </a:br>
            <a:r>
              <a:rPr lang="en-US" sz="1000" b="1">
                <a:solidFill>
                  <a:srgbClr val="000000"/>
                </a:solidFill>
              </a:rPr>
              <a:t>(DB)</a:t>
            </a:r>
          </a:p>
        </p:txBody>
      </p:sp>
      <p:pic>
        <p:nvPicPr>
          <p:cNvPr id="23582" name="Picture 394" descr="Mission_Ops_Team_0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9250" y="4740275"/>
            <a:ext cx="11588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3" name="Picture 4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2263" y="2620963"/>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Line 43"/>
          <p:cNvSpPr>
            <a:spLocks noChangeShapeType="1"/>
          </p:cNvSpPr>
          <p:nvPr/>
        </p:nvSpPr>
        <p:spPr bwMode="auto">
          <a:xfrm>
            <a:off x="5092700" y="5202238"/>
            <a:ext cx="3429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5" name="Line 423"/>
          <p:cNvSpPr>
            <a:spLocks noChangeShapeType="1"/>
          </p:cNvSpPr>
          <p:nvPr/>
        </p:nvSpPr>
        <p:spPr bwMode="auto">
          <a:xfrm>
            <a:off x="4365625" y="3038475"/>
            <a:ext cx="3222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6" name="Line 424"/>
          <p:cNvSpPr>
            <a:spLocks noChangeShapeType="1"/>
          </p:cNvSpPr>
          <p:nvPr/>
        </p:nvSpPr>
        <p:spPr bwMode="auto">
          <a:xfrm>
            <a:off x="4354513" y="5202238"/>
            <a:ext cx="330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425"/>
          <p:cNvSpPr>
            <a:spLocks noChangeShapeType="1"/>
          </p:cNvSpPr>
          <p:nvPr/>
        </p:nvSpPr>
        <p:spPr bwMode="auto">
          <a:xfrm>
            <a:off x="4681538" y="3036888"/>
            <a:ext cx="0" cy="2166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8" name="Line 435"/>
          <p:cNvSpPr>
            <a:spLocks noChangeShapeType="1"/>
          </p:cNvSpPr>
          <p:nvPr/>
        </p:nvSpPr>
        <p:spPr bwMode="auto">
          <a:xfrm>
            <a:off x="4670425" y="4048125"/>
            <a:ext cx="415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9" name="Line 48"/>
          <p:cNvSpPr>
            <a:spLocks noChangeShapeType="1"/>
          </p:cNvSpPr>
          <p:nvPr/>
        </p:nvSpPr>
        <p:spPr bwMode="auto">
          <a:xfrm>
            <a:off x="5092700" y="3032125"/>
            <a:ext cx="0" cy="2182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0" name="Line 49"/>
          <p:cNvSpPr>
            <a:spLocks noChangeShapeType="1"/>
          </p:cNvSpPr>
          <p:nvPr/>
        </p:nvSpPr>
        <p:spPr bwMode="auto">
          <a:xfrm>
            <a:off x="5092700" y="3038475"/>
            <a:ext cx="3048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1" name="Rectangle 393"/>
          <p:cNvSpPr>
            <a:spLocks noChangeArrowheads="1"/>
          </p:cNvSpPr>
          <p:nvPr/>
        </p:nvSpPr>
        <p:spPr bwMode="auto">
          <a:xfrm>
            <a:off x="3117850" y="3438525"/>
            <a:ext cx="118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eaLnBrk="0" hangingPunct="0"/>
            <a:r>
              <a:rPr lang="en-US" sz="1000" b="1" dirty="0" smtClean="0">
                <a:solidFill>
                  <a:srgbClr val="000000"/>
                </a:solidFill>
              </a:rPr>
              <a:t>Data </a:t>
            </a:r>
            <a:r>
              <a:rPr lang="en-US" sz="1000" b="1" dirty="0">
                <a:solidFill>
                  <a:srgbClr val="000000"/>
                </a:solidFill>
              </a:rPr>
              <a:t>and Operations System </a:t>
            </a:r>
            <a:r>
              <a:rPr lang="en-US" sz="1000" b="1" dirty="0" smtClean="0">
                <a:solidFill>
                  <a:srgbClr val="000000"/>
                </a:solidFill>
              </a:rPr>
              <a:t>Data </a:t>
            </a:r>
            <a:r>
              <a:rPr lang="en-US" sz="1000" b="1" dirty="0">
                <a:solidFill>
                  <a:srgbClr val="000000"/>
                </a:solidFill>
              </a:rPr>
              <a:t>Processing</a:t>
            </a:r>
          </a:p>
        </p:txBody>
      </p:sp>
      <p:sp>
        <p:nvSpPr>
          <p:cNvPr id="23592" name="Line 51"/>
          <p:cNvSpPr>
            <a:spLocks noChangeShapeType="1"/>
          </p:cNvSpPr>
          <p:nvPr/>
        </p:nvSpPr>
        <p:spPr bwMode="auto">
          <a:xfrm>
            <a:off x="2905125" y="5211763"/>
            <a:ext cx="16510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3" name="Line 52"/>
          <p:cNvSpPr>
            <a:spLocks noChangeShapeType="1"/>
          </p:cNvSpPr>
          <p:nvPr/>
        </p:nvSpPr>
        <p:spPr bwMode="auto">
          <a:xfrm>
            <a:off x="2903538" y="3028950"/>
            <a:ext cx="0" cy="2182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4" name="Line 53"/>
          <p:cNvSpPr>
            <a:spLocks noChangeShapeType="1"/>
          </p:cNvSpPr>
          <p:nvPr/>
        </p:nvSpPr>
        <p:spPr bwMode="auto">
          <a:xfrm>
            <a:off x="2903538" y="3038475"/>
            <a:ext cx="16192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5" name="Rectangle 232"/>
          <p:cNvSpPr>
            <a:spLocks noChangeArrowheads="1"/>
          </p:cNvSpPr>
          <p:nvPr/>
        </p:nvSpPr>
        <p:spPr bwMode="auto">
          <a:xfrm>
            <a:off x="1631950" y="3509963"/>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000" b="1">
                <a:solidFill>
                  <a:srgbClr val="000000"/>
                </a:solidFill>
              </a:rPr>
              <a:t>White Sands</a:t>
            </a:r>
            <a:br>
              <a:rPr lang="en-US" sz="1000" b="1">
                <a:solidFill>
                  <a:srgbClr val="000000"/>
                </a:solidFill>
              </a:rPr>
            </a:br>
            <a:r>
              <a:rPr lang="en-US" sz="1000" b="1">
                <a:solidFill>
                  <a:srgbClr val="000000"/>
                </a:solidFill>
              </a:rPr>
              <a:t>Complex</a:t>
            </a:r>
            <a:br>
              <a:rPr lang="en-US" sz="1000" b="1">
                <a:solidFill>
                  <a:srgbClr val="000000"/>
                </a:solidFill>
              </a:rPr>
            </a:br>
            <a:r>
              <a:rPr lang="en-US" sz="1000" b="1">
                <a:solidFill>
                  <a:srgbClr val="000000"/>
                </a:solidFill>
              </a:rPr>
              <a:t>(WSC)</a:t>
            </a:r>
          </a:p>
        </p:txBody>
      </p:sp>
      <p:sp>
        <p:nvSpPr>
          <p:cNvPr id="23596" name="Rectangle 396"/>
          <p:cNvSpPr>
            <a:spLocks noChangeArrowheads="1"/>
          </p:cNvSpPr>
          <p:nvPr/>
        </p:nvSpPr>
        <p:spPr bwMode="auto">
          <a:xfrm>
            <a:off x="1514475" y="5605463"/>
            <a:ext cx="99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000" b="1">
                <a:solidFill>
                  <a:srgbClr val="000000"/>
                </a:solidFill>
              </a:rPr>
              <a:t>EOS Polar</a:t>
            </a:r>
            <a:br>
              <a:rPr lang="en-US" sz="1000" b="1">
                <a:solidFill>
                  <a:srgbClr val="000000"/>
                </a:solidFill>
              </a:rPr>
            </a:br>
            <a:r>
              <a:rPr lang="en-US" sz="1000" b="1">
                <a:solidFill>
                  <a:srgbClr val="000000"/>
                </a:solidFill>
              </a:rPr>
              <a:t>Ground Stations</a:t>
            </a:r>
          </a:p>
        </p:txBody>
      </p:sp>
      <p:sp>
        <p:nvSpPr>
          <p:cNvPr id="23597" name="Line 423"/>
          <p:cNvSpPr>
            <a:spLocks noChangeShapeType="1"/>
          </p:cNvSpPr>
          <p:nvPr/>
        </p:nvSpPr>
        <p:spPr bwMode="auto">
          <a:xfrm flipV="1">
            <a:off x="2497138" y="5211763"/>
            <a:ext cx="2190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8" name="Line 425"/>
          <p:cNvSpPr>
            <a:spLocks noChangeShapeType="1"/>
          </p:cNvSpPr>
          <p:nvPr/>
        </p:nvSpPr>
        <p:spPr bwMode="auto">
          <a:xfrm flipV="1">
            <a:off x="2708275" y="4241800"/>
            <a:ext cx="0" cy="9636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9" name="Line 58"/>
          <p:cNvSpPr>
            <a:spLocks noChangeShapeType="1"/>
          </p:cNvSpPr>
          <p:nvPr/>
        </p:nvSpPr>
        <p:spPr bwMode="auto">
          <a:xfrm>
            <a:off x="969963" y="4779963"/>
            <a:ext cx="0" cy="593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0" name="Line 59"/>
          <p:cNvSpPr>
            <a:spLocks noChangeShapeType="1"/>
          </p:cNvSpPr>
          <p:nvPr/>
        </p:nvSpPr>
        <p:spPr bwMode="auto">
          <a:xfrm>
            <a:off x="2046288" y="2143125"/>
            <a:ext cx="0" cy="55245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1" name="Line 60"/>
          <p:cNvSpPr>
            <a:spLocks noChangeShapeType="1"/>
          </p:cNvSpPr>
          <p:nvPr/>
        </p:nvSpPr>
        <p:spPr bwMode="auto">
          <a:xfrm flipH="1" flipV="1">
            <a:off x="2033588" y="4222750"/>
            <a:ext cx="0" cy="59372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2" name="Line 61"/>
          <p:cNvSpPr>
            <a:spLocks noChangeShapeType="1"/>
          </p:cNvSpPr>
          <p:nvPr/>
        </p:nvSpPr>
        <p:spPr bwMode="auto">
          <a:xfrm flipH="1">
            <a:off x="1330325" y="4222750"/>
            <a:ext cx="70326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3603" name="Picture 399" descr="Mission_Ops_Team_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7538" y="4840288"/>
            <a:ext cx="1144587"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4" name="Picture 392" descr="MODIS_OPS_Room_EDO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3250" y="2543175"/>
            <a:ext cx="113506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64" descr="white sands complex"/>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2563" y="2701925"/>
            <a:ext cx="1117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6" name="Picture 3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4840288"/>
            <a:ext cx="9747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7" name="Line 423"/>
          <p:cNvSpPr>
            <a:spLocks noChangeShapeType="1"/>
          </p:cNvSpPr>
          <p:nvPr/>
        </p:nvSpPr>
        <p:spPr bwMode="auto">
          <a:xfrm>
            <a:off x="2559050" y="3038475"/>
            <a:ext cx="150813"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8" name="Line 425"/>
          <p:cNvSpPr>
            <a:spLocks noChangeShapeType="1"/>
          </p:cNvSpPr>
          <p:nvPr/>
        </p:nvSpPr>
        <p:spPr bwMode="auto">
          <a:xfrm>
            <a:off x="2706688" y="3035300"/>
            <a:ext cx="0" cy="820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9" name="Line 435"/>
          <p:cNvSpPr>
            <a:spLocks noChangeShapeType="1"/>
          </p:cNvSpPr>
          <p:nvPr/>
        </p:nvSpPr>
        <p:spPr bwMode="auto">
          <a:xfrm flipV="1">
            <a:off x="2698750" y="4243388"/>
            <a:ext cx="198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0" name="Line 435"/>
          <p:cNvSpPr>
            <a:spLocks noChangeShapeType="1"/>
          </p:cNvSpPr>
          <p:nvPr/>
        </p:nvSpPr>
        <p:spPr bwMode="auto">
          <a:xfrm>
            <a:off x="2700338" y="3852863"/>
            <a:ext cx="2063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11" name="Oval 71"/>
          <p:cNvSpPr>
            <a:spLocks noChangeArrowheads="1"/>
          </p:cNvSpPr>
          <p:nvPr/>
        </p:nvSpPr>
        <p:spPr bwMode="auto">
          <a:xfrm>
            <a:off x="6794500" y="2733675"/>
            <a:ext cx="908050" cy="3389313"/>
          </a:xfrm>
          <a:prstGeom prst="ellipse">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12" name="Rectangle 72"/>
          <p:cNvSpPr>
            <a:spLocks noChangeArrowheads="1"/>
          </p:cNvSpPr>
          <p:nvPr/>
        </p:nvSpPr>
        <p:spPr bwMode="auto">
          <a:xfrm>
            <a:off x="6983413" y="3800475"/>
            <a:ext cx="558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200" b="1">
                <a:solidFill>
                  <a:srgbClr val="000000"/>
                </a:solidFill>
              </a:rPr>
              <a:t>Internet</a:t>
            </a:r>
          </a:p>
        </p:txBody>
      </p:sp>
      <p:sp>
        <p:nvSpPr>
          <p:cNvPr id="23613" name="Rectangle 73"/>
          <p:cNvSpPr>
            <a:spLocks noChangeArrowheads="1"/>
          </p:cNvSpPr>
          <p:nvPr/>
        </p:nvSpPr>
        <p:spPr bwMode="auto">
          <a:xfrm>
            <a:off x="6848475" y="4137025"/>
            <a:ext cx="808038" cy="27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eaLnBrk="0" hangingPunct="0">
              <a:lnSpc>
                <a:spcPct val="90000"/>
              </a:lnSpc>
            </a:pPr>
            <a:r>
              <a:rPr lang="en-US" sz="1000" b="1" dirty="0" smtClean="0">
                <a:solidFill>
                  <a:srgbClr val="000000"/>
                </a:solidFill>
              </a:rPr>
              <a:t>(Data Search &amp; Access)</a:t>
            </a:r>
            <a:endParaRPr lang="en-US" sz="1000" b="1" dirty="0">
              <a:solidFill>
                <a:srgbClr val="000000"/>
              </a:solidFill>
            </a:endParaRPr>
          </a:p>
        </p:txBody>
      </p:sp>
      <p:sp>
        <p:nvSpPr>
          <p:cNvPr id="23614" name="AutoShape 74"/>
          <p:cNvSpPr>
            <a:spLocks noChangeArrowheads="1"/>
          </p:cNvSpPr>
          <p:nvPr/>
        </p:nvSpPr>
        <p:spPr bwMode="auto">
          <a:xfrm>
            <a:off x="8066088" y="2511425"/>
            <a:ext cx="877887" cy="382588"/>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15" name="Rectangle 75"/>
          <p:cNvSpPr>
            <a:spLocks noChangeArrowheads="1"/>
          </p:cNvSpPr>
          <p:nvPr/>
        </p:nvSpPr>
        <p:spPr bwMode="auto">
          <a:xfrm>
            <a:off x="8089900" y="2573338"/>
            <a:ext cx="83026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495" bIns="38100" anchor="ctr">
            <a:spAutoFit/>
          </a:bodyPr>
          <a:lstStyle/>
          <a:p>
            <a:pPr marL="50800" algn="ctr"/>
            <a:r>
              <a:rPr lang="en-US" sz="1200">
                <a:solidFill>
                  <a:srgbClr val="FFFFFF"/>
                </a:solidFill>
                <a:cs typeface="Arial" charset="0"/>
                <a:sym typeface="Arial" charset="0"/>
              </a:rPr>
              <a:t>Research</a:t>
            </a:r>
          </a:p>
        </p:txBody>
      </p:sp>
      <p:sp>
        <p:nvSpPr>
          <p:cNvPr id="23616" name="AutoShape 76"/>
          <p:cNvSpPr>
            <a:spLocks noChangeArrowheads="1"/>
          </p:cNvSpPr>
          <p:nvPr/>
        </p:nvSpPr>
        <p:spPr bwMode="auto">
          <a:xfrm>
            <a:off x="8066088" y="3116263"/>
            <a:ext cx="877887" cy="382587"/>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17" name="Rectangle 77"/>
          <p:cNvSpPr>
            <a:spLocks noChangeArrowheads="1"/>
          </p:cNvSpPr>
          <p:nvPr/>
        </p:nvSpPr>
        <p:spPr bwMode="auto">
          <a:xfrm>
            <a:off x="8077200" y="3178175"/>
            <a:ext cx="8556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495" bIns="38100" anchor="ctr">
            <a:spAutoFit/>
          </a:bodyPr>
          <a:lstStyle/>
          <a:p>
            <a:pPr marL="50800" algn="ctr"/>
            <a:r>
              <a:rPr lang="en-US" sz="1200">
                <a:solidFill>
                  <a:srgbClr val="FFFFFF"/>
                </a:solidFill>
                <a:cs typeface="Arial" charset="0"/>
                <a:sym typeface="Arial" charset="0"/>
              </a:rPr>
              <a:t>Education</a:t>
            </a:r>
          </a:p>
        </p:txBody>
      </p:sp>
      <p:sp>
        <p:nvSpPr>
          <p:cNvPr id="23618" name="AutoShape 78"/>
          <p:cNvSpPr>
            <a:spLocks noChangeArrowheads="1"/>
          </p:cNvSpPr>
          <p:nvPr/>
        </p:nvSpPr>
        <p:spPr bwMode="auto">
          <a:xfrm>
            <a:off x="8024813" y="3722688"/>
            <a:ext cx="960437" cy="382587"/>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19" name="Rectangle 79"/>
          <p:cNvSpPr>
            <a:spLocks noChangeArrowheads="1"/>
          </p:cNvSpPr>
          <p:nvPr/>
        </p:nvSpPr>
        <p:spPr bwMode="auto">
          <a:xfrm>
            <a:off x="8051800" y="3722688"/>
            <a:ext cx="9064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662" bIns="38100" anchor="ctr">
            <a:spAutoFit/>
          </a:bodyPr>
          <a:lstStyle/>
          <a:p>
            <a:pPr marL="50800" algn="ctr"/>
            <a:r>
              <a:rPr lang="en-US" sz="1000">
                <a:solidFill>
                  <a:srgbClr val="FFFFFF"/>
                </a:solidFill>
                <a:cs typeface="Arial" charset="0"/>
                <a:sym typeface="Arial" charset="0"/>
              </a:rPr>
              <a:t>Value-Added</a:t>
            </a:r>
          </a:p>
          <a:p>
            <a:pPr marL="50800" algn="ctr"/>
            <a:r>
              <a:rPr lang="en-US" sz="1000">
                <a:solidFill>
                  <a:srgbClr val="FFFFFF"/>
                </a:solidFill>
                <a:cs typeface="Arial" charset="0"/>
                <a:sym typeface="Arial" charset="0"/>
              </a:rPr>
              <a:t>Providers</a:t>
            </a:r>
          </a:p>
        </p:txBody>
      </p:sp>
      <p:sp>
        <p:nvSpPr>
          <p:cNvPr id="23620" name="AutoShape 80"/>
          <p:cNvSpPr>
            <a:spLocks noChangeArrowheads="1"/>
          </p:cNvSpPr>
          <p:nvPr/>
        </p:nvSpPr>
        <p:spPr bwMode="auto">
          <a:xfrm>
            <a:off x="8024813" y="4327525"/>
            <a:ext cx="960437" cy="382588"/>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21" name="Rectangle 81"/>
          <p:cNvSpPr>
            <a:spLocks noChangeArrowheads="1"/>
          </p:cNvSpPr>
          <p:nvPr/>
        </p:nvSpPr>
        <p:spPr bwMode="auto">
          <a:xfrm>
            <a:off x="8042275" y="4327525"/>
            <a:ext cx="9255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662" bIns="38100" anchor="ctr">
            <a:spAutoFit/>
          </a:bodyPr>
          <a:lstStyle/>
          <a:p>
            <a:pPr marL="50800" algn="ctr"/>
            <a:r>
              <a:rPr lang="en-US" sz="1000">
                <a:solidFill>
                  <a:srgbClr val="FFFFFF"/>
                </a:solidFill>
                <a:cs typeface="Arial" charset="0"/>
                <a:sym typeface="Arial" charset="0"/>
              </a:rPr>
              <a:t>Interagency</a:t>
            </a:r>
          </a:p>
          <a:p>
            <a:pPr marL="50800" algn="ctr"/>
            <a:r>
              <a:rPr lang="en-US" sz="1000">
                <a:solidFill>
                  <a:srgbClr val="FFFFFF"/>
                </a:solidFill>
                <a:cs typeface="Arial" charset="0"/>
                <a:sym typeface="Arial" charset="0"/>
              </a:rPr>
              <a:t>Data Centers</a:t>
            </a:r>
          </a:p>
        </p:txBody>
      </p:sp>
      <p:sp>
        <p:nvSpPr>
          <p:cNvPr id="23622" name="AutoShape 82"/>
          <p:cNvSpPr>
            <a:spLocks noChangeArrowheads="1"/>
          </p:cNvSpPr>
          <p:nvPr/>
        </p:nvSpPr>
        <p:spPr bwMode="auto">
          <a:xfrm>
            <a:off x="8010525" y="5527675"/>
            <a:ext cx="960438" cy="382588"/>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23" name="Rectangle 83"/>
          <p:cNvSpPr>
            <a:spLocks noChangeArrowheads="1"/>
          </p:cNvSpPr>
          <p:nvPr/>
        </p:nvSpPr>
        <p:spPr bwMode="auto">
          <a:xfrm>
            <a:off x="8053388" y="5527675"/>
            <a:ext cx="8715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662" bIns="38100" anchor="ctr">
            <a:spAutoFit/>
          </a:bodyPr>
          <a:lstStyle/>
          <a:p>
            <a:pPr marL="50800" algn="ctr"/>
            <a:r>
              <a:rPr lang="en-US" sz="1000">
                <a:solidFill>
                  <a:srgbClr val="FFFFFF"/>
                </a:solidFill>
                <a:cs typeface="Arial" charset="0"/>
                <a:sym typeface="Arial" charset="0"/>
              </a:rPr>
              <a:t>International</a:t>
            </a:r>
          </a:p>
          <a:p>
            <a:pPr marL="50800" algn="ctr"/>
            <a:r>
              <a:rPr lang="en-US" sz="1000">
                <a:solidFill>
                  <a:srgbClr val="FFFFFF"/>
                </a:solidFill>
                <a:cs typeface="Arial" charset="0"/>
                <a:sym typeface="Arial" charset="0"/>
              </a:rPr>
              <a:t>Partners</a:t>
            </a:r>
          </a:p>
        </p:txBody>
      </p:sp>
      <p:sp>
        <p:nvSpPr>
          <p:cNvPr id="23624" name="AutoShape 84"/>
          <p:cNvSpPr>
            <a:spLocks noChangeArrowheads="1"/>
          </p:cNvSpPr>
          <p:nvPr/>
        </p:nvSpPr>
        <p:spPr bwMode="auto">
          <a:xfrm>
            <a:off x="8010525" y="4911725"/>
            <a:ext cx="960438" cy="382588"/>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25" name="Rectangle 85"/>
          <p:cNvSpPr>
            <a:spLocks noChangeArrowheads="1"/>
          </p:cNvSpPr>
          <p:nvPr/>
        </p:nvSpPr>
        <p:spPr bwMode="auto">
          <a:xfrm>
            <a:off x="7967663" y="4911725"/>
            <a:ext cx="1046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662" bIns="38100" anchor="ctr">
            <a:spAutoFit/>
          </a:bodyPr>
          <a:lstStyle/>
          <a:p>
            <a:pPr marL="50800" algn="ctr"/>
            <a:r>
              <a:rPr lang="en-US" sz="1000">
                <a:solidFill>
                  <a:srgbClr val="FFFFFF"/>
                </a:solidFill>
                <a:cs typeface="Arial" charset="0"/>
                <a:sym typeface="Arial" charset="0"/>
              </a:rPr>
              <a:t>Earth</a:t>
            </a:r>
          </a:p>
          <a:p>
            <a:pPr marL="50800" algn="ctr"/>
            <a:r>
              <a:rPr lang="en-US" sz="1000">
                <a:solidFill>
                  <a:srgbClr val="FFFFFF"/>
                </a:solidFill>
                <a:cs typeface="Arial" charset="0"/>
                <a:sym typeface="Arial" charset="0"/>
              </a:rPr>
              <a:t>System Models</a:t>
            </a:r>
          </a:p>
        </p:txBody>
      </p:sp>
      <p:sp>
        <p:nvSpPr>
          <p:cNvPr id="23626" name="AutoShape 86"/>
          <p:cNvSpPr>
            <a:spLocks noChangeArrowheads="1"/>
          </p:cNvSpPr>
          <p:nvPr/>
        </p:nvSpPr>
        <p:spPr bwMode="auto">
          <a:xfrm>
            <a:off x="8010525" y="6134100"/>
            <a:ext cx="998538" cy="382588"/>
          </a:xfrm>
          <a:prstGeom prst="roundRect">
            <a:avLst>
              <a:gd name="adj" fmla="val 16667"/>
            </a:avLst>
          </a:prstGeom>
          <a:solidFill>
            <a:schemeClr val="accent2"/>
          </a:solidFill>
          <a:ln w="9525">
            <a:solidFill>
              <a:srgbClr val="808080"/>
            </a:solidFill>
            <a:round/>
            <a:headEnd/>
            <a:tailEnd/>
          </a:ln>
        </p:spPr>
        <p:txBody>
          <a:bodyPr/>
          <a:lstStyle/>
          <a:p>
            <a:endParaRPr lang="en-US"/>
          </a:p>
        </p:txBody>
      </p:sp>
      <p:sp>
        <p:nvSpPr>
          <p:cNvPr id="23627" name="Rectangle 87"/>
          <p:cNvSpPr>
            <a:spLocks noChangeArrowheads="1"/>
          </p:cNvSpPr>
          <p:nvPr/>
        </p:nvSpPr>
        <p:spPr bwMode="auto">
          <a:xfrm>
            <a:off x="7939088" y="6134100"/>
            <a:ext cx="1174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100" tIns="38100" rIns="89662" bIns="38100" anchor="ctr">
            <a:spAutoFit/>
          </a:bodyPr>
          <a:lstStyle/>
          <a:p>
            <a:pPr marL="50800" algn="ctr"/>
            <a:r>
              <a:rPr lang="en-US" sz="1000">
                <a:solidFill>
                  <a:srgbClr val="FFFFFF"/>
                </a:solidFill>
                <a:cs typeface="Arial" charset="0"/>
                <a:sym typeface="Arial" charset="0"/>
              </a:rPr>
              <a:t>Decision Support </a:t>
            </a:r>
          </a:p>
          <a:p>
            <a:pPr marL="50800" algn="ctr"/>
            <a:r>
              <a:rPr lang="en-US" sz="1000">
                <a:solidFill>
                  <a:srgbClr val="FFFFFF"/>
                </a:solidFill>
                <a:cs typeface="Arial" charset="0"/>
                <a:sym typeface="Arial" charset="0"/>
              </a:rPr>
              <a:t>Systems</a:t>
            </a:r>
          </a:p>
        </p:txBody>
      </p:sp>
      <p:sp>
        <p:nvSpPr>
          <p:cNvPr id="23630" name="Rectangle 90"/>
          <p:cNvSpPr>
            <a:spLocks noChangeArrowheads="1"/>
          </p:cNvSpPr>
          <p:nvPr/>
        </p:nvSpPr>
        <p:spPr bwMode="auto">
          <a:xfrm>
            <a:off x="914400" y="1171575"/>
            <a:ext cx="12033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200" b="1">
                <a:solidFill>
                  <a:srgbClr val="000000"/>
                </a:solidFill>
              </a:rPr>
              <a:t>Data Acquisition</a:t>
            </a:r>
          </a:p>
        </p:txBody>
      </p:sp>
      <p:sp>
        <p:nvSpPr>
          <p:cNvPr id="23631" name="Line 91"/>
          <p:cNvSpPr>
            <a:spLocks noChangeShapeType="1"/>
          </p:cNvSpPr>
          <p:nvPr/>
        </p:nvSpPr>
        <p:spPr bwMode="auto">
          <a:xfrm>
            <a:off x="922338" y="1404938"/>
            <a:ext cx="1182687"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632" name="Group 92"/>
          <p:cNvGrpSpPr>
            <a:grpSpLocks/>
          </p:cNvGrpSpPr>
          <p:nvPr/>
        </p:nvGrpSpPr>
        <p:grpSpPr bwMode="auto">
          <a:xfrm>
            <a:off x="3036888" y="1134303"/>
            <a:ext cx="1317625" cy="617540"/>
            <a:chOff x="1767" y="597"/>
            <a:chExt cx="830" cy="389"/>
          </a:xfrm>
        </p:grpSpPr>
        <p:sp>
          <p:nvSpPr>
            <p:cNvPr id="23653" name="Rectangle 93"/>
            <p:cNvSpPr>
              <a:spLocks noChangeArrowheads="1"/>
            </p:cNvSpPr>
            <p:nvPr/>
          </p:nvSpPr>
          <p:spPr bwMode="auto">
            <a:xfrm>
              <a:off x="1767" y="597"/>
              <a:ext cx="83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p>
              <a:pPr algn="ctr" eaLnBrk="0" hangingPunct="0"/>
              <a:r>
                <a:rPr lang="en-US" sz="1200" b="1" dirty="0">
                  <a:solidFill>
                    <a:srgbClr val="000000"/>
                  </a:solidFill>
                </a:rPr>
                <a:t>Flight Operations,</a:t>
              </a:r>
            </a:p>
            <a:p>
              <a:pPr algn="ctr" eaLnBrk="0" hangingPunct="0"/>
              <a:r>
                <a:rPr lang="en-US" sz="1200" b="1" dirty="0">
                  <a:solidFill>
                    <a:srgbClr val="000000"/>
                  </a:solidFill>
                </a:rPr>
                <a:t>Data Capture,</a:t>
              </a:r>
            </a:p>
            <a:p>
              <a:pPr algn="ctr" eaLnBrk="0" hangingPunct="0"/>
              <a:r>
                <a:rPr lang="en-US" sz="1200" b="1" dirty="0">
                  <a:solidFill>
                    <a:srgbClr val="000000"/>
                  </a:solidFill>
                </a:rPr>
                <a:t>Initial Processing</a:t>
              </a:r>
              <a:r>
                <a:rPr lang="en-US" sz="1200" b="1" dirty="0" smtClean="0">
                  <a:solidFill>
                    <a:srgbClr val="000000"/>
                  </a:solidFill>
                </a:rPr>
                <a:t>,</a:t>
              </a:r>
              <a:endParaRPr lang="en-US" sz="1200" b="1" dirty="0">
                <a:solidFill>
                  <a:srgbClr val="000000"/>
                </a:solidFill>
              </a:endParaRPr>
            </a:p>
          </p:txBody>
        </p:sp>
        <p:sp>
          <p:nvSpPr>
            <p:cNvPr id="23654" name="Line 94"/>
            <p:cNvSpPr>
              <a:spLocks noChangeShapeType="1"/>
            </p:cNvSpPr>
            <p:nvPr/>
          </p:nvSpPr>
          <p:spPr bwMode="auto">
            <a:xfrm>
              <a:off x="1767" y="985"/>
              <a:ext cx="83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634" name="Rectangle 98"/>
          <p:cNvSpPr>
            <a:spLocks noChangeArrowheads="1"/>
          </p:cNvSpPr>
          <p:nvPr/>
        </p:nvSpPr>
        <p:spPr bwMode="auto">
          <a:xfrm>
            <a:off x="5619484" y="1126093"/>
            <a:ext cx="17042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p>
            <a:pPr algn="ctr" eaLnBrk="0" hangingPunct="0"/>
            <a:r>
              <a:rPr lang="en-US" sz="1200" b="1" dirty="0">
                <a:solidFill>
                  <a:srgbClr val="000000"/>
                </a:solidFill>
              </a:rPr>
              <a:t>Science Data Processing,</a:t>
            </a:r>
          </a:p>
          <a:p>
            <a:pPr algn="ctr" eaLnBrk="0" hangingPunct="0"/>
            <a:r>
              <a:rPr lang="en-US" sz="1200" b="1" dirty="0" smtClean="0">
                <a:solidFill>
                  <a:srgbClr val="000000"/>
                </a:solidFill>
              </a:rPr>
              <a:t>Archive</a:t>
            </a:r>
            <a:r>
              <a:rPr lang="en-US" sz="1200" b="1" dirty="0">
                <a:solidFill>
                  <a:srgbClr val="000000"/>
                </a:solidFill>
              </a:rPr>
              <a:t>, &amp; Distribution</a:t>
            </a:r>
          </a:p>
        </p:txBody>
      </p:sp>
      <p:sp>
        <p:nvSpPr>
          <p:cNvPr id="23635" name="Line 99"/>
          <p:cNvSpPr>
            <a:spLocks noChangeShapeType="1"/>
          </p:cNvSpPr>
          <p:nvPr/>
        </p:nvSpPr>
        <p:spPr bwMode="auto">
          <a:xfrm>
            <a:off x="5619485" y="1751843"/>
            <a:ext cx="170427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37" name="Rectangle 101"/>
          <p:cNvSpPr>
            <a:spLocks noChangeArrowheads="1"/>
          </p:cNvSpPr>
          <p:nvPr/>
        </p:nvSpPr>
        <p:spPr bwMode="auto">
          <a:xfrm>
            <a:off x="1085850" y="704850"/>
            <a:ext cx="2825750" cy="365125"/>
          </a:xfrm>
          <a:prstGeom prst="rect">
            <a:avLst/>
          </a:prstGeom>
          <a:solidFill>
            <a:schemeClr val="bg1"/>
          </a:solidFill>
          <a:ln>
            <a:noFill/>
          </a:ln>
          <a:extLst/>
        </p:spPr>
        <p:txBody>
          <a:bodyPr wrap="none" lIns="0" tIns="0" rIns="0" bIns="0">
            <a:spAutoFit/>
          </a:bodyPr>
          <a:lstStyle/>
          <a:p>
            <a:pPr algn="ctr" eaLnBrk="0" hangingPunct="0"/>
            <a:r>
              <a:rPr lang="en-US" sz="2400" b="1">
                <a:solidFill>
                  <a:srgbClr val="000000"/>
                </a:solidFill>
              </a:rPr>
              <a:t>Mission Operations</a:t>
            </a:r>
          </a:p>
        </p:txBody>
      </p:sp>
      <p:sp>
        <p:nvSpPr>
          <p:cNvPr id="23638" name="Rectangle 102"/>
          <p:cNvSpPr>
            <a:spLocks noChangeArrowheads="1"/>
          </p:cNvSpPr>
          <p:nvPr/>
        </p:nvSpPr>
        <p:spPr bwMode="auto">
          <a:xfrm>
            <a:off x="5094288" y="704850"/>
            <a:ext cx="2769552" cy="369332"/>
          </a:xfrm>
          <a:prstGeom prst="rect">
            <a:avLst/>
          </a:prstGeom>
          <a:solidFill>
            <a:schemeClr val="bg1"/>
          </a:solidFill>
          <a:ln>
            <a:noFill/>
          </a:ln>
          <a:extLst/>
        </p:spPr>
        <p:txBody>
          <a:bodyPr wrap="square" lIns="0" tIns="0" rIns="0" bIns="0">
            <a:spAutoFit/>
          </a:bodyPr>
          <a:lstStyle/>
          <a:p>
            <a:pPr algn="ctr" eaLnBrk="0" hangingPunct="0"/>
            <a:r>
              <a:rPr lang="en-US" sz="2400" b="1" dirty="0">
                <a:solidFill>
                  <a:srgbClr val="000000"/>
                </a:solidFill>
              </a:rPr>
              <a:t>Science Operations</a:t>
            </a:r>
          </a:p>
        </p:txBody>
      </p:sp>
      <p:sp>
        <p:nvSpPr>
          <p:cNvPr id="23639" name="Line 103"/>
          <p:cNvSpPr>
            <a:spLocks noChangeShapeType="1"/>
          </p:cNvSpPr>
          <p:nvPr/>
        </p:nvSpPr>
        <p:spPr bwMode="auto">
          <a:xfrm flipV="1">
            <a:off x="7497763" y="2706688"/>
            <a:ext cx="566737" cy="300037"/>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0" name="Line 104"/>
          <p:cNvSpPr>
            <a:spLocks noChangeShapeType="1"/>
          </p:cNvSpPr>
          <p:nvPr/>
        </p:nvSpPr>
        <p:spPr bwMode="auto">
          <a:xfrm flipV="1">
            <a:off x="7626350" y="3306763"/>
            <a:ext cx="442913" cy="17145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1" name="Line 105"/>
          <p:cNvSpPr>
            <a:spLocks noChangeShapeType="1"/>
          </p:cNvSpPr>
          <p:nvPr/>
        </p:nvSpPr>
        <p:spPr bwMode="auto">
          <a:xfrm flipV="1">
            <a:off x="7688263" y="3930650"/>
            <a:ext cx="338137" cy="33338"/>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2" name="Line 106"/>
          <p:cNvSpPr>
            <a:spLocks noChangeShapeType="1"/>
          </p:cNvSpPr>
          <p:nvPr/>
        </p:nvSpPr>
        <p:spPr bwMode="auto">
          <a:xfrm flipV="1">
            <a:off x="7702550" y="4535488"/>
            <a:ext cx="323850" cy="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3" name="Line 107"/>
          <p:cNvSpPr>
            <a:spLocks noChangeShapeType="1"/>
          </p:cNvSpPr>
          <p:nvPr/>
        </p:nvSpPr>
        <p:spPr bwMode="auto">
          <a:xfrm>
            <a:off x="7678738" y="5045075"/>
            <a:ext cx="328612" cy="76200"/>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4" name="Line 108"/>
          <p:cNvSpPr>
            <a:spLocks noChangeShapeType="1"/>
          </p:cNvSpPr>
          <p:nvPr/>
        </p:nvSpPr>
        <p:spPr bwMode="auto">
          <a:xfrm>
            <a:off x="7588250" y="5578475"/>
            <a:ext cx="419100" cy="166688"/>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5" name="Line 109"/>
          <p:cNvSpPr>
            <a:spLocks noChangeShapeType="1"/>
          </p:cNvSpPr>
          <p:nvPr/>
        </p:nvSpPr>
        <p:spPr bwMode="auto">
          <a:xfrm>
            <a:off x="7440613" y="5964238"/>
            <a:ext cx="566737" cy="390525"/>
          </a:xfrm>
          <a:prstGeom prst="line">
            <a:avLst/>
          </a:prstGeom>
          <a:noFill/>
          <a:ln w="190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46" name="Rectangle 393"/>
          <p:cNvSpPr>
            <a:spLocks noChangeArrowheads="1"/>
          </p:cNvSpPr>
          <p:nvPr/>
        </p:nvSpPr>
        <p:spPr bwMode="auto">
          <a:xfrm>
            <a:off x="3109913" y="436880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eaLnBrk="0" hangingPunct="0"/>
            <a:r>
              <a:rPr lang="en-US" sz="1000" b="1" dirty="0">
                <a:solidFill>
                  <a:srgbClr val="000000"/>
                </a:solidFill>
              </a:rPr>
              <a:t>EOS Operations Center </a:t>
            </a:r>
            <a:r>
              <a:rPr lang="en-US" sz="1000" b="1" dirty="0" smtClean="0">
                <a:solidFill>
                  <a:srgbClr val="000000"/>
                </a:solidFill>
              </a:rPr>
              <a:t>Mission </a:t>
            </a:r>
            <a:r>
              <a:rPr lang="en-US" sz="1000" b="1" dirty="0">
                <a:solidFill>
                  <a:srgbClr val="000000"/>
                </a:solidFill>
              </a:rPr>
              <a:t>Control</a:t>
            </a:r>
          </a:p>
        </p:txBody>
      </p:sp>
      <p:sp>
        <p:nvSpPr>
          <p:cNvPr id="23649" name="Line 114"/>
          <p:cNvSpPr>
            <a:spLocks noChangeShapeType="1"/>
          </p:cNvSpPr>
          <p:nvPr/>
        </p:nvSpPr>
        <p:spPr bwMode="auto">
          <a:xfrm flipH="1" flipV="1">
            <a:off x="6227763" y="3500438"/>
            <a:ext cx="4762" cy="1254125"/>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50" name="Rectangle 115"/>
          <p:cNvSpPr>
            <a:spLocks noChangeArrowheads="1"/>
          </p:cNvSpPr>
          <p:nvPr/>
        </p:nvSpPr>
        <p:spPr bwMode="auto">
          <a:xfrm>
            <a:off x="5387975" y="3833297"/>
            <a:ext cx="835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p>
            <a:pPr algn="ctr" eaLnBrk="0" hangingPunct="0"/>
            <a:r>
              <a:rPr lang="en-US" sz="1200" b="1" dirty="0" smtClean="0">
                <a:solidFill>
                  <a:srgbClr val="000000"/>
                </a:solidFill>
              </a:rPr>
              <a:t>Data</a:t>
            </a:r>
            <a:endParaRPr lang="en-US" sz="1200" b="1" dirty="0">
              <a:solidFill>
                <a:srgbClr val="000000"/>
              </a:solidFill>
            </a:endParaRPr>
          </a:p>
          <a:p>
            <a:pPr algn="ctr" eaLnBrk="0" hangingPunct="0"/>
            <a:r>
              <a:rPr lang="en-US" sz="1200" b="1" dirty="0">
                <a:solidFill>
                  <a:srgbClr val="000000"/>
                </a:solidFill>
              </a:rPr>
              <a:t>Centers</a:t>
            </a:r>
          </a:p>
        </p:txBody>
      </p:sp>
    </p:spTree>
    <p:extLst>
      <p:ext uri="{BB962C8B-B14F-4D97-AF65-F5344CB8AC3E}">
        <p14:creationId xmlns:p14="http://schemas.microsoft.com/office/powerpoint/2010/main" val="227801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3614"/>
                                        </p:tgtEl>
                                      </p:cBhvr>
                                    </p:animEffect>
                                    <p:animScale>
                                      <p:cBhvr>
                                        <p:cTn id="7" dur="250" autoRev="1" fill="hold"/>
                                        <p:tgtEl>
                                          <p:spTgt spid="2361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3615"/>
                                        </p:tgtEl>
                                      </p:cBhvr>
                                    </p:animEffect>
                                    <p:animScale>
                                      <p:cBhvr>
                                        <p:cTn id="10" dur="250" autoRev="1" fill="hold"/>
                                        <p:tgtEl>
                                          <p:spTgt spid="23615"/>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3616"/>
                                        </p:tgtEl>
                                      </p:cBhvr>
                                    </p:animEffect>
                                    <p:animScale>
                                      <p:cBhvr>
                                        <p:cTn id="13" dur="250" autoRev="1" fill="hold"/>
                                        <p:tgtEl>
                                          <p:spTgt spid="23616"/>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3617"/>
                                        </p:tgtEl>
                                      </p:cBhvr>
                                    </p:animEffect>
                                    <p:animScale>
                                      <p:cBhvr>
                                        <p:cTn id="16" dur="250" autoRev="1" fill="hold"/>
                                        <p:tgtEl>
                                          <p:spTgt spid="23617"/>
                                        </p:tgtEl>
                                      </p:cBhvr>
                                      <p:by x="105000" y="105000"/>
                                    </p:animScale>
                                  </p:childTnLst>
                                </p:cTn>
                              </p:par>
                              <p:par>
                                <p:cTn id="17" presetID="26" presetClass="emph" presetSubtype="0" fill="hold" grpId="0" nodeType="withEffect">
                                  <p:stCondLst>
                                    <p:cond delay="0"/>
                                  </p:stCondLst>
                                  <p:childTnLst>
                                    <p:animEffect transition="out" filter="fade">
                                      <p:cBhvr>
                                        <p:cTn id="18" dur="500" tmFilter="0, 0; .2, .5; .8, .5; 1, 0"/>
                                        <p:tgtEl>
                                          <p:spTgt spid="23618"/>
                                        </p:tgtEl>
                                      </p:cBhvr>
                                    </p:animEffect>
                                    <p:animScale>
                                      <p:cBhvr>
                                        <p:cTn id="19" dur="250" autoRev="1" fill="hold"/>
                                        <p:tgtEl>
                                          <p:spTgt spid="23618"/>
                                        </p:tgtEl>
                                      </p:cBhvr>
                                      <p:by x="105000" y="105000"/>
                                    </p:animScale>
                                  </p:childTnLst>
                                </p:cTn>
                              </p:par>
                              <p:par>
                                <p:cTn id="20" presetID="26" presetClass="emph" presetSubtype="0" fill="hold" grpId="0" nodeType="withEffect">
                                  <p:stCondLst>
                                    <p:cond delay="0"/>
                                  </p:stCondLst>
                                  <p:childTnLst>
                                    <p:animEffect transition="out" filter="fade">
                                      <p:cBhvr>
                                        <p:cTn id="21" dur="500" tmFilter="0, 0; .2, .5; .8, .5; 1, 0"/>
                                        <p:tgtEl>
                                          <p:spTgt spid="23619"/>
                                        </p:tgtEl>
                                      </p:cBhvr>
                                    </p:animEffect>
                                    <p:animScale>
                                      <p:cBhvr>
                                        <p:cTn id="22" dur="250" autoRev="1" fill="hold"/>
                                        <p:tgtEl>
                                          <p:spTgt spid="23619"/>
                                        </p:tgtEl>
                                      </p:cBhvr>
                                      <p:by x="105000" y="105000"/>
                                    </p:animScale>
                                  </p:childTnLst>
                                </p:cTn>
                              </p:par>
                              <p:par>
                                <p:cTn id="23" presetID="26" presetClass="emph" presetSubtype="0" fill="hold" grpId="0" nodeType="withEffect">
                                  <p:stCondLst>
                                    <p:cond delay="0"/>
                                  </p:stCondLst>
                                  <p:childTnLst>
                                    <p:animEffect transition="out" filter="fade">
                                      <p:cBhvr>
                                        <p:cTn id="24" dur="500" tmFilter="0, 0; .2, .5; .8, .5; 1, 0"/>
                                        <p:tgtEl>
                                          <p:spTgt spid="23620"/>
                                        </p:tgtEl>
                                      </p:cBhvr>
                                    </p:animEffect>
                                    <p:animScale>
                                      <p:cBhvr>
                                        <p:cTn id="25" dur="250" autoRev="1" fill="hold"/>
                                        <p:tgtEl>
                                          <p:spTgt spid="23620"/>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3621"/>
                                        </p:tgtEl>
                                      </p:cBhvr>
                                    </p:animEffect>
                                    <p:animScale>
                                      <p:cBhvr>
                                        <p:cTn id="28" dur="250" autoRev="1" fill="hold"/>
                                        <p:tgtEl>
                                          <p:spTgt spid="23621"/>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23622"/>
                                        </p:tgtEl>
                                      </p:cBhvr>
                                    </p:animEffect>
                                    <p:animScale>
                                      <p:cBhvr>
                                        <p:cTn id="31" dur="250" autoRev="1" fill="hold"/>
                                        <p:tgtEl>
                                          <p:spTgt spid="23622"/>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23623"/>
                                        </p:tgtEl>
                                      </p:cBhvr>
                                    </p:animEffect>
                                    <p:animScale>
                                      <p:cBhvr>
                                        <p:cTn id="34" dur="250" autoRev="1" fill="hold"/>
                                        <p:tgtEl>
                                          <p:spTgt spid="23623"/>
                                        </p:tgtEl>
                                      </p:cBhvr>
                                      <p:by x="105000" y="105000"/>
                                    </p:animScale>
                                  </p:childTnLst>
                                </p:cTn>
                              </p:par>
                              <p:par>
                                <p:cTn id="35" presetID="26" presetClass="emph" presetSubtype="0" fill="hold" grpId="0" nodeType="withEffect">
                                  <p:stCondLst>
                                    <p:cond delay="0"/>
                                  </p:stCondLst>
                                  <p:childTnLst>
                                    <p:animEffect transition="out" filter="fade">
                                      <p:cBhvr>
                                        <p:cTn id="36" dur="500" tmFilter="0, 0; .2, .5; .8, .5; 1, 0"/>
                                        <p:tgtEl>
                                          <p:spTgt spid="23624"/>
                                        </p:tgtEl>
                                      </p:cBhvr>
                                    </p:animEffect>
                                    <p:animScale>
                                      <p:cBhvr>
                                        <p:cTn id="37" dur="250" autoRev="1" fill="hold"/>
                                        <p:tgtEl>
                                          <p:spTgt spid="23624"/>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23625"/>
                                        </p:tgtEl>
                                      </p:cBhvr>
                                    </p:animEffect>
                                    <p:animScale>
                                      <p:cBhvr>
                                        <p:cTn id="40" dur="250" autoRev="1" fill="hold"/>
                                        <p:tgtEl>
                                          <p:spTgt spid="23625"/>
                                        </p:tgtEl>
                                      </p:cBhvr>
                                      <p:by x="105000" y="105000"/>
                                    </p:animScale>
                                  </p:childTnLst>
                                </p:cTn>
                              </p:par>
                              <p:par>
                                <p:cTn id="41" presetID="26" presetClass="emph" presetSubtype="0" fill="hold" grpId="0" nodeType="withEffect">
                                  <p:stCondLst>
                                    <p:cond delay="0"/>
                                  </p:stCondLst>
                                  <p:childTnLst>
                                    <p:animEffect transition="out" filter="fade">
                                      <p:cBhvr>
                                        <p:cTn id="42" dur="500" tmFilter="0, 0; .2, .5; .8, .5; 1, 0"/>
                                        <p:tgtEl>
                                          <p:spTgt spid="23626"/>
                                        </p:tgtEl>
                                      </p:cBhvr>
                                    </p:animEffect>
                                    <p:animScale>
                                      <p:cBhvr>
                                        <p:cTn id="43" dur="250" autoRev="1" fill="hold"/>
                                        <p:tgtEl>
                                          <p:spTgt spid="23626"/>
                                        </p:tgtEl>
                                      </p:cBhvr>
                                      <p:by x="105000" y="105000"/>
                                    </p:animScale>
                                  </p:childTnLst>
                                </p:cTn>
                              </p:par>
                              <p:par>
                                <p:cTn id="44" presetID="26" presetClass="emph" presetSubtype="0" fill="hold" grpId="0" nodeType="withEffect">
                                  <p:stCondLst>
                                    <p:cond delay="0"/>
                                  </p:stCondLst>
                                  <p:childTnLst>
                                    <p:animEffect transition="out" filter="fade">
                                      <p:cBhvr>
                                        <p:cTn id="45" dur="500" tmFilter="0, 0; .2, .5; .8, .5; 1, 0"/>
                                        <p:tgtEl>
                                          <p:spTgt spid="23627"/>
                                        </p:tgtEl>
                                      </p:cBhvr>
                                    </p:animEffect>
                                    <p:animScale>
                                      <p:cBhvr>
                                        <p:cTn id="46" dur="250" autoRev="1" fill="hold"/>
                                        <p:tgtEl>
                                          <p:spTgt spid="236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14" grpId="0" animBg="1"/>
      <p:bldP spid="23615" grpId="0"/>
      <p:bldP spid="23616" grpId="0" animBg="1"/>
      <p:bldP spid="23617" grpId="0"/>
      <p:bldP spid="23618" grpId="0" animBg="1"/>
      <p:bldP spid="23619" grpId="0"/>
      <p:bldP spid="23620" grpId="0" animBg="1"/>
      <p:bldP spid="23621" grpId="0"/>
      <p:bldP spid="23622" grpId="0" animBg="1"/>
      <p:bldP spid="23623" grpId="0"/>
      <p:bldP spid="23624" grpId="0" animBg="1"/>
      <p:bldP spid="23625" grpId="0"/>
      <p:bldP spid="23626" grpId="0" animBg="1"/>
      <p:bldP spid="236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DAAC_presentation_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PO.DAAC_presentation_template.pot</Template>
  <TotalTime>27584</TotalTime>
  <Words>2273</Words>
  <Application>Microsoft Macintosh PowerPoint</Application>
  <PresentationFormat>On-screen Show (4:3)</PresentationFormat>
  <Paragraphs>533</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PO.DAAC_presentation_template</vt:lpstr>
      <vt:lpstr>ESDIS TCAT Experience  </vt:lpstr>
      <vt:lpstr>Talking points</vt:lpstr>
      <vt:lpstr>Executive Summary</vt:lpstr>
      <vt:lpstr>ESDIS and the DAACs</vt:lpstr>
      <vt:lpstr>PowerPoint Presentation</vt:lpstr>
      <vt:lpstr>Earth Science at NASA</vt:lpstr>
      <vt:lpstr>D = Distributed…</vt:lpstr>
      <vt:lpstr>D = Distributed…</vt:lpstr>
      <vt:lpstr>PowerPoint Presentation</vt:lpstr>
      <vt:lpstr>PO.DAAC Functional Areas</vt:lpstr>
      <vt:lpstr>PO.DAAC Interfaces and Stakeholders</vt:lpstr>
      <vt:lpstr>TCAT and the E&amp;E</vt:lpstr>
      <vt:lpstr>Technical Capability Assessment Team (TCAT)</vt:lpstr>
      <vt:lpstr>From TCAT to E&amp;E</vt:lpstr>
      <vt:lpstr>Recommendations</vt:lpstr>
      <vt:lpstr>Findings &amp; Recommendations #1</vt:lpstr>
      <vt:lpstr>Findings &amp; Recommendations #2</vt:lpstr>
      <vt:lpstr>Findings &amp; Recommendations #3</vt:lpstr>
      <vt:lpstr>Solution Space</vt:lpstr>
      <vt:lpstr>PO.DAAC: Science and Technology Leadership and Innovation</vt:lpstr>
      <vt:lpstr>Cloud-based Analytics Platform for the Retrieval of Information (CAPRI)</vt:lpstr>
      <vt:lpstr>Parting Thoughts</vt:lpstr>
      <vt:lpstr>Lessons Learned</vt:lpstr>
      <vt:lpstr>BACKUP</vt:lpstr>
      <vt:lpstr>DAAC Organizations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Dataset Lifecycle Policy</dc:title>
  <dc:creator>eptauer</dc:creator>
  <cp:lastModifiedBy>eptauer</cp:lastModifiedBy>
  <cp:revision>759</cp:revision>
  <cp:lastPrinted>2013-05-09T00:01:00Z</cp:lastPrinted>
  <dcterms:created xsi:type="dcterms:W3CDTF">2012-10-18T15:31:09Z</dcterms:created>
  <dcterms:modified xsi:type="dcterms:W3CDTF">2016-02-04T17:50:53Z</dcterms:modified>
</cp:coreProperties>
</file>