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256" r:id="rId2"/>
    <p:sldId id="264" r:id="rId3"/>
    <p:sldId id="265" r:id="rId4"/>
    <p:sldId id="266" r:id="rId5"/>
    <p:sldId id="257" r:id="rId6"/>
    <p:sldId id="262" r:id="rId7"/>
    <p:sldId id="263" r:id="rId8"/>
    <p:sldId id="268" r:id="rId9"/>
    <p:sldId id="269" r:id="rId10"/>
    <p:sldId id="283" r:id="rId11"/>
    <p:sldId id="270" r:id="rId12"/>
    <p:sldId id="271" r:id="rId13"/>
    <p:sldId id="272" r:id="rId14"/>
    <p:sldId id="273" r:id="rId15"/>
    <p:sldId id="274" r:id="rId16"/>
    <p:sldId id="275" r:id="rId17"/>
    <p:sldId id="277" r:id="rId18"/>
    <p:sldId id="278" r:id="rId19"/>
    <p:sldId id="279" r:id="rId20"/>
    <p:sldId id="280" r:id="rId21"/>
    <p:sldId id="28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00"/>
    <a:srgbClr val="99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1" autoAdjust="0"/>
    <p:restoredTop sz="94660"/>
  </p:normalViewPr>
  <p:slideViewPr>
    <p:cSldViewPr snapToGrid="0">
      <p:cViewPr varScale="1">
        <p:scale>
          <a:sx n="82" d="100"/>
          <a:sy n="82" d="100"/>
        </p:scale>
        <p:origin x="51" y="3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Comment Count</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tx>
            <c:strRef>
              <c:f>Sheet1!$B$1</c:f>
              <c:strCache>
                <c:ptCount val="1"/>
                <c:pt idx="0">
                  <c:v>Y-Values</c:v>
                </c:pt>
              </c:strCache>
            </c:strRef>
          </c:tx>
          <c:spPr>
            <a:ln w="50800" cap="rnd">
              <a:solidFill>
                <a:schemeClr val="accent1"/>
              </a:solidFill>
              <a:round/>
            </a:ln>
            <a:effectLst/>
          </c:spPr>
          <c:marker>
            <c:symbol val="circle"/>
            <c:size val="5"/>
            <c:spPr>
              <a:solidFill>
                <a:schemeClr val="accent1"/>
              </a:solidFill>
              <a:ln w="9525">
                <a:solidFill>
                  <a:schemeClr val="accent1"/>
                </a:solidFill>
              </a:ln>
              <a:effectLst/>
            </c:spPr>
          </c:marker>
          <c:xVal>
            <c:numRef>
              <c:f>Sheet1!$A$2:$A$25</c:f>
              <c:numCache>
                <c:formatCode>[$-409]mmm\-yy;@</c:formatCode>
                <c:ptCount val="24"/>
                <c:pt idx="0">
                  <c:v>41640</c:v>
                </c:pt>
                <c:pt idx="1">
                  <c:v>41671</c:v>
                </c:pt>
                <c:pt idx="2">
                  <c:v>41699</c:v>
                </c:pt>
                <c:pt idx="3">
                  <c:v>41730</c:v>
                </c:pt>
                <c:pt idx="4">
                  <c:v>41760</c:v>
                </c:pt>
                <c:pt idx="5">
                  <c:v>41791</c:v>
                </c:pt>
                <c:pt idx="6">
                  <c:v>41821</c:v>
                </c:pt>
                <c:pt idx="7">
                  <c:v>41852</c:v>
                </c:pt>
                <c:pt idx="8">
                  <c:v>41883</c:v>
                </c:pt>
                <c:pt idx="9">
                  <c:v>41913</c:v>
                </c:pt>
                <c:pt idx="10">
                  <c:v>41944</c:v>
                </c:pt>
                <c:pt idx="11">
                  <c:v>41974</c:v>
                </c:pt>
                <c:pt idx="12">
                  <c:v>42005</c:v>
                </c:pt>
                <c:pt idx="13">
                  <c:v>42036</c:v>
                </c:pt>
                <c:pt idx="14">
                  <c:v>42064</c:v>
                </c:pt>
                <c:pt idx="15">
                  <c:v>42095</c:v>
                </c:pt>
                <c:pt idx="16">
                  <c:v>42125</c:v>
                </c:pt>
                <c:pt idx="17">
                  <c:v>42156</c:v>
                </c:pt>
                <c:pt idx="18">
                  <c:v>42186</c:v>
                </c:pt>
                <c:pt idx="19">
                  <c:v>42217</c:v>
                </c:pt>
                <c:pt idx="20">
                  <c:v>42248</c:v>
                </c:pt>
                <c:pt idx="21">
                  <c:v>42278</c:v>
                </c:pt>
                <c:pt idx="22">
                  <c:v>42309</c:v>
                </c:pt>
                <c:pt idx="23">
                  <c:v>42339</c:v>
                </c:pt>
              </c:numCache>
            </c:numRef>
          </c:xVal>
          <c:yVal>
            <c:numRef>
              <c:f>Sheet1!$B$2:$B$25</c:f>
              <c:numCache>
                <c:formatCode>General</c:formatCode>
                <c:ptCount val="24"/>
                <c:pt idx="0">
                  <c:v>7</c:v>
                </c:pt>
                <c:pt idx="1">
                  <c:v>8</c:v>
                </c:pt>
                <c:pt idx="2">
                  <c:v>0</c:v>
                </c:pt>
                <c:pt idx="3">
                  <c:v>0</c:v>
                </c:pt>
                <c:pt idx="4">
                  <c:v>0</c:v>
                </c:pt>
                <c:pt idx="5">
                  <c:v>0</c:v>
                </c:pt>
                <c:pt idx="6">
                  <c:v>0</c:v>
                </c:pt>
                <c:pt idx="7">
                  <c:v>31</c:v>
                </c:pt>
                <c:pt idx="8">
                  <c:v>17</c:v>
                </c:pt>
                <c:pt idx="9">
                  <c:v>4</c:v>
                </c:pt>
                <c:pt idx="10">
                  <c:v>6</c:v>
                </c:pt>
                <c:pt idx="11">
                  <c:v>3</c:v>
                </c:pt>
                <c:pt idx="12">
                  <c:v>6</c:v>
                </c:pt>
                <c:pt idx="13">
                  <c:v>11</c:v>
                </c:pt>
                <c:pt idx="14">
                  <c:v>1</c:v>
                </c:pt>
                <c:pt idx="15">
                  <c:v>17</c:v>
                </c:pt>
                <c:pt idx="16">
                  <c:v>0</c:v>
                </c:pt>
                <c:pt idx="17">
                  <c:v>11</c:v>
                </c:pt>
                <c:pt idx="18">
                  <c:v>4</c:v>
                </c:pt>
                <c:pt idx="19">
                  <c:v>2</c:v>
                </c:pt>
                <c:pt idx="20">
                  <c:v>3</c:v>
                </c:pt>
                <c:pt idx="21">
                  <c:v>0</c:v>
                </c:pt>
                <c:pt idx="22">
                  <c:v>0</c:v>
                </c:pt>
                <c:pt idx="23">
                  <c:v>0</c:v>
                </c:pt>
              </c:numCache>
            </c:numRef>
          </c:yVal>
          <c:smooth val="0"/>
        </c:ser>
        <c:dLbls>
          <c:showLegendKey val="0"/>
          <c:showVal val="0"/>
          <c:showCatName val="0"/>
          <c:showSerName val="0"/>
          <c:showPercent val="0"/>
          <c:showBubbleSize val="0"/>
        </c:dLbls>
        <c:axId val="-397017344"/>
        <c:axId val="-397006464"/>
      </c:scatterChart>
      <c:valAx>
        <c:axId val="-397017344"/>
        <c:scaling>
          <c:orientation val="minMax"/>
          <c:max val="42370"/>
          <c:min val="41640"/>
        </c:scaling>
        <c:delete val="0"/>
        <c:axPos val="b"/>
        <c:majorGridlines>
          <c:spPr>
            <a:ln w="9525" cap="flat" cmpd="sng" algn="ctr">
              <a:solidFill>
                <a:schemeClr val="tx1">
                  <a:lumMod val="15000"/>
                  <a:lumOff val="85000"/>
                </a:schemeClr>
              </a:solidFill>
              <a:round/>
            </a:ln>
            <a:effectLst/>
          </c:spPr>
        </c:majorGridlines>
        <c:numFmt formatCode="[$-409]mmm\-yy;@"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7006464"/>
        <c:crosses val="autoZero"/>
        <c:crossBetween val="midCat"/>
        <c:majorUnit val="30"/>
        <c:minorUnit val="30"/>
      </c:valAx>
      <c:valAx>
        <c:axId val="-3970064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97017344"/>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70693" y="1769540"/>
            <a:ext cx="9440034" cy="1828801"/>
          </a:xfrm>
        </p:spPr>
        <p:txBody>
          <a:bodyPr anchor="b">
            <a:normAutofit/>
          </a:bodyPr>
          <a:lstStyle>
            <a:lvl1pPr algn="ct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0693" y="3598339"/>
            <a:ext cx="9440034" cy="1049867"/>
          </a:xfrm>
        </p:spPr>
        <p:txBody>
          <a:bodyPr anchor="t"/>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CD19FB2-3AAB-4D03-B13A-2960828C78E3}" type="datetimeFigureOut">
              <a:rPr lang="en-US" smtClean="0"/>
              <a:t>2/5/2016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86054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6" name="Picture 15" descr="Slate-V2-HD-pano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883" y="547807"/>
            <a:ext cx="10141799" cy="3816806"/>
          </a:xfrm>
          <a:prstGeom prst="rect">
            <a:avLst/>
          </a:prstGeom>
        </p:spPr>
      </p:pic>
      <p:sp>
        <p:nvSpPr>
          <p:cNvPr id="2" name="Title 1"/>
          <p:cNvSpPr>
            <a:spLocks noGrp="1"/>
          </p:cNvSpPr>
          <p:nvPr>
            <p:ph type="title"/>
          </p:nvPr>
        </p:nvSpPr>
        <p:spPr>
          <a:xfrm>
            <a:off x="913806" y="4565255"/>
            <a:ext cx="10355326" cy="543472"/>
          </a:xfrm>
        </p:spPr>
        <p:txBody>
          <a:bodyPr anchor="b">
            <a:normAutofit/>
          </a:bodyPr>
          <a:lstStyle>
            <a:lvl1pPr algn="ct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69349" y="695009"/>
            <a:ext cx="9845346" cy="3525671"/>
          </a:xfrm>
          <a:effectLst>
            <a:outerShdw blurRad="38100" dist="25400" dir="4440000">
              <a:srgbClr val="000000">
                <a:alpha val="36000"/>
              </a:srgbClr>
            </a:outerShdw>
          </a:effectLst>
        </p:spPr>
        <p:txBody>
          <a:bodyPr anchor="t">
            <a:normAutofit/>
          </a:bodyPr>
          <a:lstStyle>
            <a:lvl1pPr marL="0" indent="0" algn="ctr">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53762" cy="682472"/>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29431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8437"/>
            <a:ext cx="10353762"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295180"/>
            <a:ext cx="10353763" cy="150182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34369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32749"/>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913794" y="4304353"/>
            <a:ext cx="10353763" cy="1489496"/>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
        <p:nvSpPr>
          <p:cNvPr id="11" name="TextBox 10"/>
          <p:cNvSpPr txBox="1"/>
          <p:nvPr/>
        </p:nvSpPr>
        <p:spPr>
          <a:xfrm>
            <a:off x="990600" y="88479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504716" y="292825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1246084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794" y="2126942"/>
            <a:ext cx="10353763"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84" y="4650556"/>
            <a:ext cx="1035219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504159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5" y="609600"/>
            <a:ext cx="10353762" cy="97045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5"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91379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446711"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441435"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966572" y="1885950"/>
            <a:ext cx="3300984" cy="576262"/>
          </a:xfrm>
        </p:spPr>
        <p:txBody>
          <a:bodyPr anchor="b">
            <a:noAutofit/>
          </a:bodyPr>
          <a:lstStyle>
            <a:lvl1pPr marL="0" indent="0" algn="ctr">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966572" y="2571750"/>
            <a:ext cx="3300984" cy="321945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smtClean="0"/>
              <a:t>2/5/2016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7820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2" name="Picture 1"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962" y="1818214"/>
            <a:ext cx="3339972" cy="1847851"/>
          </a:xfrm>
          <a:prstGeom prst="rect">
            <a:avLst/>
          </a:prstGeom>
        </p:spPr>
      </p:pic>
      <p:pic>
        <p:nvPicPr>
          <p:cNvPr id="36" name="Picture 35"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03800" y="1818214"/>
            <a:ext cx="3339972" cy="1847851"/>
          </a:xfrm>
          <a:prstGeom prst="rect">
            <a:avLst/>
          </a:prstGeom>
        </p:spPr>
      </p:pic>
      <p:pic>
        <p:nvPicPr>
          <p:cNvPr id="37" name="Picture 36" descr="Slate-V2-HD-3col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36051" y="1818214"/>
            <a:ext cx="3339972" cy="1847851"/>
          </a:xfrm>
          <a:prstGeom prst="rect">
            <a:avLst/>
          </a:prstGeom>
        </p:spPr>
      </p:pic>
      <p:sp>
        <p:nvSpPr>
          <p:cNvPr id="30" name="Title 1"/>
          <p:cNvSpPr>
            <a:spLocks noGrp="1"/>
          </p:cNvSpPr>
          <p:nvPr>
            <p:ph type="title"/>
          </p:nvPr>
        </p:nvSpPr>
        <p:spPr>
          <a:xfrm>
            <a:off x="913794" y="609600"/>
            <a:ext cx="10353763" cy="97045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018102" y="1938918"/>
            <a:ext cx="3092368" cy="160295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480368"/>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42788"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45743" y="1939094"/>
            <a:ext cx="3092368" cy="160816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435" y="4480367"/>
            <a:ext cx="3300984" cy="1310833"/>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966697" y="3904106"/>
            <a:ext cx="3300984" cy="576262"/>
          </a:xfrm>
        </p:spPr>
        <p:txBody>
          <a:bodyPr anchor="b">
            <a:noAutofit/>
          </a:bodyPr>
          <a:lstStyle>
            <a:lvl1pPr marL="0" indent="0" algn="ctr">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75698" y="1934432"/>
            <a:ext cx="3092368" cy="1607294"/>
          </a:xfrm>
          <a:prstGeom prst="roundRect">
            <a:avLst>
              <a:gd name="adj" fmla="val 1858"/>
            </a:avLst>
          </a:prstGeo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66572" y="4480365"/>
            <a:ext cx="3300984" cy="131083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smtClean="0"/>
              <a:t>2/5/2016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099583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smtClean="0"/>
              <a:t>2/5/2016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412494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83068" y="609599"/>
            <a:ext cx="228448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6" y="609599"/>
            <a:ext cx="7916872" cy="518160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smtClean="0"/>
              <a:t>2/5/2016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4806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smtClean="0"/>
              <a:t>2/5/2016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5475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95401" y="1761067"/>
            <a:ext cx="9590550" cy="1828813"/>
          </a:xfrm>
        </p:spPr>
        <p:txBody>
          <a:bodyPr anchor="b"/>
          <a:lstStyle>
            <a:lvl1pPr algn="ct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295401" y="3589879"/>
            <a:ext cx="9590550" cy="1507054"/>
          </a:xfrm>
        </p:spPr>
        <p:txBody>
          <a:bodyPr anchor="t"/>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39F4F5-F4D2-4D2A-AB60-88D37ADCB869}" type="datetimeFigureOut">
              <a:rPr lang="en-US" smtClean="0"/>
              <a:t>2/5/2016</a:t>
            </a:fld>
            <a:endParaRPr lang="en-US" dirty="0"/>
          </a:p>
        </p:txBody>
      </p:sp>
      <p:sp>
        <p:nvSpPr>
          <p:cNvPr id="5" name="Footer Placeholder 4"/>
          <p:cNvSpPr>
            <a:spLocks noGrp="1"/>
          </p:cNvSpPr>
          <p:nvPr>
            <p:ph type="ftr" sz="quarter" idx="11"/>
          </p:nvPr>
        </p:nvSpPr>
        <p:spPr/>
        <p:txBody>
          <a:bodyPr/>
          <a:lstStyle/>
          <a:p>
            <a:r>
              <a:rPr lang="en-US" smtClean="0"/>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956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1732449"/>
            <a:ext cx="5060497" cy="4058750"/>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2892" y="1732449"/>
            <a:ext cx="5064665" cy="4058751"/>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305736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20" name="Picture 19"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3795" y="1734506"/>
            <a:ext cx="5089072" cy="4148769"/>
          </a:xfrm>
          <a:prstGeom prst="rect">
            <a:avLst/>
          </a:prstGeom>
        </p:spPr>
      </p:pic>
      <p:pic>
        <p:nvPicPr>
          <p:cNvPr id="21" name="Picture 20" descr="Slate-V2-HD-comp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8485" y="1734506"/>
            <a:ext cx="5089072" cy="4148769"/>
          </a:xfrm>
          <a:prstGeom prst="rect">
            <a:avLst/>
          </a:prstGeom>
        </p:spPr>
      </p:pic>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005872" y="1835254"/>
            <a:ext cx="4876344" cy="544884"/>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5872" y="2380137"/>
            <a:ext cx="4876344"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94967" y="1835254"/>
            <a:ext cx="4895330" cy="544883"/>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94967" y="2380137"/>
            <a:ext cx="4895330" cy="3411063"/>
          </a:xfrm>
        </p:spPr>
        <p:txBody>
          <a:bodyPr anchor="t">
            <a:normAutofit/>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smtClean="0"/>
              <a:t>2/5/2016</a:t>
            </a:fld>
            <a:endParaRPr lang="en-US" dirty="0"/>
          </a:p>
        </p:txBody>
      </p:sp>
      <p:sp>
        <p:nvSpPr>
          <p:cNvPr id="8" name="Footer Placeholder 7"/>
          <p:cNvSpPr>
            <a:spLocks noGrp="1"/>
          </p:cNvSpPr>
          <p:nvPr>
            <p:ph type="ftr" sz="quarter" idx="11"/>
          </p:nvPr>
        </p:nvSpPr>
        <p:spPr/>
        <p:txBody>
          <a:bodyPr/>
          <a:lstStyle/>
          <a:p>
            <a:r>
              <a:rPr lang="en-US" smtClean="0"/>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4329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smtClean="0"/>
              <a:t>2/5/2016</a:t>
            </a:fld>
            <a:endParaRPr lang="en-US" dirty="0"/>
          </a:p>
        </p:txBody>
      </p:sp>
      <p:sp>
        <p:nvSpPr>
          <p:cNvPr id="4" name="Footer Placeholder 3"/>
          <p:cNvSpPr>
            <a:spLocks noGrp="1"/>
          </p:cNvSpPr>
          <p:nvPr>
            <p:ph type="ftr" sz="quarter" idx="11"/>
          </p:nvPr>
        </p:nvSpPr>
        <p:spPr/>
        <p:txBody>
          <a:bodyPr/>
          <a:lstStyle/>
          <a:p>
            <a:r>
              <a:rPr lang="en-US" smtClean="0"/>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940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smtClean="0"/>
              <a:t>2/5/2016</a:t>
            </a:fld>
            <a:endParaRPr lang="en-US" dirty="0"/>
          </a:p>
        </p:txBody>
      </p:sp>
      <p:sp>
        <p:nvSpPr>
          <p:cNvPr id="3" name="Footer Placeholder 2"/>
          <p:cNvSpPr>
            <a:spLocks noGrp="1"/>
          </p:cNvSpPr>
          <p:nvPr>
            <p:ph type="ftr" sz="quarter" idx="11"/>
          </p:nvPr>
        </p:nvSpPr>
        <p:spPr/>
        <p:txBody>
          <a:bodyPr/>
          <a:lstStyle/>
          <a:p>
            <a:r>
              <a:rPr lang="en-US" smtClean="0"/>
              <a:t>
              </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68488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3706889" cy="1821918"/>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855633" y="609600"/>
            <a:ext cx="6411924" cy="51816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95" y="2431518"/>
            <a:ext cx="3706889" cy="3359681"/>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733766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22" name="Picture 21" descr="Slate-V2-HD-vertPhotoInse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3665" y="609600"/>
            <a:ext cx="3584166" cy="5204832"/>
          </a:xfrm>
          <a:prstGeom prst="rect">
            <a:avLst/>
          </a:prstGeom>
        </p:spPr>
      </p:pic>
      <p:sp>
        <p:nvSpPr>
          <p:cNvPr id="2" name="Title 1"/>
          <p:cNvSpPr>
            <a:spLocks noGrp="1"/>
          </p:cNvSpPr>
          <p:nvPr>
            <p:ph type="title"/>
          </p:nvPr>
        </p:nvSpPr>
        <p:spPr>
          <a:xfrm>
            <a:off x="913795" y="609923"/>
            <a:ext cx="5934949" cy="1829338"/>
          </a:xfrm>
        </p:spPr>
        <p:txBody>
          <a:bodyPr anchor="b">
            <a:noAutofit/>
          </a:bodyPr>
          <a:lstStyle>
            <a:lvl1pPr algn="ct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42551" y="763702"/>
            <a:ext cx="3275751" cy="4912822"/>
          </a:xfrm>
          <a:effectLst>
            <a:outerShdw blurRad="38100" dist="25400" dir="4440000">
              <a:srgbClr val="000000">
                <a:alpha val="36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913795" y="2439261"/>
            <a:ext cx="5934949" cy="3376134"/>
          </a:xfrm>
        </p:spPr>
        <p:txBody>
          <a:bodyPr anchor="t">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smtClean="0"/>
              <a:t>2/5/2016</a:t>
            </a:fld>
            <a:endParaRPr lang="en-US" dirty="0"/>
          </a:p>
        </p:txBody>
      </p:sp>
      <p:sp>
        <p:nvSpPr>
          <p:cNvPr id="6" name="Footer Placeholder 5"/>
          <p:cNvSpPr>
            <a:spLocks noGrp="1"/>
          </p:cNvSpPr>
          <p:nvPr>
            <p:ph type="ftr" sz="quarter" idx="11"/>
          </p:nvPr>
        </p:nvSpPr>
        <p:spPr/>
        <p:txBody>
          <a:bodyPr/>
          <a:lstStyle/>
          <a:p>
            <a:r>
              <a:rPr lang="en-US" smtClean="0"/>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2914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2" cy="970450"/>
          </a:xfrm>
          <a:prstGeom prst="rect">
            <a:avLst/>
          </a:prstGeom>
          <a:effectLst>
            <a:outerShdw blurRad="25400" dir="17880000">
              <a:srgbClr val="000000">
                <a:alpha val="46000"/>
              </a:srgbClr>
            </a:outerShdw>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1732449"/>
            <a:ext cx="10353762" cy="4058751"/>
          </a:xfrm>
          <a:prstGeom prst="rect">
            <a:avLst/>
          </a:prstGeom>
          <a:effectLst>
            <a:outerShdw blurRad="25400" dir="17880000">
              <a:srgbClr val="000000">
                <a:alpha val="46000"/>
              </a:srgbClr>
            </a:outerShdw>
          </a:effectLst>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51CF1133-3259-4C45-BABA-5B62D9C6F78D}" type="datetimeFigureOut">
              <a:rPr lang="en-US" smtClean="0"/>
              <a:t>2/5/2016</a:t>
            </a:fld>
            <a:endParaRPr lang="en-US" dirty="0"/>
          </a:p>
        </p:txBody>
      </p:sp>
      <p:sp>
        <p:nvSpPr>
          <p:cNvPr id="5" name="Footer Placeholder 4"/>
          <p:cNvSpPr>
            <a:spLocks noGrp="1"/>
          </p:cNvSpPr>
          <p:nvPr>
            <p:ph type="ftr" sz="quarter" idx="3"/>
          </p:nvPr>
        </p:nvSpPr>
        <p:spPr>
          <a:xfrm>
            <a:off x="913795" y="5883275"/>
            <a:ext cx="6672865" cy="365125"/>
          </a:xfrm>
          <a:prstGeom prst="rect">
            <a:avLst/>
          </a:prstGeom>
        </p:spPr>
        <p:txBody>
          <a:bodyPr vert="horz" lIns="91440" tIns="45720" rIns="91440" bIns="45720" rtlCol="0" anchor="ctr"/>
          <a:lstStyle>
            <a:lvl1pPr algn="l">
              <a:defRPr sz="1000">
                <a:solidFill>
                  <a:schemeClr val="tx1">
                    <a:lumMod val="95000"/>
                  </a:schemeClr>
                </a:solidFill>
                <a:effectLst>
                  <a:outerShdw blurRad="50800" dist="38100" dir="2700000" algn="tl" rotWithShape="0">
                    <a:schemeClr val="bg1">
                      <a:alpha val="43000"/>
                    </a:schemeClr>
                  </a:outerShdw>
                </a:effectLst>
              </a:defRPr>
            </a:lvl1pPr>
          </a:lstStyle>
          <a:p>
            <a:r>
              <a:rPr lang="en-US" smtClean="0"/>
              <a:t>
              </a:t>
            </a:r>
            <a:endParaRPr lang="en-US" dirty="0"/>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lumMod val="95000"/>
                  </a:schemeClr>
                </a:solidFill>
                <a:effectLst>
                  <a:outerShdw blurRad="50800" dist="38100" dir="2700000" algn="tl" rotWithShape="0">
                    <a:schemeClr val="bg1">
                      <a:alpha val="43000"/>
                    </a:schemeClr>
                  </a:outerShdw>
                </a:effectLs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7060363"/>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sldNum="0" hdr="0" ftr="0" dt="0"/>
  <p:txStyles>
    <p:titleStyle>
      <a:lvl1pPr algn="ctr" defTabSz="457200" rtl="0" eaLnBrk="1" latinLnBrk="0" hangingPunct="1">
        <a:spcBef>
          <a:spcPct val="0"/>
        </a:spcBef>
        <a:buNone/>
        <a:defRPr sz="4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06000" algn="l" defTabSz="457200" rtl="0" eaLnBrk="1" latinLnBrk="0" hangingPunct="1">
        <a:spcBef>
          <a:spcPct val="20000"/>
        </a:spcBef>
        <a:spcAft>
          <a:spcPts val="600"/>
        </a:spcAft>
        <a:buClr>
          <a:schemeClr val="tx2"/>
        </a:buClr>
        <a:buSzPct val="70000"/>
        <a:buFont typeface="Wingdings 2" charset="2"/>
        <a:buChar char=""/>
        <a:defRPr sz="20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1pPr>
      <a:lvl2pPr marL="720000" indent="-270000" algn="l" defTabSz="457200" rtl="0" eaLnBrk="1" latinLnBrk="0" hangingPunct="1">
        <a:spcBef>
          <a:spcPct val="20000"/>
        </a:spcBef>
        <a:spcAft>
          <a:spcPts val="600"/>
        </a:spcAft>
        <a:buClr>
          <a:schemeClr val="tx2"/>
        </a:buClr>
        <a:buSzPct val="70000"/>
        <a:buFont typeface="Wingdings 2" charset="2"/>
        <a:buChar char=""/>
        <a:defRPr sz="18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2pPr>
      <a:lvl3pPr marL="1026000" indent="-216000" algn="l" defTabSz="457200" rtl="0" eaLnBrk="1" latinLnBrk="0" hangingPunct="1">
        <a:spcBef>
          <a:spcPct val="20000"/>
        </a:spcBef>
        <a:spcAft>
          <a:spcPts val="600"/>
        </a:spcAft>
        <a:buClr>
          <a:schemeClr val="tx2"/>
        </a:buClr>
        <a:buSzPct val="70000"/>
        <a:buFont typeface="Wingdings 2" charset="2"/>
        <a:buChar char=""/>
        <a:defRPr sz="16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3pPr>
      <a:lvl4pPr marL="1386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4pPr>
      <a:lvl5pPr marL="1674000" indent="-2160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5pPr>
      <a:lvl6pPr marL="20146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6pPr>
      <a:lvl7pPr marL="24018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7pPr>
      <a:lvl8pPr marL="27890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8pPr>
      <a:lvl9pPr marL="3106200" indent="-228600" algn="l" defTabSz="457200" rtl="0" eaLnBrk="1" latinLnBrk="0" hangingPunct="1">
        <a:spcBef>
          <a:spcPct val="20000"/>
        </a:spcBef>
        <a:spcAft>
          <a:spcPts val="600"/>
        </a:spcAft>
        <a:buClr>
          <a:schemeClr val="tx2"/>
        </a:buClr>
        <a:buSzPct val="70000"/>
        <a:buFont typeface="Wingdings 2" charset="2"/>
        <a:buChar char=""/>
        <a:defRPr sz="1400" kern="1200">
          <a:ln>
            <a:solidFill>
              <a:schemeClr val="bg1">
                <a:lumMod val="75000"/>
                <a:lumOff val="25000"/>
                <a:alpha val="10000"/>
              </a:schemeClr>
            </a:solidFill>
          </a:ln>
          <a:solidFill>
            <a:schemeClr val="tx2"/>
          </a:solidFill>
          <a:effectLst>
            <a:outerShdw blurRad="9525" dist="25400" dir="14640000" algn="tl" rotWithShape="0">
              <a:schemeClr val="bg1">
                <a:alpha val="30000"/>
              </a:schemeClr>
            </a:outerShdw>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CDF Review &amp; Responses</a:t>
            </a:r>
            <a:endParaRPr lang="en-US" dirty="0"/>
          </a:p>
        </p:txBody>
      </p:sp>
      <p:sp>
        <p:nvSpPr>
          <p:cNvPr id="3" name="Subtitle 2"/>
          <p:cNvSpPr>
            <a:spLocks noGrp="1"/>
          </p:cNvSpPr>
          <p:nvPr>
            <p:ph type="subTitle" idx="1"/>
          </p:nvPr>
        </p:nvSpPr>
        <p:spPr>
          <a:xfrm>
            <a:off x="1370693" y="3598339"/>
            <a:ext cx="9440034" cy="2331406"/>
          </a:xfrm>
        </p:spPr>
        <p:txBody>
          <a:bodyPr>
            <a:normAutofit lnSpcReduction="10000"/>
          </a:bodyPr>
          <a:lstStyle/>
          <a:p>
            <a:endParaRPr lang="en-US" dirty="0" smtClean="0"/>
          </a:p>
          <a:p>
            <a:r>
              <a:rPr lang="en-US" dirty="0" smtClean="0"/>
              <a:t>J. </a:t>
            </a:r>
            <a:r>
              <a:rPr lang="en-US" dirty="0" err="1" smtClean="0"/>
              <a:t>Mafi</a:t>
            </a:r>
            <a:r>
              <a:rPr lang="en-US" dirty="0" smtClean="0"/>
              <a:t> &amp; T. King</a:t>
            </a:r>
          </a:p>
          <a:p>
            <a:endParaRPr lang="en-US" dirty="0" smtClean="0"/>
          </a:p>
          <a:p>
            <a:pPr>
              <a:spcAft>
                <a:spcPts val="0"/>
              </a:spcAft>
            </a:pPr>
            <a:r>
              <a:rPr lang="en-US" dirty="0" smtClean="0"/>
              <a:t>PDS Management Council Face-to-Face</a:t>
            </a:r>
          </a:p>
          <a:p>
            <a:pPr>
              <a:spcAft>
                <a:spcPts val="0"/>
              </a:spcAft>
            </a:pPr>
            <a:r>
              <a:rPr lang="en-US" dirty="0" smtClean="0"/>
              <a:t>Los Angeles, CA</a:t>
            </a:r>
          </a:p>
          <a:p>
            <a:pPr>
              <a:spcAft>
                <a:spcPts val="0"/>
              </a:spcAft>
            </a:pPr>
            <a:r>
              <a:rPr lang="en-US" dirty="0" smtClean="0"/>
              <a:t>February 5, 2016</a:t>
            </a:r>
          </a:p>
        </p:txBody>
      </p:sp>
    </p:spTree>
    <p:extLst>
      <p:ext uri="{BB962C8B-B14F-4D97-AF65-F5344CB8AC3E}">
        <p14:creationId xmlns:p14="http://schemas.microsoft.com/office/powerpoint/2010/main" val="38989703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MAVEN Review Comment – Row </a:t>
            </a:r>
            <a:r>
              <a:rPr lang="en-US" dirty="0" smtClean="0"/>
              <a:t>#64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053006257"/>
              </p:ext>
            </p:extLst>
          </p:nvPr>
        </p:nvGraphicFramePr>
        <p:xfrm>
          <a:off x="914400" y="1325571"/>
          <a:ext cx="10439400" cy="259433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Calibri" panose="020F0502020204030204" pitchFamily="34" charset="0"/>
                        </a:rPr>
                        <a:t>CDF Constraints Document</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PDS4 Labels</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email</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9/16/2014</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Simpson</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Open</a:t>
                      </a:r>
                    </a:p>
                  </a:txBody>
                  <a:tcPr marL="5443" marR="5443" marT="5443" marB="0" anchor="ctr"/>
                </a:tc>
              </a:tr>
              <a:tr h="370840">
                <a:tc>
                  <a:txBody>
                    <a:bodyPr/>
                    <a:lstStyle/>
                    <a:p>
                      <a:pPr algn="l" fontAlgn="ctr"/>
                      <a:r>
                        <a:rPr lang="en-US" sz="2400" u="none" strike="noStrike" dirty="0" smtClean="0">
                          <a:effectLst/>
                          <a:latin typeface="Calibri" panose="020F0502020204030204" pitchFamily="34" charset="0"/>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Only CDF 3.4 HEADER objects are allowed (not 3.5); if you don't think that's important, I'm willing to let it go.</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Calibri" panose="020F0502020204030204" pitchFamily="34" charset="0"/>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4022449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MAVEN Review Comment – Row </a:t>
            </a:r>
            <a:r>
              <a:rPr lang="en-US" dirty="0" smtClean="0"/>
              <a:t>#84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3494433"/>
              </p:ext>
            </p:extLst>
          </p:nvPr>
        </p:nvGraphicFramePr>
        <p:xfrm>
          <a:off x="914400" y="1325571"/>
          <a:ext cx="10439400" cy="405737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MAVEN Preliminary Reviews</a:t>
                      </a:r>
                    </a:p>
                  </a:txBody>
                  <a:tcPr marL="5443" marR="5443" marT="5443" marB="0" anchor="ctr"/>
                </a:tc>
                <a:tc>
                  <a:txBody>
                    <a:bodyPr/>
                    <a:lstStyle/>
                    <a:p>
                      <a:pPr algn="ctr" fontAlgn="ctr"/>
                      <a:r>
                        <a:rPr lang="en-US" sz="2000" b="0" i="0" u="none" strike="noStrike" dirty="0">
                          <a:solidFill>
                            <a:schemeClr val="tx1"/>
                          </a:solidFill>
                          <a:effectLst/>
                          <a:latin typeface="+mn-lt"/>
                        </a:rPr>
                        <a:t>Archive Documentation</a:t>
                      </a:r>
                    </a:p>
                  </a:txBody>
                  <a:tcPr marL="5443" marR="5443" marT="5443" marB="0" anchor="ctr"/>
                </a:tc>
                <a:tc>
                  <a:txBody>
                    <a:bodyPr/>
                    <a:lstStyle/>
                    <a:p>
                      <a:pPr algn="ctr" fontAlgn="ctr"/>
                      <a:r>
                        <a:rPr lang="en-US" sz="2400" b="0" i="0" u="none" strike="noStrike">
                          <a:solidFill>
                            <a:schemeClr val="tx1"/>
                          </a:solidFill>
                          <a:effectLst/>
                          <a:latin typeface="+mn-lt"/>
                        </a:rPr>
                        <a:t>email</a:t>
                      </a:r>
                    </a:p>
                  </a:txBody>
                  <a:tcPr marL="5443" marR="5443" marT="5443" marB="0" anchor="ctr"/>
                </a:tc>
                <a:tc>
                  <a:txBody>
                    <a:bodyPr/>
                    <a:lstStyle/>
                    <a:p>
                      <a:pPr algn="ctr" fontAlgn="ctr"/>
                      <a:r>
                        <a:rPr lang="en-US" sz="2400" b="0" i="0" u="none" strike="noStrike">
                          <a:solidFill>
                            <a:schemeClr val="tx1"/>
                          </a:solidFill>
                          <a:effectLst/>
                          <a:latin typeface="+mn-lt"/>
                        </a:rPr>
                        <a:t>2/5/2015</a:t>
                      </a:r>
                    </a:p>
                  </a:txBody>
                  <a:tcPr marL="5443" marR="5443" marT="5443" marB="0" anchor="ctr"/>
                </a:tc>
                <a:tc>
                  <a:txBody>
                    <a:bodyPr/>
                    <a:lstStyle/>
                    <a:p>
                      <a:pPr algn="ctr" fontAlgn="ctr"/>
                      <a:r>
                        <a:rPr lang="en-US" sz="2400" b="0" i="0" u="none" strike="noStrike">
                          <a:solidFill>
                            <a:schemeClr val="tx1"/>
                          </a:solidFill>
                          <a:effectLst/>
                          <a:latin typeface="+mn-lt"/>
                        </a:rPr>
                        <a:t>Wilson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latin typeface="+mn-lt"/>
                        </a:rPr>
                        <a:t>Comment</a:t>
                      </a:r>
                      <a:endParaRPr lang="en-US" sz="2400" b="0" i="0" u="none" strike="noStrike" dirty="0">
                        <a:solidFill>
                          <a:schemeClr val="tx1"/>
                        </a:solidFill>
                        <a:effectLst/>
                        <a:latin typeface="+mn-lt"/>
                      </a:endParaRPr>
                    </a:p>
                  </a:txBody>
                  <a:tcPr marL="9525" marR="9525" marT="9525" marB="0"/>
                </a:tc>
                <a:tc gridSpan="5">
                  <a:txBody>
                    <a:bodyPr/>
                    <a:lstStyle/>
                    <a:p>
                      <a:pPr algn="l" fontAlgn="ctr"/>
                      <a:r>
                        <a:rPr lang="en-US" sz="2400" b="0" i="0" u="none" strike="noStrike" dirty="0" smtClean="0">
                          <a:solidFill>
                            <a:schemeClr val="tx1"/>
                          </a:solidFill>
                          <a:effectLst/>
                          <a:latin typeface="+mn-lt"/>
                        </a:rPr>
                        <a:t>CDF software requires a CDF </a:t>
                      </a:r>
                      <a:r>
                        <a:rPr lang="en-US" sz="2400" b="0" i="0" u="none" strike="noStrike" dirty="0" err="1" smtClean="0">
                          <a:solidFill>
                            <a:schemeClr val="tx1"/>
                          </a:solidFill>
                          <a:effectLst/>
                          <a:latin typeface="+mn-lt"/>
                        </a:rPr>
                        <a:t>leapseconds</a:t>
                      </a:r>
                      <a:r>
                        <a:rPr lang="en-US" sz="2400" b="0" i="0" u="none" strike="noStrike" dirty="0" smtClean="0">
                          <a:solidFill>
                            <a:schemeClr val="tx1"/>
                          </a:solidFill>
                          <a:effectLst/>
                          <a:latin typeface="+mn-lt"/>
                        </a:rPr>
                        <a:t> file (not the same as an SPICE LSK kernel), the format of which is specified by SPDF. To insure accurate results data users must use the same CDF </a:t>
                      </a:r>
                      <a:r>
                        <a:rPr lang="en-US" sz="2400" b="0" i="0" u="none" strike="noStrike" dirty="0" err="1" smtClean="0">
                          <a:solidFill>
                            <a:schemeClr val="tx1"/>
                          </a:solidFill>
                          <a:effectLst/>
                          <a:latin typeface="+mn-lt"/>
                        </a:rPr>
                        <a:t>leapseconds</a:t>
                      </a:r>
                      <a:r>
                        <a:rPr lang="en-US" sz="2400" b="0" i="0" u="none" strike="noStrike" dirty="0" smtClean="0">
                          <a:solidFill>
                            <a:schemeClr val="tx1"/>
                          </a:solidFill>
                          <a:effectLst/>
                          <a:latin typeface="+mn-lt"/>
                        </a:rPr>
                        <a:t> file that was used by the data provider. Availability of current </a:t>
                      </a:r>
                      <a:r>
                        <a:rPr lang="en-US" sz="2400" b="0" i="0" u="none" strike="noStrike" dirty="0" err="1" smtClean="0">
                          <a:solidFill>
                            <a:schemeClr val="tx1"/>
                          </a:solidFill>
                          <a:effectLst/>
                          <a:latin typeface="+mn-lt"/>
                        </a:rPr>
                        <a:t>leapseconds</a:t>
                      </a:r>
                      <a:r>
                        <a:rPr lang="en-US" sz="2400" b="0" i="0" u="none" strike="noStrike" dirty="0" smtClean="0">
                          <a:solidFill>
                            <a:schemeClr val="tx1"/>
                          </a:solidFill>
                          <a:effectLst/>
                          <a:latin typeface="+mn-lt"/>
                        </a:rPr>
                        <a:t> files is dependent upon SPDF.</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mn-lt"/>
                        </a:rPr>
                        <a:t>Response</a:t>
                      </a:r>
                      <a:endParaRPr lang="en-US" sz="2400" b="0" i="0" u="none" strike="noStrike" dirty="0">
                        <a:solidFill>
                          <a:schemeClr val="tx1"/>
                        </a:solidFill>
                        <a:effectLst/>
                        <a:latin typeface="+mn-lt"/>
                      </a:endParaRPr>
                    </a:p>
                  </a:txBody>
                  <a:tcPr marL="9525" marR="9525" marT="9525" marB="0"/>
                </a:tc>
                <a:tc gridSpan="5">
                  <a:txBody>
                    <a:bodyPr/>
                    <a:lstStyle/>
                    <a:p>
                      <a:pPr algn="l" fontAlgn="ctr"/>
                      <a:r>
                        <a:rPr lang="en-US" sz="2400" b="0" i="0" u="none" strike="noStrike" dirty="0" smtClean="0">
                          <a:solidFill>
                            <a:schemeClr val="tx1"/>
                          </a:solidFill>
                          <a:effectLst/>
                          <a:latin typeface="+mn-lt"/>
                        </a:rPr>
                        <a:t>MAVEN used SPICE</a:t>
                      </a:r>
                      <a:r>
                        <a:rPr lang="en-US" sz="2400" b="0" i="0" u="none" strike="noStrike" baseline="0" dirty="0" smtClean="0">
                          <a:solidFill>
                            <a:schemeClr val="tx1"/>
                          </a:solidFill>
                          <a:effectLst/>
                          <a:latin typeface="+mn-lt"/>
                        </a:rPr>
                        <a:t> LSK’s for their </a:t>
                      </a:r>
                      <a:r>
                        <a:rPr lang="en-US" sz="2400" b="0" i="0" u="none" strike="noStrike" baseline="0" dirty="0" err="1" smtClean="0">
                          <a:solidFill>
                            <a:schemeClr val="tx1"/>
                          </a:solidFill>
                          <a:effectLst/>
                          <a:latin typeface="+mn-lt"/>
                        </a:rPr>
                        <a:t>leapsecond</a:t>
                      </a:r>
                      <a:r>
                        <a:rPr lang="en-US" sz="2400" b="0" i="0" u="none" strike="noStrike" baseline="0" dirty="0" smtClean="0">
                          <a:solidFill>
                            <a:schemeClr val="tx1"/>
                          </a:solidFill>
                          <a:effectLst/>
                          <a:latin typeface="+mn-lt"/>
                        </a:rPr>
                        <a:t> calculations. LSK used is identified in both the PDS4 label and CDF metadata.</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373573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MAVEN Review Comment – Row #88</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342528977"/>
              </p:ext>
            </p:extLst>
          </p:nvPr>
        </p:nvGraphicFramePr>
        <p:xfrm>
          <a:off x="914400" y="1325571"/>
          <a:ext cx="10439400" cy="4829830"/>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MAVEN Preliminary Reviews</a:t>
                      </a:r>
                    </a:p>
                  </a:txBody>
                  <a:tcPr marL="5443" marR="5443" marT="5443" marB="0" anchor="ctr"/>
                </a:tc>
                <a:tc>
                  <a:txBody>
                    <a:bodyPr/>
                    <a:lstStyle/>
                    <a:p>
                      <a:pPr algn="ctr" fontAlgn="ctr"/>
                      <a:r>
                        <a:rPr lang="en-US" sz="2000" b="0" i="0" u="none" strike="noStrike" dirty="0">
                          <a:solidFill>
                            <a:schemeClr val="tx1"/>
                          </a:solidFill>
                          <a:effectLst/>
                          <a:latin typeface="+mn-lt"/>
                        </a:rPr>
                        <a:t>Archive Documentation</a:t>
                      </a:r>
                    </a:p>
                  </a:txBody>
                  <a:tcPr marL="5443" marR="5443" marT="5443" marB="0" anchor="ctr"/>
                </a:tc>
                <a:tc>
                  <a:txBody>
                    <a:bodyPr/>
                    <a:lstStyle/>
                    <a:p>
                      <a:pPr algn="ctr" fontAlgn="ctr"/>
                      <a:r>
                        <a:rPr lang="en-US" sz="2400" b="0" i="0" u="none" strike="noStrike">
                          <a:solidFill>
                            <a:schemeClr val="tx1"/>
                          </a:solidFill>
                          <a:effectLst/>
                          <a:latin typeface="+mn-lt"/>
                        </a:rPr>
                        <a:t>email</a:t>
                      </a:r>
                    </a:p>
                  </a:txBody>
                  <a:tcPr marL="5443" marR="5443" marT="5443" marB="0" anchor="ctr"/>
                </a:tc>
                <a:tc>
                  <a:txBody>
                    <a:bodyPr/>
                    <a:lstStyle/>
                    <a:p>
                      <a:pPr algn="ctr" fontAlgn="ctr"/>
                      <a:r>
                        <a:rPr lang="en-US" sz="2400" b="0" i="0" u="none" strike="noStrike">
                          <a:solidFill>
                            <a:schemeClr val="tx1"/>
                          </a:solidFill>
                          <a:effectLst/>
                          <a:latin typeface="+mn-lt"/>
                        </a:rPr>
                        <a:t>2/5/2015</a:t>
                      </a:r>
                    </a:p>
                  </a:txBody>
                  <a:tcPr marL="5443" marR="5443" marT="5443" marB="0" anchor="ctr"/>
                </a:tc>
                <a:tc>
                  <a:txBody>
                    <a:bodyPr/>
                    <a:lstStyle/>
                    <a:p>
                      <a:pPr algn="ctr" fontAlgn="ctr"/>
                      <a:r>
                        <a:rPr lang="en-US" sz="2400" b="0" i="0" u="none" strike="noStrike">
                          <a:solidFill>
                            <a:schemeClr val="tx1"/>
                          </a:solidFill>
                          <a:effectLst/>
                          <a:latin typeface="+mn-lt"/>
                        </a:rPr>
                        <a:t>Wilson</a:t>
                      </a:r>
                    </a:p>
                  </a:txBody>
                  <a:tcPr marL="5443" marR="5443" marT="5443" marB="0" anchor="ctr"/>
                </a:tc>
                <a:tc>
                  <a:txBody>
                    <a:bodyPr/>
                    <a:lstStyle/>
                    <a:p>
                      <a:pPr algn="ctr" fontAlgn="ctr"/>
                      <a:r>
                        <a:rPr lang="en-US" sz="2400" b="0" i="0" u="none" strike="noStrike" dirty="0">
                          <a:solidFill>
                            <a:schemeClr val="tx1"/>
                          </a:solidFill>
                          <a:effectLst/>
                          <a:latin typeface="+mn-lt"/>
                        </a:rPr>
                        <a:t>Open</a:t>
                      </a:r>
                    </a:p>
                  </a:txBody>
                  <a:tcPr marL="5443" marR="5443" marT="5443" marB="0" anchor="ctr"/>
                </a:tc>
              </a:tr>
              <a:tr h="2976537">
                <a:tc>
                  <a:txBody>
                    <a:bodyPr/>
                    <a:lstStyle/>
                    <a:p>
                      <a:pPr algn="l" fontAlgn="ctr"/>
                      <a:r>
                        <a:rPr lang="en-US" sz="2400" u="none" strike="noStrike" dirty="0" smtClean="0">
                          <a:effectLst/>
                          <a:latin typeface="+mn-lt"/>
                        </a:rPr>
                        <a:t>Comment</a:t>
                      </a:r>
                      <a:endParaRPr lang="en-US" sz="2400" b="0" i="0" u="none" strike="noStrike" dirty="0">
                        <a:solidFill>
                          <a:schemeClr val="tx1"/>
                        </a:solidFill>
                        <a:effectLst/>
                        <a:latin typeface="+mn-lt"/>
                      </a:endParaRPr>
                    </a:p>
                  </a:txBody>
                  <a:tcPr marL="9525" marR="9525" marT="9525" marB="0"/>
                </a:tc>
                <a:tc gridSpan="5">
                  <a:txBody>
                    <a:bodyPr/>
                    <a:lstStyle/>
                    <a:p>
                      <a:pPr algn="l" fontAlgn="ctr"/>
                      <a:r>
                        <a:rPr lang="en-US" sz="2400" b="0" i="0" u="none" strike="noStrike" dirty="0" smtClean="0">
                          <a:solidFill>
                            <a:schemeClr val="tx1"/>
                          </a:solidFill>
                          <a:effectLst/>
                          <a:latin typeface="+mn-lt"/>
                        </a:rPr>
                        <a:t>Have the order of multidimensional data have the same dimensional order in both </a:t>
                      </a:r>
                      <a:r>
                        <a:rPr lang="en-US" sz="2400" b="0" i="0" u="none" strike="noStrike" dirty="0" err="1" smtClean="0">
                          <a:solidFill>
                            <a:schemeClr val="tx1"/>
                          </a:solidFill>
                          <a:effectLst/>
                          <a:latin typeface="+mn-lt"/>
                        </a:rPr>
                        <a:t>Matlab</a:t>
                      </a:r>
                      <a:r>
                        <a:rPr lang="en-US" sz="2400" b="0" i="0" u="none" strike="noStrike" dirty="0" smtClean="0">
                          <a:solidFill>
                            <a:schemeClr val="tx1"/>
                          </a:solidFill>
                          <a:effectLst/>
                          <a:latin typeface="+mn-lt"/>
                        </a:rPr>
                        <a:t> and IDL.  Really this is a row-major/column-major issue –</a:t>
                      </a:r>
                      <a:r>
                        <a:rPr lang="en-US" sz="2400" b="0" i="0" u="none" strike="noStrike" baseline="0" dirty="0" smtClean="0">
                          <a:solidFill>
                            <a:schemeClr val="tx1"/>
                          </a:solidFill>
                          <a:effectLst/>
                          <a:latin typeface="+mn-lt"/>
                        </a:rPr>
                        <a:t> </a:t>
                      </a:r>
                      <a:r>
                        <a:rPr lang="en-US" sz="2400" b="0" i="0" u="none" strike="noStrike" dirty="0" smtClean="0">
                          <a:solidFill>
                            <a:schemeClr val="tx1"/>
                          </a:solidFill>
                          <a:effectLst/>
                          <a:latin typeface="+mn-lt"/>
                        </a:rPr>
                        <a:t>I think... I can't test to confirm this one.  When I peer-reviewed the Maven CDF data using </a:t>
                      </a:r>
                      <a:r>
                        <a:rPr lang="en-US" sz="2400" b="0" i="0" u="none" strike="noStrike" dirty="0" err="1" smtClean="0">
                          <a:solidFill>
                            <a:schemeClr val="tx1"/>
                          </a:solidFill>
                          <a:effectLst/>
                          <a:latin typeface="+mn-lt"/>
                        </a:rPr>
                        <a:t>Matlab</a:t>
                      </a:r>
                      <a:r>
                        <a:rPr lang="en-US" sz="2400" b="0" i="0" u="none" strike="noStrike" dirty="0" smtClean="0">
                          <a:solidFill>
                            <a:schemeClr val="tx1"/>
                          </a:solidFill>
                          <a:effectLst/>
                          <a:latin typeface="+mn-lt"/>
                        </a:rPr>
                        <a:t> my dimensions were in the reverse order to those listed in the SIS (seemed they used IDL) - was that a typo or a row/column issue?  We believed a row/column issue in my chosen reader (</a:t>
                      </a:r>
                      <a:r>
                        <a:rPr lang="en-US" sz="2400" b="0" i="0" u="none" strike="noStrike" dirty="0" err="1" smtClean="0">
                          <a:solidFill>
                            <a:schemeClr val="tx1"/>
                          </a:solidFill>
                          <a:effectLst/>
                          <a:latin typeface="+mn-lt"/>
                        </a:rPr>
                        <a:t>Matlab</a:t>
                      </a:r>
                      <a:r>
                        <a:rPr lang="en-US" sz="2400" b="0" i="0" u="none" strike="noStrike" dirty="0" smtClean="0">
                          <a:solidFill>
                            <a:schemeClr val="tx1"/>
                          </a:solidFill>
                          <a:effectLst/>
                          <a:latin typeface="+mn-lt"/>
                        </a:rPr>
                        <a:t>) of CDF files at the time.</a:t>
                      </a:r>
                      <a:endParaRPr lang="en-US" sz="2400" b="0" i="0" u="none" strike="noStrike" dirty="0">
                        <a:solidFill>
                          <a:schemeClr val="tx1"/>
                        </a:solidFill>
                        <a:effectLst/>
                        <a:latin typeface="+mn-lt"/>
                      </a:endParaRPr>
                    </a:p>
                  </a:txBody>
                  <a:tcPr marL="9525" marR="9525" marT="9525" marB="0"/>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mn-lt"/>
                        </a:rPr>
                        <a:t>Response</a:t>
                      </a:r>
                      <a:endParaRPr lang="en-US" sz="2400" b="0" i="0" u="none" strike="noStrike" dirty="0">
                        <a:solidFill>
                          <a:schemeClr val="tx1"/>
                        </a:solidFill>
                        <a:effectLst/>
                        <a:latin typeface="+mn-lt"/>
                      </a:endParaRPr>
                    </a:p>
                  </a:txBody>
                  <a:tcPr marL="9525" marR="9525" marT="9525" marB="0"/>
                </a:tc>
                <a:tc gridSpan="5">
                  <a:txBody>
                    <a:bodyPr/>
                    <a:lstStyle/>
                    <a:p>
                      <a:pPr algn="l" fontAlgn="ctr"/>
                      <a:r>
                        <a:rPr lang="en-US" sz="2400" b="0" i="0" u="none" strike="noStrike" dirty="0" smtClean="0">
                          <a:solidFill>
                            <a:schemeClr val="tx1"/>
                          </a:solidFill>
                          <a:effectLst/>
                          <a:latin typeface="+mn-lt"/>
                        </a:rPr>
                        <a:t>This</a:t>
                      </a:r>
                      <a:r>
                        <a:rPr lang="en-US" sz="2400" b="0" i="0" u="none" strike="noStrike" baseline="0" dirty="0" smtClean="0">
                          <a:solidFill>
                            <a:schemeClr val="tx1"/>
                          </a:solidFill>
                          <a:effectLst/>
                          <a:latin typeface="+mn-lt"/>
                        </a:rPr>
                        <a:t> issue needs to be included in the archive documentation.</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102785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CDF Tiger Team Finding – Row #89</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44787507"/>
              </p:ext>
            </p:extLst>
          </p:nvPr>
        </p:nvGraphicFramePr>
        <p:xfrm>
          <a:off x="914400" y="1325571"/>
          <a:ext cx="10439400" cy="332585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CDF Tiger Team</a:t>
                      </a:r>
                    </a:p>
                  </a:txBody>
                  <a:tcPr marL="5443" marR="5443" marT="5443" marB="0" anchor="ctr"/>
                </a:tc>
                <a:tc>
                  <a:txBody>
                    <a:bodyPr/>
                    <a:lstStyle/>
                    <a:p>
                      <a:pPr algn="ctr" fontAlgn="ctr"/>
                      <a:r>
                        <a:rPr lang="en-US" sz="2400" b="0" i="0" u="none" strike="noStrike">
                          <a:solidFill>
                            <a:schemeClr val="tx1"/>
                          </a:solidFill>
                          <a:effectLst/>
                          <a:latin typeface="+mn-lt"/>
                        </a:rPr>
                        <a:t> </a:t>
                      </a:r>
                    </a:p>
                  </a:txBody>
                  <a:tcPr marL="5443" marR="5443" marT="5443" marB="0" anchor="ctr"/>
                </a:tc>
                <a:tc>
                  <a:txBody>
                    <a:bodyPr/>
                    <a:lstStyle/>
                    <a:p>
                      <a:pPr algn="ctr" fontAlgn="ctr"/>
                      <a:r>
                        <a:rPr lang="en-US" sz="2400" b="0" i="0" u="none" strike="noStrike">
                          <a:solidFill>
                            <a:schemeClr val="tx1"/>
                          </a:solidFill>
                          <a:effectLst/>
                          <a:latin typeface="+mn-lt"/>
                        </a:rPr>
                        <a:t>CDF Tiger Team Report</a:t>
                      </a:r>
                    </a:p>
                  </a:txBody>
                  <a:tcPr marL="5443" marR="5443" marT="5443" marB="0" anchor="ctr"/>
                </a:tc>
                <a:tc>
                  <a:txBody>
                    <a:bodyPr/>
                    <a:lstStyle/>
                    <a:p>
                      <a:pPr algn="ctr" fontAlgn="ctr"/>
                      <a:r>
                        <a:rPr lang="en-US" sz="2400" b="0" i="0" u="none" strike="noStrike">
                          <a:solidFill>
                            <a:schemeClr val="tx1"/>
                          </a:solidFill>
                          <a:effectLst/>
                          <a:latin typeface="+mn-lt"/>
                        </a:rPr>
                        <a:t>2/9/2015</a:t>
                      </a:r>
                    </a:p>
                  </a:txBody>
                  <a:tcPr marL="5443" marR="5443" marT="5443" marB="0" anchor="ctr"/>
                </a:tc>
                <a:tc>
                  <a:txBody>
                    <a:bodyPr/>
                    <a:lstStyle/>
                    <a:p>
                      <a:pPr algn="ctr" fontAlgn="ctr"/>
                      <a:r>
                        <a:rPr lang="en-US" sz="2400" b="0" i="0" u="none" strike="noStrike">
                          <a:solidFill>
                            <a:schemeClr val="tx1"/>
                          </a:solidFill>
                          <a:effectLst/>
                          <a:latin typeface="+mn-lt"/>
                        </a:rPr>
                        <a:t>CDF Tiger Team</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MAVEN archives should include CDF files with PDS4 labels as PPI has designed and that conform to the constraints that PPI has defined (PPI white paper How To Create PDS4 Compatible File in the CDF Format, rev. 2014-10-15).</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This approach has been followed for all of the MAVEN</a:t>
                      </a:r>
                      <a:r>
                        <a:rPr lang="en-US" sz="2400" b="0" i="0" u="none" strike="noStrike" baseline="0" dirty="0" smtClean="0">
                          <a:solidFill>
                            <a:schemeClr val="tx1"/>
                          </a:solidFill>
                          <a:effectLst/>
                          <a:latin typeface="+mn-lt"/>
                        </a:rPr>
                        <a:t> CDF data sets.</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72199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CDF Tiger Team Finding – Row </a:t>
            </a:r>
            <a:r>
              <a:rPr lang="en-US" dirty="0" smtClean="0"/>
              <a:t>#90</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22227561"/>
              </p:ext>
            </p:extLst>
          </p:nvPr>
        </p:nvGraphicFramePr>
        <p:xfrm>
          <a:off x="914400" y="1325571"/>
          <a:ext cx="10439400" cy="332585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CDF Tiger Team</a:t>
                      </a:r>
                    </a:p>
                  </a:txBody>
                  <a:tcPr marL="5443" marR="5443" marT="5443" marB="0" anchor="ctr"/>
                </a:tc>
                <a:tc>
                  <a:txBody>
                    <a:bodyPr/>
                    <a:lstStyle/>
                    <a:p>
                      <a:pPr algn="ctr" fontAlgn="ctr"/>
                      <a:r>
                        <a:rPr lang="en-US" sz="2400" b="0" i="0" u="none" strike="noStrike">
                          <a:solidFill>
                            <a:schemeClr val="tx1"/>
                          </a:solidFill>
                          <a:effectLst/>
                          <a:latin typeface="+mn-lt"/>
                        </a:rPr>
                        <a:t>PDS4 Labels</a:t>
                      </a:r>
                    </a:p>
                  </a:txBody>
                  <a:tcPr marL="5443" marR="5443" marT="5443" marB="0" anchor="ctr"/>
                </a:tc>
                <a:tc>
                  <a:txBody>
                    <a:bodyPr/>
                    <a:lstStyle/>
                    <a:p>
                      <a:pPr algn="ctr" fontAlgn="ctr"/>
                      <a:r>
                        <a:rPr lang="en-US" sz="2400" b="0" i="0" u="none" strike="noStrike">
                          <a:solidFill>
                            <a:schemeClr val="tx1"/>
                          </a:solidFill>
                          <a:effectLst/>
                          <a:latin typeface="+mn-lt"/>
                        </a:rPr>
                        <a:t>CDF Tiger Team Report</a:t>
                      </a:r>
                    </a:p>
                  </a:txBody>
                  <a:tcPr marL="5443" marR="5443" marT="5443" marB="0" anchor="ctr"/>
                </a:tc>
                <a:tc>
                  <a:txBody>
                    <a:bodyPr/>
                    <a:lstStyle/>
                    <a:p>
                      <a:pPr algn="ctr" fontAlgn="ctr"/>
                      <a:r>
                        <a:rPr lang="en-US" sz="2400" b="0" i="0" u="none" strike="noStrike">
                          <a:solidFill>
                            <a:schemeClr val="tx1"/>
                          </a:solidFill>
                          <a:effectLst/>
                          <a:latin typeface="+mn-lt"/>
                        </a:rPr>
                        <a:t>2/9/2015</a:t>
                      </a:r>
                    </a:p>
                  </a:txBody>
                  <a:tcPr marL="5443" marR="5443" marT="5443" marB="0" anchor="ctr"/>
                </a:tc>
                <a:tc>
                  <a:txBody>
                    <a:bodyPr/>
                    <a:lstStyle/>
                    <a:p>
                      <a:pPr algn="ctr" fontAlgn="ctr"/>
                      <a:r>
                        <a:rPr lang="en-US" sz="2400" b="0" i="0" u="none" strike="noStrike">
                          <a:solidFill>
                            <a:schemeClr val="tx1"/>
                          </a:solidFill>
                          <a:effectLst/>
                          <a:latin typeface="+mn-lt"/>
                        </a:rPr>
                        <a:t>CDF Tiger Team</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The PDS4 labels should be debugged and improved (e.g., to better define relationships between arrays).</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PDS4 label</a:t>
                      </a:r>
                      <a:r>
                        <a:rPr lang="en-US" sz="2400" b="0" i="0" u="none" strike="noStrike" baseline="0" dirty="0" smtClean="0">
                          <a:solidFill>
                            <a:schemeClr val="tx1"/>
                          </a:solidFill>
                          <a:effectLst/>
                          <a:latin typeface="+mn-lt"/>
                        </a:rPr>
                        <a:t> debugging was accomplished by means of the MAVEN Delta Peer Reviews, and PDSMC MAVEN CDF Review. Improvements included the creation of the </a:t>
                      </a:r>
                      <a:r>
                        <a:rPr lang="en-US" sz="2400" b="0" i="0" u="none" strike="noStrike" baseline="0" dirty="0" err="1" smtClean="0">
                          <a:solidFill>
                            <a:schemeClr val="tx1"/>
                          </a:solidFill>
                          <a:effectLst/>
                          <a:latin typeface="+mn-lt"/>
                        </a:rPr>
                        <a:t>Particle_Observation</a:t>
                      </a:r>
                      <a:r>
                        <a:rPr lang="en-US" sz="2400" b="0" i="0" u="none" strike="noStrike" baseline="0" dirty="0" smtClean="0">
                          <a:solidFill>
                            <a:schemeClr val="tx1"/>
                          </a:solidFill>
                          <a:effectLst/>
                          <a:latin typeface="+mn-lt"/>
                        </a:rPr>
                        <a:t>, and Parameter objects</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03040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CDF Tiger Team Finding – Row </a:t>
            </a:r>
            <a:r>
              <a:rPr lang="en-US" dirty="0" smtClean="0"/>
              <a:t>#91</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282344938"/>
              </p:ext>
            </p:extLst>
          </p:nvPr>
        </p:nvGraphicFramePr>
        <p:xfrm>
          <a:off x="914400" y="1325571"/>
          <a:ext cx="10439400" cy="332585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CDF Tiger Team</a:t>
                      </a:r>
                    </a:p>
                  </a:txBody>
                  <a:tcPr marL="5443" marR="5443" marT="5443" marB="0" anchor="ctr"/>
                </a:tc>
                <a:tc>
                  <a:txBody>
                    <a:bodyPr/>
                    <a:lstStyle/>
                    <a:p>
                      <a:pPr algn="ctr" fontAlgn="ctr"/>
                      <a:r>
                        <a:rPr lang="en-US" sz="2400" b="0" i="0" u="none" strike="noStrike" dirty="0">
                          <a:solidFill>
                            <a:schemeClr val="tx1"/>
                          </a:solidFill>
                          <a:effectLst/>
                          <a:latin typeface="+mn-lt"/>
                        </a:rPr>
                        <a:t> </a:t>
                      </a:r>
                    </a:p>
                  </a:txBody>
                  <a:tcPr marL="5443" marR="5443" marT="5443" marB="0" anchor="ctr"/>
                </a:tc>
                <a:tc>
                  <a:txBody>
                    <a:bodyPr/>
                    <a:lstStyle/>
                    <a:p>
                      <a:pPr algn="ctr" fontAlgn="ctr"/>
                      <a:r>
                        <a:rPr lang="en-US" sz="2400" b="0" i="0" u="none" strike="noStrike">
                          <a:solidFill>
                            <a:schemeClr val="tx1"/>
                          </a:solidFill>
                          <a:effectLst/>
                          <a:latin typeface="+mn-lt"/>
                        </a:rPr>
                        <a:t>CDF Tiger Team Report</a:t>
                      </a:r>
                    </a:p>
                  </a:txBody>
                  <a:tcPr marL="5443" marR="5443" marT="5443" marB="0" anchor="ctr"/>
                </a:tc>
                <a:tc>
                  <a:txBody>
                    <a:bodyPr/>
                    <a:lstStyle/>
                    <a:p>
                      <a:pPr algn="ctr" fontAlgn="ctr"/>
                      <a:r>
                        <a:rPr lang="en-US" sz="2400" b="0" i="0" u="none" strike="noStrike">
                          <a:solidFill>
                            <a:schemeClr val="tx1"/>
                          </a:solidFill>
                          <a:effectLst/>
                          <a:latin typeface="+mn-lt"/>
                        </a:rPr>
                        <a:t>2/9/2015</a:t>
                      </a:r>
                    </a:p>
                  </a:txBody>
                  <a:tcPr marL="5443" marR="5443" marT="5443" marB="0" anchor="ctr"/>
                </a:tc>
                <a:tc>
                  <a:txBody>
                    <a:bodyPr/>
                    <a:lstStyle/>
                    <a:p>
                      <a:pPr algn="ctr" fontAlgn="ctr"/>
                      <a:r>
                        <a:rPr lang="en-US" sz="2400" b="0" i="0" u="none" strike="noStrike">
                          <a:solidFill>
                            <a:schemeClr val="tx1"/>
                          </a:solidFill>
                          <a:effectLst/>
                          <a:latin typeface="+mn-lt"/>
                        </a:rPr>
                        <a:t>CDF Tiger Team</a:t>
                      </a:r>
                    </a:p>
                  </a:txBody>
                  <a:tcPr marL="5443" marR="5443" marT="5443" marB="0" anchor="ctr"/>
                </a:tc>
                <a:tc>
                  <a:txBody>
                    <a:bodyPr/>
                    <a:lstStyle/>
                    <a:p>
                      <a:pPr algn="ctr" fontAlgn="ctr"/>
                      <a:r>
                        <a:rPr lang="en-US" sz="2400" b="0" i="0" u="none" strike="noStrike" dirty="0" smtClean="0">
                          <a:solidFill>
                            <a:schemeClr val="tx1"/>
                          </a:solidFill>
                          <a:effectLst/>
                          <a:latin typeface="+mn-lt"/>
                        </a:rPr>
                        <a:t>Closed</a:t>
                      </a:r>
                      <a:endParaRPr lang="en-US" sz="2400" b="0" i="0" u="none" strike="noStrike" dirty="0">
                        <a:solidFill>
                          <a:schemeClr val="tx1"/>
                        </a:solidFill>
                        <a:effectLst/>
                        <a:latin typeface="+mn-lt"/>
                      </a:endParaRP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There was not a consensus on whether MAVEN CDF files should be converted to another format that would be the primary archive product, making the CDF files a supplemental product.</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The approach taken with the MAVEN archive has been to used the CDF</a:t>
                      </a:r>
                      <a:r>
                        <a:rPr lang="en-US" sz="2400" b="0" i="0" u="none" strike="noStrike" baseline="0" dirty="0" smtClean="0">
                          <a:solidFill>
                            <a:schemeClr val="tx1"/>
                          </a:solidFill>
                          <a:effectLst/>
                          <a:latin typeface="+mn-lt"/>
                        </a:rPr>
                        <a:t> data as the primary archive, describing them as binary array objects.</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2266620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CDF Tiger Team Finding – Row </a:t>
            </a:r>
            <a:r>
              <a:rPr lang="en-US" dirty="0" smtClean="0"/>
              <a:t>#92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04786633"/>
              </p:ext>
            </p:extLst>
          </p:nvPr>
        </p:nvGraphicFramePr>
        <p:xfrm>
          <a:off x="914400" y="1325571"/>
          <a:ext cx="10439400" cy="2232660"/>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smtClean="0">
                          <a:solidFill>
                            <a:schemeClr val="tx1"/>
                          </a:solidFill>
                          <a:effectLst/>
                          <a:latin typeface="+mn-lt"/>
                        </a:rPr>
                        <a:t>CDF Tiger Team</a:t>
                      </a:r>
                      <a:r>
                        <a:rPr lang="en-US" sz="2400" b="0" i="0" u="none" strike="noStrike" dirty="0">
                          <a:solidFill>
                            <a:schemeClr val="tx1"/>
                          </a:solidFill>
                          <a:effectLst/>
                          <a:latin typeface="+mn-lt"/>
                        </a:rPr>
                        <a:t> </a:t>
                      </a:r>
                    </a:p>
                  </a:txBody>
                  <a:tcPr marL="9525" marR="9525" marT="9525" marB="0" anchor="ctr"/>
                </a:tc>
                <a:tc>
                  <a:txBody>
                    <a:bodyPr/>
                    <a:lstStyle/>
                    <a:p>
                      <a:pPr algn="ctr" fontAlgn="ctr"/>
                      <a:r>
                        <a:rPr lang="en-US" sz="2400" b="0" i="0" u="none" strike="noStrike">
                          <a:solidFill>
                            <a:schemeClr val="tx1"/>
                          </a:solidFill>
                          <a:effectLst/>
                          <a:latin typeface="+mn-lt"/>
                        </a:rPr>
                        <a:t>Existential</a:t>
                      </a:r>
                    </a:p>
                  </a:txBody>
                  <a:tcPr marL="9525" marR="9525" marT="9525" marB="0" anchor="ctr"/>
                </a:tc>
                <a:tc>
                  <a:txBody>
                    <a:bodyPr/>
                    <a:lstStyle/>
                    <a:p>
                      <a:pPr algn="ctr" fontAlgn="ctr"/>
                      <a:r>
                        <a:rPr lang="en-US" sz="2400" b="0" i="0" u="none" strike="noStrike">
                          <a:solidFill>
                            <a:schemeClr val="tx1"/>
                          </a:solidFill>
                          <a:effectLst/>
                          <a:latin typeface="+mn-lt"/>
                        </a:rPr>
                        <a:t>CDF Tiger Team Report</a:t>
                      </a:r>
                    </a:p>
                  </a:txBody>
                  <a:tcPr marL="9525" marR="9525" marT="9525" marB="0" anchor="ctr"/>
                </a:tc>
                <a:tc>
                  <a:txBody>
                    <a:bodyPr/>
                    <a:lstStyle/>
                    <a:p>
                      <a:pPr algn="ctr" fontAlgn="ctr"/>
                      <a:r>
                        <a:rPr lang="en-US" sz="2400" b="0" i="0" u="none" strike="noStrike">
                          <a:solidFill>
                            <a:schemeClr val="tx1"/>
                          </a:solidFill>
                          <a:effectLst/>
                          <a:latin typeface="+mn-lt"/>
                        </a:rPr>
                        <a:t>2/9/2015</a:t>
                      </a:r>
                    </a:p>
                  </a:txBody>
                  <a:tcPr marL="9525" marR="9525" marT="9525" marB="0" anchor="ctr"/>
                </a:tc>
                <a:tc>
                  <a:txBody>
                    <a:bodyPr/>
                    <a:lstStyle/>
                    <a:p>
                      <a:pPr algn="ctr" fontAlgn="ctr"/>
                      <a:r>
                        <a:rPr lang="en-US" sz="2400" b="0" i="0" u="none" strike="noStrike">
                          <a:solidFill>
                            <a:schemeClr val="tx1"/>
                          </a:solidFill>
                          <a:effectLst/>
                          <a:latin typeface="+mn-lt"/>
                        </a:rPr>
                        <a:t>CDF Tiger Team</a:t>
                      </a:r>
                    </a:p>
                  </a:txBody>
                  <a:tcPr marL="9525" marR="9525" marT="9525" marB="0" anchor="ctr"/>
                </a:tc>
                <a:tc>
                  <a:txBody>
                    <a:bodyPr/>
                    <a:lstStyle/>
                    <a:p>
                      <a:pPr algn="ctr" fontAlgn="ctr"/>
                      <a:r>
                        <a:rPr lang="en-US" sz="2400" b="0" i="0" u="none" strike="noStrike" dirty="0">
                          <a:solidFill>
                            <a:schemeClr val="tx1"/>
                          </a:solidFill>
                          <a:effectLst/>
                          <a:latin typeface="+mn-lt"/>
                        </a:rPr>
                        <a:t> </a:t>
                      </a:r>
                      <a:r>
                        <a:rPr lang="en-US" sz="2400" b="0" i="0" u="none" strike="noStrike" dirty="0" smtClean="0">
                          <a:solidFill>
                            <a:schemeClr val="tx1"/>
                          </a:solidFill>
                          <a:effectLst/>
                          <a:latin typeface="+mn-lt"/>
                        </a:rPr>
                        <a:t>Closed</a:t>
                      </a:r>
                      <a:endParaRPr lang="en-US" sz="2400" b="0" i="0" u="none" strike="noStrike" dirty="0">
                        <a:solidFill>
                          <a:schemeClr val="tx1"/>
                        </a:solidFill>
                        <a:effectLst/>
                        <a:latin typeface="+mn-lt"/>
                      </a:endParaRPr>
                    </a:p>
                  </a:txBody>
                  <a:tcPr marL="9525" marR="9525" marT="9525"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Even if the CDF file can be described by a PDS4 label, it would still violate the basic “simplicity principle” of PDS4.</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0389921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MAVEN Review Comment – Row </a:t>
            </a:r>
            <a:r>
              <a:rPr lang="en-US" dirty="0" smtClean="0"/>
              <a:t>#104</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44245445"/>
              </p:ext>
            </p:extLst>
          </p:nvPr>
        </p:nvGraphicFramePr>
        <p:xfrm>
          <a:off x="914400" y="1325571"/>
          <a:ext cx="10439400" cy="332585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MAVEN Delta Reviews</a:t>
                      </a:r>
                    </a:p>
                  </a:txBody>
                  <a:tcPr marL="5443" marR="5443" marT="5443" marB="0" anchor="ctr"/>
                </a:tc>
                <a:tc>
                  <a:txBody>
                    <a:bodyPr/>
                    <a:lstStyle/>
                    <a:p>
                      <a:pPr algn="ctr" fontAlgn="ctr"/>
                      <a:r>
                        <a:rPr lang="en-US" sz="2000" b="0" i="0" u="none" strike="noStrike" dirty="0">
                          <a:solidFill>
                            <a:schemeClr val="tx1"/>
                          </a:solidFill>
                          <a:effectLst/>
                          <a:latin typeface="+mn-lt"/>
                        </a:rPr>
                        <a:t>Archive Documentation</a:t>
                      </a:r>
                    </a:p>
                  </a:txBody>
                  <a:tcPr marL="5443" marR="5443" marT="5443" marB="0" anchor="ctr"/>
                </a:tc>
                <a:tc>
                  <a:txBody>
                    <a:bodyPr/>
                    <a:lstStyle/>
                    <a:p>
                      <a:pPr algn="ctr" fontAlgn="ctr"/>
                      <a:r>
                        <a:rPr lang="en-US" sz="2400" b="0" i="0" u="none" strike="noStrike" dirty="0">
                          <a:solidFill>
                            <a:schemeClr val="tx1"/>
                          </a:solidFill>
                          <a:effectLst/>
                          <a:latin typeface="+mn-lt"/>
                        </a:rPr>
                        <a:t>SWIA Delta Review</a:t>
                      </a:r>
                    </a:p>
                  </a:txBody>
                  <a:tcPr marL="5443" marR="5443" marT="5443" marB="0" anchor="ctr"/>
                </a:tc>
                <a:tc>
                  <a:txBody>
                    <a:bodyPr/>
                    <a:lstStyle/>
                    <a:p>
                      <a:pPr algn="ctr" fontAlgn="ctr"/>
                      <a:r>
                        <a:rPr lang="en-US" sz="2400" b="0" i="0" u="none" strike="noStrike" dirty="0">
                          <a:solidFill>
                            <a:schemeClr val="tx1"/>
                          </a:solidFill>
                          <a:effectLst/>
                          <a:latin typeface="+mn-lt"/>
                        </a:rPr>
                        <a:t>4/29/2015</a:t>
                      </a:r>
                    </a:p>
                  </a:txBody>
                  <a:tcPr marL="5443" marR="5443" marT="5443" marB="0" anchor="ctr"/>
                </a:tc>
                <a:tc>
                  <a:txBody>
                    <a:bodyPr/>
                    <a:lstStyle/>
                    <a:p>
                      <a:pPr algn="ctr" fontAlgn="ctr"/>
                      <a:r>
                        <a:rPr lang="en-US" sz="2400" b="0" i="0" u="none" strike="noStrike" dirty="0">
                          <a:solidFill>
                            <a:schemeClr val="tx1"/>
                          </a:solidFill>
                          <a:effectLst/>
                          <a:latin typeface="+mn-lt"/>
                        </a:rPr>
                        <a:t>Martin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It would be nice to have a layperson description of the significance of the different data collections.  They all look about the same to me in the </a:t>
                      </a:r>
                      <a:r>
                        <a:rPr lang="en-US" sz="2400" b="0" i="0" u="none" strike="noStrike" dirty="0" err="1" smtClean="0">
                          <a:solidFill>
                            <a:schemeClr val="tx1"/>
                          </a:solidFill>
                          <a:effectLst/>
                          <a:latin typeface="+mn-lt"/>
                        </a:rPr>
                        <a:t>autoplot</a:t>
                      </a:r>
                      <a:r>
                        <a:rPr lang="en-US" sz="2400" b="0" i="0" u="none" strike="noStrike" dirty="0" smtClean="0">
                          <a:solidFill>
                            <a:schemeClr val="tx1"/>
                          </a:solidFill>
                          <a:effectLst/>
                          <a:latin typeface="+mn-lt"/>
                        </a:rPr>
                        <a:t> displays. </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Sections were added to the SWIA and SWEA SIS documents to address this recommendation.</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8244685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PDSMC CDF Review – Row #120</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403576443"/>
              </p:ext>
            </p:extLst>
          </p:nvPr>
        </p:nvGraphicFramePr>
        <p:xfrm>
          <a:off x="914400" y="1325571"/>
          <a:ext cx="10439400" cy="405737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Calibri" panose="020F0502020204030204" pitchFamily="34" charset="0"/>
                        </a:rPr>
                        <a:t>PDSMC CDF Review</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PDS4 Labels</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email</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6/9/2015</a:t>
                      </a:r>
                    </a:p>
                  </a:txBody>
                  <a:tcPr marL="5443" marR="5443" marT="5443" marB="0" anchor="ctr"/>
                </a:tc>
                <a:tc>
                  <a:txBody>
                    <a:bodyPr/>
                    <a:lstStyle/>
                    <a:p>
                      <a:pPr algn="ctr" fontAlgn="ctr"/>
                      <a:r>
                        <a:rPr lang="en-US" sz="2400" b="0" i="0" u="none" strike="noStrike">
                          <a:solidFill>
                            <a:schemeClr val="tx1"/>
                          </a:solidFill>
                          <a:effectLst/>
                          <a:latin typeface="+mn-lt"/>
                        </a:rPr>
                        <a:t>Gordon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latin typeface="Calibri" panose="020F0502020204030204" pitchFamily="34" charset="0"/>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1D-1 field arrays should not be identified in the labels (assuming my understanding is correct, and these are all single valued for the entire file). For someone using the XML label and software other than CDF-A, that information is given as an attribute in the labels. Rather than list those arrays in the XML label, consider them as part of the intervening embedded headers.</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Calibri" panose="020F0502020204030204" pitchFamily="34" charset="0"/>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"Single-element array" values have been added to the PDS4 labels as metadata and are not defined as array objects within the data files.</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5096818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PDSMC CDF Review – Row </a:t>
            </a:r>
            <a:r>
              <a:rPr lang="en-US" dirty="0" smtClean="0"/>
              <a:t>#121</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3085930"/>
              </p:ext>
            </p:extLst>
          </p:nvPr>
        </p:nvGraphicFramePr>
        <p:xfrm>
          <a:off x="914400" y="1325571"/>
          <a:ext cx="10439400" cy="478889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Calibri" panose="020F0502020204030204" pitchFamily="34" charset="0"/>
                        </a:rPr>
                        <a:t>PDSMC CDF Review</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PDS4 Labels</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email</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6/29/2015</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Gordon</a:t>
                      </a:r>
                    </a:p>
                  </a:txBody>
                  <a:tcPr marL="5443" marR="5443" marT="5443" marB="0" anchor="ctr"/>
                </a:tc>
                <a:tc>
                  <a:txBody>
                    <a:bodyPr/>
                    <a:lstStyle/>
                    <a:p>
                      <a:pPr algn="ctr" fontAlgn="ctr"/>
                      <a:r>
                        <a:rPr lang="en-US" sz="2400" b="0" i="0" u="none" strike="noStrike" dirty="0">
                          <a:solidFill>
                            <a:schemeClr val="tx1"/>
                          </a:solidFill>
                          <a:effectLst/>
                          <a:latin typeface="Calibri" panose="020F0502020204030204" pitchFamily="34" charset="0"/>
                        </a:rPr>
                        <a:t>Addressed</a:t>
                      </a:r>
                    </a:p>
                  </a:txBody>
                  <a:tcPr marL="5443" marR="5443" marT="5443" marB="0" anchor="ctr"/>
                </a:tc>
              </a:tr>
              <a:tr h="370840">
                <a:tc>
                  <a:txBody>
                    <a:bodyPr/>
                    <a:lstStyle/>
                    <a:p>
                      <a:pPr algn="l" fontAlgn="ctr"/>
                      <a:r>
                        <a:rPr lang="en-US" sz="2400" u="none" strike="noStrike" dirty="0" smtClean="0">
                          <a:effectLst/>
                          <a:latin typeface="Calibri" panose="020F0502020204030204" pitchFamily="34" charset="0"/>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&lt;name&gt;</a:t>
                      </a:r>
                      <a:r>
                        <a:rPr lang="en-US" sz="2400" b="0" i="0" u="none" strike="noStrike" dirty="0" err="1" smtClean="0">
                          <a:solidFill>
                            <a:schemeClr val="tx1"/>
                          </a:solidFill>
                          <a:effectLst/>
                          <a:latin typeface="Calibri" panose="020F0502020204030204" pitchFamily="34" charset="0"/>
                        </a:rPr>
                        <a:t>dindex</a:t>
                      </a:r>
                      <a:r>
                        <a:rPr lang="en-US" sz="2400" b="0" i="0" u="none" strike="noStrike" dirty="0" smtClean="0">
                          <a:solidFill>
                            <a:schemeClr val="tx1"/>
                          </a:solidFill>
                          <a:effectLst/>
                          <a:latin typeface="Calibri" panose="020F0502020204030204" pitchFamily="34" charset="0"/>
                        </a:rPr>
                        <a:t>&lt;/name&gt;</a:t>
                      </a:r>
                    </a:p>
                    <a:p>
                      <a:pPr algn="l" fontAlgn="ctr"/>
                      <a:r>
                        <a:rPr lang="en-US" sz="2400" b="0" i="0" u="none" strike="noStrike" dirty="0" smtClean="0">
                          <a:solidFill>
                            <a:schemeClr val="tx1"/>
                          </a:solidFill>
                          <a:effectLst/>
                          <a:latin typeface="Calibri" panose="020F0502020204030204" pitchFamily="34" charset="0"/>
                        </a:rPr>
                        <a:t>   &lt;description&gt;Deflection Index for CDF compatibility&lt;/description&gt;</a:t>
                      </a:r>
                    </a:p>
                    <a:p>
                      <a:pPr algn="l" fontAlgn="ctr"/>
                      <a:r>
                        <a:rPr lang="en-US" sz="2400" b="0" i="0" u="none" strike="noStrike" dirty="0" smtClean="0">
                          <a:solidFill>
                            <a:schemeClr val="tx1"/>
                          </a:solidFill>
                          <a:effectLst/>
                          <a:latin typeface="Calibri" panose="020F0502020204030204" pitchFamily="34" charset="0"/>
                        </a:rPr>
                        <a:t>There must be a better way to describe this array. You should be describing it in the XML label for non CDF users. The array has values [1,2,3,4]; it is used as an array axis for multiple arrays, and I still do not see an association between it's values and something more substantial, like deflection angle values. </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Calibri" panose="020F0502020204030204" pitchFamily="34" charset="0"/>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The PDS4 labels for these products have been modified to use the appropriate multi-dimensional array for describing the data array axes. </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710598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Overview</a:t>
            </a:r>
            <a:endParaRPr lang="en-US" dirty="0"/>
          </a:p>
        </p:txBody>
      </p:sp>
      <p:sp>
        <p:nvSpPr>
          <p:cNvPr id="3" name="Content Placeholder 2"/>
          <p:cNvSpPr>
            <a:spLocks noGrp="1"/>
          </p:cNvSpPr>
          <p:nvPr>
            <p:ph idx="1"/>
          </p:nvPr>
        </p:nvSpPr>
        <p:spPr>
          <a:xfrm>
            <a:off x="838200" y="1279525"/>
            <a:ext cx="10515600" cy="5029200"/>
          </a:xfrm>
        </p:spPr>
        <p:txBody>
          <a:bodyPr/>
          <a:lstStyle/>
          <a:p>
            <a:r>
              <a:rPr lang="en-US" dirty="0" smtClean="0"/>
              <a:t>PDS4 CDF archiving timeline</a:t>
            </a:r>
          </a:p>
          <a:p>
            <a:r>
              <a:rPr lang="en-US" dirty="0" smtClean="0"/>
              <a:t>Comment Overview &amp; Statistics</a:t>
            </a:r>
          </a:p>
          <a:p>
            <a:r>
              <a:rPr lang="en-US" dirty="0" smtClean="0"/>
              <a:t>Select Issues</a:t>
            </a:r>
          </a:p>
          <a:p>
            <a:endParaRPr lang="en-US" dirty="0" smtClean="0"/>
          </a:p>
        </p:txBody>
      </p:sp>
    </p:spTree>
    <p:extLst>
      <p:ext uri="{BB962C8B-B14F-4D97-AF65-F5344CB8AC3E}">
        <p14:creationId xmlns:p14="http://schemas.microsoft.com/office/powerpoint/2010/main" val="11182190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PDSMC CDF Review – Row </a:t>
            </a:r>
            <a:r>
              <a:rPr lang="en-US" dirty="0" smtClean="0"/>
              <a:t>#122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00450080"/>
              </p:ext>
            </p:extLst>
          </p:nvPr>
        </p:nvGraphicFramePr>
        <p:xfrm>
          <a:off x="914400" y="1325571"/>
          <a:ext cx="10439400" cy="478889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Calibri" panose="020F0502020204030204" pitchFamily="34" charset="0"/>
                        </a:rPr>
                        <a:t>PDSMC CDF Review</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PDS4 Labels</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email</a:t>
                      </a:r>
                    </a:p>
                  </a:txBody>
                  <a:tcPr marL="5443" marR="5443" marT="5443" marB="0" anchor="ctr"/>
                </a:tc>
                <a:tc>
                  <a:txBody>
                    <a:bodyPr/>
                    <a:lstStyle/>
                    <a:p>
                      <a:pPr algn="ctr" fontAlgn="ctr"/>
                      <a:r>
                        <a:rPr lang="en-US" sz="2400" b="0" i="0" u="none" strike="noStrike">
                          <a:solidFill>
                            <a:schemeClr val="tx1"/>
                          </a:solidFill>
                          <a:effectLst/>
                          <a:latin typeface="+mn-lt"/>
                        </a:rPr>
                        <a:t>6/29/2015</a:t>
                      </a:r>
                    </a:p>
                  </a:txBody>
                  <a:tcPr marL="5443" marR="5443" marT="5443" marB="0" anchor="ctr"/>
                </a:tc>
                <a:tc>
                  <a:txBody>
                    <a:bodyPr/>
                    <a:lstStyle/>
                    <a:p>
                      <a:pPr algn="ctr" fontAlgn="ctr"/>
                      <a:r>
                        <a:rPr lang="en-US" sz="2400" b="0" i="0" u="none" strike="noStrike">
                          <a:solidFill>
                            <a:schemeClr val="tx1"/>
                          </a:solidFill>
                          <a:effectLst/>
                          <a:latin typeface="+mn-lt"/>
                        </a:rPr>
                        <a:t>Gordon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latin typeface="Calibri" panose="020F0502020204030204" pitchFamily="34" charset="0"/>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 &lt;Array&gt;</a:t>
                      </a:r>
                    </a:p>
                    <a:p>
                      <a:pPr algn="l" fontAlgn="ctr"/>
                      <a:r>
                        <a:rPr lang="en-US" sz="2400" b="0" i="0" u="none" strike="noStrike" dirty="0" smtClean="0">
                          <a:solidFill>
                            <a:schemeClr val="tx1"/>
                          </a:solidFill>
                          <a:effectLst/>
                          <a:latin typeface="Calibri" panose="020F0502020204030204" pitchFamily="34" charset="0"/>
                        </a:rPr>
                        <a:t>     &lt;name&gt;</a:t>
                      </a:r>
                      <a:r>
                        <a:rPr lang="en-US" sz="2400" b="0" i="0" u="none" strike="noStrike" dirty="0" err="1" smtClean="0">
                          <a:solidFill>
                            <a:schemeClr val="tx1"/>
                          </a:solidFill>
                          <a:effectLst/>
                          <a:latin typeface="Calibri" panose="020F0502020204030204" pitchFamily="34" charset="0"/>
                        </a:rPr>
                        <a:t>theta_coarse</a:t>
                      </a:r>
                      <a:r>
                        <a:rPr lang="en-US" sz="2400" b="0" i="0" u="none" strike="noStrike" dirty="0" smtClean="0">
                          <a:solidFill>
                            <a:schemeClr val="tx1"/>
                          </a:solidFill>
                          <a:effectLst/>
                          <a:latin typeface="Calibri" panose="020F0502020204030204" pitchFamily="34" charset="0"/>
                        </a:rPr>
                        <a:t>&lt;/name&gt;</a:t>
                      </a:r>
                    </a:p>
                    <a:p>
                      <a:pPr algn="l" fontAlgn="ctr"/>
                      <a:r>
                        <a:rPr lang="en-US" sz="2400" b="0" i="0" u="none" strike="noStrike" dirty="0" smtClean="0">
                          <a:solidFill>
                            <a:schemeClr val="tx1"/>
                          </a:solidFill>
                          <a:effectLst/>
                          <a:latin typeface="Calibri" panose="020F0502020204030204" pitchFamily="34" charset="0"/>
                        </a:rPr>
                        <a:t>This array has two axes, of lengths 4 and 48, both with axis names of "index".  Same arguments as above; for a non-CDF user trying to understand the data, this appears unnecessarily obscure.</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Calibri" panose="020F0502020204030204" pitchFamily="34" charset="0"/>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Calibri" panose="020F0502020204030204" pitchFamily="34" charset="0"/>
                        </a:rPr>
                        <a:t>The value "index" was used in cases where "the parameter is itself an independent variable". However, since the axis variable references have been moved out of the </a:t>
                      </a:r>
                      <a:r>
                        <a:rPr lang="en-US" sz="2400" b="0" i="0" u="none" strike="noStrike" dirty="0" err="1" smtClean="0">
                          <a:solidFill>
                            <a:schemeClr val="tx1"/>
                          </a:solidFill>
                          <a:effectLst/>
                          <a:latin typeface="Calibri" panose="020F0502020204030204" pitchFamily="34" charset="0"/>
                        </a:rPr>
                        <a:t>File_Area_Observational</a:t>
                      </a:r>
                      <a:r>
                        <a:rPr lang="en-US" sz="2400" b="0" i="0" u="none" strike="noStrike" dirty="0" smtClean="0">
                          <a:solidFill>
                            <a:schemeClr val="tx1"/>
                          </a:solidFill>
                          <a:effectLst/>
                          <a:latin typeface="Calibri" panose="020F0502020204030204" pitchFamily="34" charset="0"/>
                        </a:rPr>
                        <a:t> and into the </a:t>
                      </a:r>
                      <a:r>
                        <a:rPr lang="en-US" sz="2400" b="0" i="0" u="none" strike="noStrike" dirty="0" err="1" smtClean="0">
                          <a:solidFill>
                            <a:schemeClr val="tx1"/>
                          </a:solidFill>
                          <a:effectLst/>
                          <a:latin typeface="Calibri" panose="020F0502020204030204" pitchFamily="34" charset="0"/>
                        </a:rPr>
                        <a:t>Discipline_Area</a:t>
                      </a:r>
                      <a:r>
                        <a:rPr lang="en-US" sz="2400" b="0" i="0" u="none" strike="noStrike" dirty="0" smtClean="0">
                          <a:solidFill>
                            <a:schemeClr val="tx1"/>
                          </a:solidFill>
                          <a:effectLst/>
                          <a:latin typeface="Calibri" panose="020F0502020204030204" pitchFamily="34" charset="0"/>
                        </a:rPr>
                        <a:t>, the approach is now to simply use a descriptive value for the </a:t>
                      </a:r>
                      <a:r>
                        <a:rPr lang="en-US" sz="2400" b="0" i="0" u="none" strike="noStrike" dirty="0" err="1" smtClean="0">
                          <a:solidFill>
                            <a:schemeClr val="tx1"/>
                          </a:solidFill>
                          <a:effectLst/>
                          <a:latin typeface="Calibri" panose="020F0502020204030204" pitchFamily="34" charset="0"/>
                        </a:rPr>
                        <a:t>axis_name</a:t>
                      </a:r>
                      <a:r>
                        <a:rPr lang="en-US" sz="2400" b="0" i="0" u="none" strike="noStrike" dirty="0" smtClean="0">
                          <a:solidFill>
                            <a:schemeClr val="tx1"/>
                          </a:solidFill>
                          <a:effectLst/>
                          <a:latin typeface="Calibri" panose="020F0502020204030204" pitchFamily="34" charset="0"/>
                        </a:rPr>
                        <a:t>. </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0242673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PDSMC CDF Review – Row </a:t>
            </a:r>
            <a:r>
              <a:rPr lang="en-US" dirty="0" smtClean="0"/>
              <a:t>#123</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53468084"/>
              </p:ext>
            </p:extLst>
          </p:nvPr>
        </p:nvGraphicFramePr>
        <p:xfrm>
          <a:off x="914400" y="1325571"/>
          <a:ext cx="10439400" cy="481937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Calibri" panose="020F0502020204030204" pitchFamily="34" charset="0"/>
                        </a:rPr>
                        <a:t>PDSMC CDF Review</a:t>
                      </a:r>
                    </a:p>
                  </a:txBody>
                  <a:tcPr marL="5443" marR="5443" marT="5443" marB="0" anchor="ctr"/>
                </a:tc>
                <a:tc>
                  <a:txBody>
                    <a:bodyPr/>
                    <a:lstStyle/>
                    <a:p>
                      <a:pPr algn="ctr" fontAlgn="ctr"/>
                      <a:r>
                        <a:rPr lang="en-US" sz="2000" b="0" i="0" u="none" strike="noStrike" dirty="0" smtClean="0">
                          <a:solidFill>
                            <a:schemeClr val="tx1"/>
                          </a:solidFill>
                          <a:effectLst/>
                          <a:latin typeface="+mn-lt"/>
                        </a:rPr>
                        <a:t>Archive Documentation</a:t>
                      </a:r>
                      <a:endParaRPr lang="en-US" sz="2000" b="0" i="0" u="none" strike="noStrike" dirty="0">
                        <a:solidFill>
                          <a:schemeClr val="tx1"/>
                        </a:solidFill>
                        <a:effectLst/>
                        <a:latin typeface="Calibri" panose="020F0502020204030204" pitchFamily="34" charset="0"/>
                      </a:endParaRP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email</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6/29/2015</a:t>
                      </a:r>
                    </a:p>
                  </a:txBody>
                  <a:tcPr marL="5443" marR="5443" marT="5443" marB="0" anchor="ctr"/>
                </a:tc>
                <a:tc>
                  <a:txBody>
                    <a:bodyPr/>
                    <a:lstStyle/>
                    <a:p>
                      <a:pPr algn="ctr" fontAlgn="ctr"/>
                      <a:r>
                        <a:rPr lang="en-US" sz="2400" b="0" i="0" u="none" strike="noStrike">
                          <a:solidFill>
                            <a:schemeClr val="tx1"/>
                          </a:solidFill>
                          <a:effectLst/>
                          <a:latin typeface="Calibri" panose="020F0502020204030204" pitchFamily="34" charset="0"/>
                        </a:rPr>
                        <a:t>Gordon</a:t>
                      </a:r>
                    </a:p>
                  </a:txBody>
                  <a:tcPr marL="5443" marR="5443" marT="5443" marB="0" anchor="ctr"/>
                </a:tc>
                <a:tc>
                  <a:txBody>
                    <a:bodyPr/>
                    <a:lstStyle/>
                    <a:p>
                      <a:pPr algn="ctr" fontAlgn="ctr"/>
                      <a:r>
                        <a:rPr lang="en-US" sz="2400" b="0" i="0" u="none" strike="noStrike" dirty="0" smtClean="0">
                          <a:solidFill>
                            <a:schemeClr val="tx1"/>
                          </a:solidFill>
                          <a:effectLst/>
                          <a:latin typeface="Calibri" panose="020F0502020204030204" pitchFamily="34" charset="0"/>
                        </a:rPr>
                        <a:t>Addressed</a:t>
                      </a:r>
                      <a:r>
                        <a:rPr lang="en-US" sz="2400" b="0" i="0" u="none" strike="noStrike" dirty="0">
                          <a:solidFill>
                            <a:schemeClr val="tx1"/>
                          </a:solidFill>
                          <a:effectLst/>
                          <a:latin typeface="Calibri" panose="020F0502020204030204" pitchFamily="34" charset="0"/>
                        </a:rPr>
                        <a:t> </a:t>
                      </a:r>
                    </a:p>
                  </a:txBody>
                  <a:tcPr marL="5443" marR="5443" marT="5443" marB="0" anchor="ctr"/>
                </a:tc>
              </a:tr>
              <a:tr h="370840">
                <a:tc>
                  <a:txBody>
                    <a:bodyPr/>
                    <a:lstStyle/>
                    <a:p>
                      <a:pPr algn="l" fontAlgn="ctr"/>
                      <a:r>
                        <a:rPr lang="en-US" sz="2400" u="none" strike="noStrike" dirty="0" smtClean="0">
                          <a:effectLst/>
                          <a:latin typeface="Calibri" panose="020F0502020204030204" pitchFamily="34" charset="0"/>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200" b="0" i="0" u="none" strike="noStrike" dirty="0" smtClean="0">
                          <a:solidFill>
                            <a:schemeClr val="tx1"/>
                          </a:solidFill>
                          <a:effectLst/>
                          <a:latin typeface="Calibri" panose="020F0502020204030204" pitchFamily="34" charset="0"/>
                        </a:rPr>
                        <a:t>Generally if you have a 3D array, you need values for three axes, for a 4D array, values for four axes would seem to be sufficient. So why the "...and, possibly, a face plane"? </a:t>
                      </a:r>
                    </a:p>
                    <a:p>
                      <a:pPr algn="l" fontAlgn="ctr"/>
                      <a:r>
                        <a:rPr lang="en-US" sz="2200" b="0" i="0" u="none" strike="noStrike" dirty="0" smtClean="0">
                          <a:solidFill>
                            <a:schemeClr val="tx1"/>
                          </a:solidFill>
                          <a:effectLst/>
                          <a:latin typeface="Calibri" panose="020F0502020204030204" pitchFamily="34" charset="0"/>
                        </a:rPr>
                        <a:t>…the overview [says] the primary data is in"... 3 Dimensional arrays with the axis of the look directions (Phi and Theta) and energy level..." with time as a fourth dimension. However it appears that Theta is not a axis of the 4D arrays, it as a face of the 4D arrays which really have axes of Phi, </a:t>
                      </a:r>
                      <a:r>
                        <a:rPr lang="en-US" sz="2200" b="0" i="0" u="none" strike="noStrike" dirty="0" err="1" smtClean="0">
                          <a:solidFill>
                            <a:schemeClr val="tx1"/>
                          </a:solidFill>
                          <a:effectLst/>
                          <a:latin typeface="Calibri" panose="020F0502020204030204" pitchFamily="34" charset="0"/>
                        </a:rPr>
                        <a:t>dindex</a:t>
                      </a:r>
                      <a:r>
                        <a:rPr lang="en-US" sz="2200" b="0" i="0" u="none" strike="noStrike" dirty="0" smtClean="0">
                          <a:solidFill>
                            <a:schemeClr val="tx1"/>
                          </a:solidFill>
                          <a:effectLst/>
                          <a:latin typeface="Calibri" panose="020F0502020204030204" pitchFamily="34" charset="0"/>
                        </a:rPr>
                        <a:t>, Energy, and Time.  </a:t>
                      </a:r>
                      <a:endParaRPr lang="en-US" sz="22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latin typeface="Calibri" panose="020F0502020204030204" pitchFamily="34" charset="0"/>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200" b="0" i="0" u="none" strike="noStrike" dirty="0" smtClean="0">
                          <a:solidFill>
                            <a:schemeClr val="tx1"/>
                          </a:solidFill>
                          <a:effectLst/>
                          <a:latin typeface="Calibri" panose="020F0502020204030204" pitchFamily="34" charset="0"/>
                        </a:rPr>
                        <a:t>The SWIA data arrays are 4-D arrays, with axes: energy, 2 angles (theta, phi), and time. However, the theta angle is itself dependent upon energy, making it a 2-D array which aligns with the energy-theta plane of the data array. </a:t>
                      </a:r>
                      <a:endParaRPr lang="en-US" sz="2200" b="0" i="0" u="none" strike="noStrike" dirty="0">
                        <a:solidFill>
                          <a:schemeClr val="tx1"/>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87100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PDS4 CDF Archiving Timeline</a:t>
            </a:r>
            <a:endParaRPr lang="en-US" dirty="0"/>
          </a:p>
        </p:txBody>
      </p:sp>
      <p:sp>
        <p:nvSpPr>
          <p:cNvPr id="3" name="Content Placeholder 2"/>
          <p:cNvSpPr>
            <a:spLocks noGrp="1"/>
          </p:cNvSpPr>
          <p:nvPr>
            <p:ph idx="1"/>
          </p:nvPr>
        </p:nvSpPr>
        <p:spPr>
          <a:xfrm>
            <a:off x="838200" y="1279524"/>
            <a:ext cx="10515600" cy="5228852"/>
          </a:xfrm>
        </p:spPr>
        <p:txBody>
          <a:bodyPr>
            <a:normAutofit fontScale="92500" lnSpcReduction="10000"/>
          </a:bodyPr>
          <a:lstStyle/>
          <a:p>
            <a:r>
              <a:rPr lang="en-US" dirty="0" smtClean="0"/>
              <a:t>22 Jan 2010</a:t>
            </a:r>
            <a:r>
              <a:rPr lang="en-US" dirty="0"/>
              <a:t>	</a:t>
            </a:r>
            <a:r>
              <a:rPr lang="en-US" dirty="0" smtClean="0"/>
              <a:t>	MAVEN initial contact (MAVEN PSG, Boulder)</a:t>
            </a:r>
          </a:p>
          <a:p>
            <a:r>
              <a:rPr lang="en-US" dirty="0"/>
              <a:t>07 May 2013		PDS4 V1.0.0.0</a:t>
            </a:r>
          </a:p>
          <a:p>
            <a:r>
              <a:rPr lang="en-US" dirty="0" smtClean="0"/>
              <a:t>10 Jun 2013		MC </a:t>
            </a:r>
            <a:r>
              <a:rPr lang="en-US" dirty="0" err="1" smtClean="0"/>
              <a:t>Telecon</a:t>
            </a:r>
            <a:r>
              <a:rPr lang="en-US" dirty="0" smtClean="0"/>
              <a:t>: CDF to be described using PDS4 Array objects</a:t>
            </a:r>
          </a:p>
          <a:p>
            <a:r>
              <a:rPr lang="en-US" dirty="0" smtClean="0"/>
              <a:t>26 Jul 2013		PDS4 CDF White Paper</a:t>
            </a:r>
          </a:p>
          <a:p>
            <a:r>
              <a:rPr lang="en-US" dirty="0" smtClean="0"/>
              <a:t>18 Nov 2013		MAVEN launch</a:t>
            </a:r>
          </a:p>
          <a:p>
            <a:r>
              <a:rPr lang="en-US" dirty="0" smtClean="0"/>
              <a:t>13 Mar 2014		MAVEN PDS4 archive CDF constraints document</a:t>
            </a:r>
          </a:p>
          <a:p>
            <a:r>
              <a:rPr lang="en-US" dirty="0" smtClean="0"/>
              <a:t>Jul-Sep 2014		MAVEN preliminary peer reviews</a:t>
            </a:r>
          </a:p>
          <a:p>
            <a:r>
              <a:rPr lang="en-US" dirty="0" smtClean="0"/>
              <a:t>Jan-Feb 2015		PDS CDF Tiger Team Review</a:t>
            </a:r>
          </a:p>
          <a:p>
            <a:r>
              <a:rPr lang="en-US" dirty="0" smtClean="0"/>
              <a:t>26 Feb 2015		CDF-A Specification document</a:t>
            </a:r>
          </a:p>
          <a:p>
            <a:r>
              <a:rPr lang="en-US" dirty="0" smtClean="0"/>
              <a:t>Apr-Sep 2015		MAVEN delta peer reviews</a:t>
            </a:r>
          </a:p>
          <a:p>
            <a:r>
              <a:rPr lang="en-US" dirty="0" smtClean="0"/>
              <a:t>May-Jun 2015</a:t>
            </a:r>
            <a:r>
              <a:rPr lang="en-US" dirty="0"/>
              <a:t>	</a:t>
            </a:r>
            <a:r>
              <a:rPr lang="en-US" dirty="0" smtClean="0"/>
              <a:t>	PDSMC </a:t>
            </a:r>
            <a:r>
              <a:rPr lang="en-US" dirty="0"/>
              <a:t>MAVEN CDF review (</a:t>
            </a:r>
            <a:r>
              <a:rPr lang="en-US" dirty="0" smtClean="0"/>
              <a:t>2015-04-21/02)</a:t>
            </a:r>
          </a:p>
          <a:p>
            <a:r>
              <a:rPr lang="en-US" dirty="0" smtClean="0"/>
              <a:t>Jun-Jul 2015		MAVEN Release #1</a:t>
            </a:r>
          </a:p>
          <a:p>
            <a:r>
              <a:rPr lang="en-US" dirty="0" smtClean="0"/>
              <a:t>8 Jun 2015		How to Guide for Reading PDS4 Labeled Array Data</a:t>
            </a:r>
          </a:p>
        </p:txBody>
      </p:sp>
    </p:spTree>
    <p:extLst>
      <p:ext uri="{BB962C8B-B14F-4D97-AF65-F5344CB8AC3E}">
        <p14:creationId xmlns:p14="http://schemas.microsoft.com/office/powerpoint/2010/main" val="2171491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Comment Timeline</a:t>
            </a:r>
            <a:endParaRPr lang="en-US"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4194098996"/>
              </p:ext>
            </p:extLst>
          </p:nvPr>
        </p:nvGraphicFramePr>
        <p:xfrm>
          <a:off x="838200" y="1279525"/>
          <a:ext cx="105156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0870278" y="1823258"/>
            <a:ext cx="1019695" cy="523220"/>
          </a:xfrm>
          <a:prstGeom prst="rect">
            <a:avLst/>
          </a:prstGeom>
          <a:noFill/>
        </p:spPr>
        <p:txBody>
          <a:bodyPr wrap="square" rtlCol="0">
            <a:spAutoFit/>
          </a:bodyPr>
          <a:lstStyle/>
          <a:p>
            <a:r>
              <a:rPr lang="en-US" sz="1400" dirty="0" smtClean="0"/>
              <a:t>Document Releases</a:t>
            </a:r>
            <a:endParaRPr lang="en-US" sz="1400" dirty="0"/>
          </a:p>
        </p:txBody>
      </p:sp>
      <p:sp>
        <p:nvSpPr>
          <p:cNvPr id="5" name="Flowchart: Punched Tape 4"/>
          <p:cNvSpPr/>
          <p:nvPr/>
        </p:nvSpPr>
        <p:spPr>
          <a:xfrm rot="16200000">
            <a:off x="2107096" y="1905964"/>
            <a:ext cx="251791" cy="238539"/>
          </a:xfrm>
          <a:prstGeom prst="flowChartPunchedTape">
            <a:avLst/>
          </a:prstGeom>
          <a:solidFill>
            <a:srgbClr val="FFFF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Punched Tape 6"/>
          <p:cNvSpPr/>
          <p:nvPr/>
        </p:nvSpPr>
        <p:spPr>
          <a:xfrm rot="16200000">
            <a:off x="7081540" y="1905539"/>
            <a:ext cx="251791" cy="238539"/>
          </a:xfrm>
          <a:prstGeom prst="flowChartPunchedTape">
            <a:avLst/>
          </a:prstGeom>
          <a:solidFill>
            <a:srgbClr val="FFFF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Punched Tape 8"/>
          <p:cNvSpPr/>
          <p:nvPr/>
        </p:nvSpPr>
        <p:spPr>
          <a:xfrm rot="16200000">
            <a:off x="8408505" y="1907465"/>
            <a:ext cx="251791" cy="238539"/>
          </a:xfrm>
          <a:prstGeom prst="flowChartPunchedTape">
            <a:avLst/>
          </a:prstGeom>
          <a:solidFill>
            <a:srgbClr val="FFFF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048539" y="2492338"/>
            <a:ext cx="1186070" cy="182880"/>
          </a:xfrm>
          <a:prstGeom prst="rect">
            <a:avLst/>
          </a:prstGeom>
          <a:solidFill>
            <a:srgbClr val="00B0F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n>
                  <a:solidFill>
                    <a:schemeClr val="bg1"/>
                  </a:solidFill>
                </a:ln>
                <a:solidFill>
                  <a:schemeClr val="bg1"/>
                </a:solidFill>
              </a:rPr>
              <a:t>MVN Prelim.</a:t>
            </a:r>
            <a:endParaRPr lang="en-US" sz="1200" dirty="0">
              <a:ln>
                <a:solidFill>
                  <a:schemeClr val="bg1"/>
                </a:solidFill>
              </a:ln>
              <a:solidFill>
                <a:schemeClr val="bg1"/>
              </a:solidFill>
            </a:endParaRPr>
          </a:p>
        </p:txBody>
      </p:sp>
      <p:sp>
        <p:nvSpPr>
          <p:cNvPr id="10" name="TextBox 9"/>
          <p:cNvSpPr txBox="1"/>
          <p:nvPr/>
        </p:nvSpPr>
        <p:spPr>
          <a:xfrm>
            <a:off x="10870278" y="2448062"/>
            <a:ext cx="1019695" cy="523220"/>
          </a:xfrm>
          <a:prstGeom prst="rect">
            <a:avLst/>
          </a:prstGeom>
          <a:noFill/>
        </p:spPr>
        <p:txBody>
          <a:bodyPr wrap="square" rtlCol="0">
            <a:spAutoFit/>
          </a:bodyPr>
          <a:lstStyle/>
          <a:p>
            <a:r>
              <a:rPr lang="en-US" sz="1400" dirty="0" smtClean="0"/>
              <a:t>Peer Reviews</a:t>
            </a:r>
            <a:endParaRPr lang="en-US" sz="1400" dirty="0"/>
          </a:p>
        </p:txBody>
      </p:sp>
      <p:sp>
        <p:nvSpPr>
          <p:cNvPr id="12" name="Rectangle 11"/>
          <p:cNvSpPr/>
          <p:nvPr/>
        </p:nvSpPr>
        <p:spPr>
          <a:xfrm>
            <a:off x="7692887" y="2492338"/>
            <a:ext cx="2103120" cy="182880"/>
          </a:xfrm>
          <a:prstGeom prst="rect">
            <a:avLst/>
          </a:prstGeom>
          <a:solidFill>
            <a:srgbClr val="00B0F0"/>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n>
                  <a:solidFill>
                    <a:schemeClr val="bg1"/>
                  </a:solidFill>
                </a:ln>
                <a:solidFill>
                  <a:schemeClr val="bg1"/>
                </a:solidFill>
              </a:rPr>
              <a:t>MVN Delta</a:t>
            </a:r>
            <a:endParaRPr lang="en-US" sz="1200" dirty="0">
              <a:ln>
                <a:solidFill>
                  <a:schemeClr val="bg1"/>
                </a:solidFill>
              </a:ln>
              <a:solidFill>
                <a:schemeClr val="bg1"/>
              </a:solidFill>
            </a:endParaRPr>
          </a:p>
        </p:txBody>
      </p:sp>
      <p:sp>
        <p:nvSpPr>
          <p:cNvPr id="14" name="Rectangle 13"/>
          <p:cNvSpPr/>
          <p:nvPr/>
        </p:nvSpPr>
        <p:spPr>
          <a:xfrm>
            <a:off x="6596269" y="2747706"/>
            <a:ext cx="457200" cy="182880"/>
          </a:xfrm>
          <a:prstGeom prst="rect">
            <a:avLst/>
          </a:prstGeom>
          <a:solidFill>
            <a:srgbClr val="FF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ln>
                  <a:solidFill>
                    <a:schemeClr val="bg1"/>
                  </a:solidFill>
                </a:ln>
                <a:solidFill>
                  <a:schemeClr val="bg1"/>
                </a:solidFill>
              </a:rPr>
              <a:t>TT</a:t>
            </a:r>
            <a:endParaRPr lang="en-US" sz="1400" dirty="0">
              <a:ln>
                <a:solidFill>
                  <a:schemeClr val="bg1"/>
                </a:solidFill>
              </a:ln>
              <a:solidFill>
                <a:schemeClr val="bg1"/>
              </a:solidFill>
            </a:endParaRPr>
          </a:p>
        </p:txBody>
      </p:sp>
      <p:sp>
        <p:nvSpPr>
          <p:cNvPr id="15" name="Rectangle 14"/>
          <p:cNvSpPr/>
          <p:nvPr/>
        </p:nvSpPr>
        <p:spPr>
          <a:xfrm>
            <a:off x="8255442" y="2747706"/>
            <a:ext cx="457200" cy="182880"/>
          </a:xfrm>
          <a:prstGeom prst="rect">
            <a:avLst/>
          </a:prstGeom>
          <a:solidFill>
            <a:srgbClr val="FF0000"/>
          </a:solidFill>
          <a:ln>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ln>
                  <a:solidFill>
                    <a:schemeClr val="bg1"/>
                  </a:solidFill>
                </a:ln>
                <a:solidFill>
                  <a:schemeClr val="bg1"/>
                </a:solidFill>
              </a:rPr>
              <a:t>MC</a:t>
            </a:r>
            <a:endParaRPr lang="en-US" sz="1200" dirty="0">
              <a:ln>
                <a:solidFill>
                  <a:schemeClr val="bg1"/>
                </a:solidFill>
              </a:ln>
              <a:solidFill>
                <a:schemeClr val="bg1"/>
              </a:solidFill>
            </a:endParaRPr>
          </a:p>
        </p:txBody>
      </p:sp>
      <p:sp>
        <p:nvSpPr>
          <p:cNvPr id="16" name="TextBox 15"/>
          <p:cNvSpPr txBox="1"/>
          <p:nvPr/>
        </p:nvSpPr>
        <p:spPr>
          <a:xfrm>
            <a:off x="1696277" y="2135526"/>
            <a:ext cx="1073427" cy="30777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400" dirty="0" smtClean="0"/>
              <a:t>Constraints</a:t>
            </a:r>
            <a:endParaRPr lang="en-US" sz="1400" dirty="0"/>
          </a:p>
        </p:txBody>
      </p:sp>
      <p:sp>
        <p:nvSpPr>
          <p:cNvPr id="17" name="TextBox 16"/>
          <p:cNvSpPr txBox="1"/>
          <p:nvPr/>
        </p:nvSpPr>
        <p:spPr>
          <a:xfrm>
            <a:off x="6670721" y="2150704"/>
            <a:ext cx="1073427" cy="30777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400" dirty="0" smtClean="0"/>
              <a:t>CDF-A</a:t>
            </a:r>
            <a:endParaRPr lang="en-US" sz="1400" dirty="0"/>
          </a:p>
        </p:txBody>
      </p:sp>
      <p:sp>
        <p:nvSpPr>
          <p:cNvPr id="18" name="TextBox 17"/>
          <p:cNvSpPr txBox="1"/>
          <p:nvPr/>
        </p:nvSpPr>
        <p:spPr>
          <a:xfrm>
            <a:off x="7997686" y="2150704"/>
            <a:ext cx="1073427" cy="307777"/>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1400" dirty="0" smtClean="0"/>
              <a:t>How to…</a:t>
            </a:r>
            <a:endParaRPr lang="en-US" sz="1400" dirty="0"/>
          </a:p>
        </p:txBody>
      </p:sp>
    </p:spTree>
    <p:extLst>
      <p:ext uri="{BB962C8B-B14F-4D97-AF65-F5344CB8AC3E}">
        <p14:creationId xmlns:p14="http://schemas.microsoft.com/office/powerpoint/2010/main" val="2434940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CDF Review Commenters</a:t>
            </a:r>
            <a:endParaRPr lang="en-US" dirty="0"/>
          </a:p>
        </p:txBody>
      </p:sp>
      <p:sp>
        <p:nvSpPr>
          <p:cNvPr id="3" name="Content Placeholder 2"/>
          <p:cNvSpPr>
            <a:spLocks noGrp="1"/>
          </p:cNvSpPr>
          <p:nvPr>
            <p:ph idx="1"/>
          </p:nvPr>
        </p:nvSpPr>
        <p:spPr>
          <a:xfrm>
            <a:off x="838200" y="1279525"/>
            <a:ext cx="10515600" cy="5029200"/>
          </a:xfrm>
        </p:spPr>
        <p:txBody>
          <a:bodyPr/>
          <a:lstStyle/>
          <a:p>
            <a:r>
              <a:rPr lang="en-US" dirty="0" smtClean="0"/>
              <a:t>MAVEN Archive Peer Reviews</a:t>
            </a:r>
          </a:p>
          <a:p>
            <a:pPr lvl="1"/>
            <a:r>
              <a:rPr lang="en-US" dirty="0" smtClean="0"/>
              <a:t>MAVEN instrument/project personnel</a:t>
            </a:r>
          </a:p>
          <a:p>
            <a:pPr lvl="1"/>
            <a:r>
              <a:rPr lang="en-US" dirty="0" smtClean="0"/>
              <a:t>Science data users</a:t>
            </a:r>
          </a:p>
          <a:p>
            <a:pPr lvl="1"/>
            <a:r>
              <a:rPr lang="en-US" dirty="0" smtClean="0"/>
              <a:t>NASA Space Physics Data Facility (SPDF) </a:t>
            </a:r>
          </a:p>
          <a:p>
            <a:r>
              <a:rPr lang="en-US" dirty="0" smtClean="0"/>
              <a:t>PDS Internal Review</a:t>
            </a:r>
          </a:p>
          <a:p>
            <a:pPr lvl="1"/>
            <a:r>
              <a:rPr lang="en-US" dirty="0" smtClean="0"/>
              <a:t>DDWG</a:t>
            </a:r>
          </a:p>
          <a:p>
            <a:pPr lvl="1"/>
            <a:r>
              <a:rPr lang="en-US" dirty="0" smtClean="0"/>
              <a:t>PDS MC</a:t>
            </a:r>
          </a:p>
          <a:p>
            <a:pPr lvl="1"/>
            <a:r>
              <a:rPr lang="en-US" dirty="0" smtClean="0"/>
              <a:t>CDF Tiger Team</a:t>
            </a:r>
          </a:p>
        </p:txBody>
      </p:sp>
    </p:spTree>
    <p:extLst>
      <p:ext uri="{BB962C8B-B14F-4D97-AF65-F5344CB8AC3E}">
        <p14:creationId xmlns:p14="http://schemas.microsoft.com/office/powerpoint/2010/main" val="751735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CDF Review Comment Overview</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51699181"/>
              </p:ext>
            </p:extLst>
          </p:nvPr>
        </p:nvGraphicFramePr>
        <p:xfrm>
          <a:off x="1120775" y="1287745"/>
          <a:ext cx="6858000" cy="4297680"/>
        </p:xfrm>
        <a:graphic>
          <a:graphicData uri="http://schemas.openxmlformats.org/drawingml/2006/table">
            <a:tbl>
              <a:tblPr firstRow="1" bandRow="1">
                <a:tableStyleId>{BC89EF96-8CEA-46FF-86C4-4CE0E7609802}</a:tableStyleId>
              </a:tblPr>
              <a:tblGrid>
                <a:gridCol w="2286000"/>
                <a:gridCol w="4572000"/>
              </a:tblGrid>
              <a:tr h="370840">
                <a:tc>
                  <a:txBody>
                    <a:bodyPr/>
                    <a:lstStyle/>
                    <a:p>
                      <a:r>
                        <a:rPr lang="en-US" sz="2000" b="1" dirty="0" smtClean="0"/>
                        <a:t>Type</a:t>
                      </a:r>
                      <a:endParaRPr lang="en-US" sz="2000" b="1" dirty="0"/>
                    </a:p>
                  </a:txBody>
                  <a:tcPr/>
                </a:tc>
                <a:tc>
                  <a:txBody>
                    <a:bodyPr/>
                    <a:lstStyle/>
                    <a:p>
                      <a:r>
                        <a:rPr lang="en-US" sz="2000" b="1" dirty="0" smtClean="0"/>
                        <a:t>Context</a:t>
                      </a:r>
                      <a:endParaRPr lang="en-US" sz="2000" b="1" dirty="0"/>
                    </a:p>
                  </a:txBody>
                  <a:tcPr/>
                </a:tc>
              </a:tr>
              <a:tr h="370840">
                <a:tc>
                  <a:txBody>
                    <a:bodyPr/>
                    <a:lstStyle/>
                    <a:p>
                      <a:r>
                        <a:rPr lang="en-US" sz="2000" dirty="0" smtClean="0"/>
                        <a:t>Existential</a:t>
                      </a:r>
                      <a:endParaRPr lang="en-US" sz="2000" dirty="0"/>
                    </a:p>
                  </a:txBody>
                  <a:tcPr/>
                </a:tc>
                <a:tc>
                  <a:txBody>
                    <a:bodyPr/>
                    <a:lstStyle/>
                    <a:p>
                      <a:r>
                        <a:rPr lang="en-US" sz="2000" dirty="0" smtClean="0"/>
                        <a:t>CDF</a:t>
                      </a:r>
                      <a:r>
                        <a:rPr lang="en-US" sz="2000" baseline="0" dirty="0" smtClean="0"/>
                        <a:t> Tiger Team</a:t>
                      </a:r>
                      <a:endParaRPr lang="en-US" sz="2000" dirty="0"/>
                    </a:p>
                  </a:txBody>
                  <a:tcPr/>
                </a:tc>
              </a:tr>
              <a:tr h="370840">
                <a:tc>
                  <a:txBody>
                    <a:bodyPr/>
                    <a:lstStyle/>
                    <a:p>
                      <a:r>
                        <a:rPr lang="en-US" sz="2000" dirty="0" smtClean="0"/>
                        <a:t>Archive Documentation</a:t>
                      </a:r>
                      <a:endParaRPr lang="en-US" sz="2000" dirty="0"/>
                    </a:p>
                  </a:txBody>
                  <a:tcPr/>
                </a:tc>
                <a:tc>
                  <a:txBody>
                    <a:bodyPr/>
                    <a:lstStyle/>
                    <a:p>
                      <a:r>
                        <a:rPr lang="en-US" sz="2000" dirty="0" smtClean="0"/>
                        <a:t>MAVEN Peer Reviews</a:t>
                      </a:r>
                    </a:p>
                    <a:p>
                      <a:r>
                        <a:rPr lang="en-US" sz="2000" dirty="0" smtClean="0"/>
                        <a:t>PDS CDF</a:t>
                      </a:r>
                      <a:r>
                        <a:rPr lang="en-US" sz="2000" baseline="0" dirty="0" smtClean="0"/>
                        <a:t> Documentation Reviews</a:t>
                      </a:r>
                    </a:p>
                    <a:p>
                      <a:r>
                        <a:rPr lang="en-US" sz="2000" baseline="0" dirty="0" smtClean="0"/>
                        <a:t>PDSMC CDF Review</a:t>
                      </a:r>
                      <a:endParaRPr lang="en-US" sz="2000" dirty="0"/>
                    </a:p>
                  </a:txBody>
                  <a:tcPr/>
                </a:tc>
              </a:tr>
              <a:tr h="370840">
                <a:tc>
                  <a:txBody>
                    <a:bodyPr/>
                    <a:lstStyle/>
                    <a:p>
                      <a:r>
                        <a:rPr lang="en-US" sz="2000" dirty="0" smtClean="0"/>
                        <a:t>CDF</a:t>
                      </a:r>
                      <a:r>
                        <a:rPr lang="en-US" sz="2000" baseline="0" dirty="0" smtClean="0"/>
                        <a:t> Metadata</a:t>
                      </a:r>
                      <a:endParaRPr lang="en-US" sz="2000" dirty="0"/>
                    </a:p>
                  </a:txBody>
                  <a:tcPr/>
                </a:tc>
                <a:tc>
                  <a:txBody>
                    <a:bodyPr/>
                    <a:lstStyle/>
                    <a:p>
                      <a:r>
                        <a:rPr lang="en-US" sz="2000" dirty="0" smtClean="0"/>
                        <a:t>MAVEN Peer Reviews</a:t>
                      </a:r>
                      <a:endParaRPr lang="en-US" sz="2000" dirty="0"/>
                    </a:p>
                  </a:txBody>
                  <a:tcPr/>
                </a:tc>
              </a:tr>
              <a:tr h="370840">
                <a:tc>
                  <a:txBody>
                    <a:bodyPr/>
                    <a:lstStyle/>
                    <a:p>
                      <a:r>
                        <a:rPr lang="en-US" sz="2000" dirty="0" smtClean="0"/>
                        <a:t>CDF Data</a:t>
                      </a:r>
                      <a:endParaRPr lang="en-US" sz="2000" dirty="0"/>
                    </a:p>
                  </a:txBody>
                  <a:tcPr/>
                </a:tc>
                <a:tc>
                  <a:txBody>
                    <a:bodyPr/>
                    <a:lstStyle/>
                    <a:p>
                      <a:r>
                        <a:rPr lang="en-US" sz="2000" dirty="0" smtClean="0"/>
                        <a:t>MAVEN Peer</a:t>
                      </a:r>
                      <a:r>
                        <a:rPr lang="en-US" sz="2000" baseline="0" dirty="0" smtClean="0"/>
                        <a:t> Reviews</a:t>
                      </a:r>
                      <a:endParaRPr lang="en-US" sz="2000" dirty="0"/>
                    </a:p>
                  </a:txBody>
                  <a:tcPr/>
                </a:tc>
              </a:tr>
              <a:tr h="370840">
                <a:tc>
                  <a:txBody>
                    <a:bodyPr/>
                    <a:lstStyle/>
                    <a:p>
                      <a:r>
                        <a:rPr lang="en-US" sz="2000" dirty="0" smtClean="0"/>
                        <a:t>PDS4 Labels</a:t>
                      </a:r>
                      <a:endParaRPr lang="en-US" sz="2000" dirty="0"/>
                    </a:p>
                  </a:txBody>
                  <a:tcPr/>
                </a:tc>
                <a:tc>
                  <a:txBody>
                    <a:bodyPr/>
                    <a:lstStyle/>
                    <a:p>
                      <a:r>
                        <a:rPr lang="en-US" sz="2000" dirty="0" smtClean="0"/>
                        <a:t>MAVEN Peer Reviews</a:t>
                      </a:r>
                    </a:p>
                    <a:p>
                      <a:r>
                        <a:rPr lang="en-US" sz="2000" dirty="0" smtClean="0"/>
                        <a:t>PDSMC</a:t>
                      </a:r>
                      <a:r>
                        <a:rPr lang="en-US" sz="2000" baseline="0" dirty="0" smtClean="0"/>
                        <a:t> CDF Review</a:t>
                      </a:r>
                      <a:endParaRPr lang="en-US" sz="2000" dirty="0"/>
                    </a:p>
                  </a:txBody>
                  <a:tcPr/>
                </a:tc>
              </a:tr>
              <a:tr h="370840">
                <a:tc>
                  <a:txBody>
                    <a:bodyPr/>
                    <a:lstStyle/>
                    <a:p>
                      <a:r>
                        <a:rPr lang="en-US" sz="2000" dirty="0" smtClean="0"/>
                        <a:t>PDS4 Tool Support</a:t>
                      </a:r>
                      <a:endParaRPr lang="en-US" sz="2000" dirty="0"/>
                    </a:p>
                  </a:txBody>
                  <a:tcPr/>
                </a:tc>
                <a:tc>
                  <a:txBody>
                    <a:bodyPr/>
                    <a:lstStyle/>
                    <a:p>
                      <a:r>
                        <a:rPr lang="en-US" sz="2000" dirty="0" smtClean="0"/>
                        <a:t>CDF</a:t>
                      </a:r>
                      <a:r>
                        <a:rPr lang="en-US" sz="2000" baseline="0" dirty="0" smtClean="0"/>
                        <a:t> Tiger Team</a:t>
                      </a:r>
                    </a:p>
                    <a:p>
                      <a:r>
                        <a:rPr lang="en-US" sz="2000" baseline="0" dirty="0" smtClean="0"/>
                        <a:t>MAVEN Peer Reviews</a:t>
                      </a:r>
                    </a:p>
                    <a:p>
                      <a:r>
                        <a:rPr lang="en-US" sz="2000" baseline="0" dirty="0" smtClean="0"/>
                        <a:t>PDSMC CDF Review</a:t>
                      </a:r>
                      <a:endParaRPr lang="en-US" sz="2000" dirty="0"/>
                    </a:p>
                  </a:txBody>
                  <a:tcPr/>
                </a:tc>
              </a:tr>
            </a:tbl>
          </a:graphicData>
        </a:graphic>
      </p:graphicFrame>
    </p:spTree>
    <p:extLst>
      <p:ext uri="{BB962C8B-B14F-4D97-AF65-F5344CB8AC3E}">
        <p14:creationId xmlns:p14="http://schemas.microsoft.com/office/powerpoint/2010/main" val="2213543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smtClean="0"/>
              <a:t>CDF Review Comment Status Statistics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19793312"/>
              </p:ext>
            </p:extLst>
          </p:nvPr>
        </p:nvGraphicFramePr>
        <p:xfrm>
          <a:off x="1120775" y="1287745"/>
          <a:ext cx="9144000" cy="3870960"/>
        </p:xfrm>
        <a:graphic>
          <a:graphicData uri="http://schemas.openxmlformats.org/drawingml/2006/table">
            <a:tbl>
              <a:tblPr firstRow="1" bandRow="1">
                <a:tableStyleId>{BC89EF96-8CEA-46FF-86C4-4CE0E7609802}</a:tableStyleId>
              </a:tblPr>
              <a:tblGrid>
                <a:gridCol w="2286000"/>
                <a:gridCol w="1371600"/>
                <a:gridCol w="1371600"/>
                <a:gridCol w="1371600"/>
                <a:gridCol w="1371600"/>
                <a:gridCol w="1371600"/>
              </a:tblGrid>
              <a:tr h="370840">
                <a:tc>
                  <a:txBody>
                    <a:bodyPr/>
                    <a:lstStyle/>
                    <a:p>
                      <a:r>
                        <a:rPr lang="en-US" sz="2000" b="1" dirty="0" smtClean="0"/>
                        <a:t>Type</a:t>
                      </a:r>
                      <a:endParaRPr lang="en-US" sz="2000" b="1" dirty="0"/>
                    </a:p>
                  </a:txBody>
                  <a:tcPr/>
                </a:tc>
                <a:tc>
                  <a:txBody>
                    <a:bodyPr/>
                    <a:lstStyle/>
                    <a:p>
                      <a:pPr algn="ctr"/>
                      <a:r>
                        <a:rPr lang="en-US" sz="2000" b="1" dirty="0" smtClean="0"/>
                        <a:t>TOTAL</a:t>
                      </a:r>
                      <a:endParaRPr lang="en-US" sz="2000" b="1" dirty="0"/>
                    </a:p>
                  </a:txBody>
                  <a:tcPr/>
                </a:tc>
                <a:tc>
                  <a:txBody>
                    <a:bodyPr/>
                    <a:lstStyle/>
                    <a:p>
                      <a:pPr algn="ctr"/>
                      <a:r>
                        <a:rPr lang="en-US" sz="2000" b="1" dirty="0" smtClean="0"/>
                        <a:t>Addressed</a:t>
                      </a:r>
                      <a:endParaRPr lang="en-US" sz="2000" b="1" dirty="0"/>
                    </a:p>
                  </a:txBody>
                  <a:tcPr/>
                </a:tc>
                <a:tc>
                  <a:txBody>
                    <a:bodyPr/>
                    <a:lstStyle/>
                    <a:p>
                      <a:pPr algn="ctr"/>
                      <a:r>
                        <a:rPr lang="en-US" sz="2000" b="1" dirty="0" smtClean="0"/>
                        <a:t>Open</a:t>
                      </a:r>
                      <a:endParaRPr lang="en-US" sz="2000" b="1" dirty="0"/>
                    </a:p>
                  </a:txBody>
                  <a:tcPr/>
                </a:tc>
                <a:tc>
                  <a:txBody>
                    <a:bodyPr/>
                    <a:lstStyle/>
                    <a:p>
                      <a:pPr algn="ctr"/>
                      <a:r>
                        <a:rPr lang="en-US" sz="2000" b="1" dirty="0" smtClean="0"/>
                        <a:t>Closed</a:t>
                      </a:r>
                      <a:endParaRPr lang="en-US" sz="2000" b="1" dirty="0"/>
                    </a:p>
                  </a:txBody>
                  <a:tcPr/>
                </a:tc>
                <a:tc>
                  <a:txBody>
                    <a:bodyPr/>
                    <a:lstStyle/>
                    <a:p>
                      <a:pPr algn="ctr"/>
                      <a:r>
                        <a:rPr lang="en-US" sz="1800" b="1" dirty="0" smtClean="0"/>
                        <a:t>Superseded</a:t>
                      </a:r>
                      <a:endParaRPr lang="en-US" sz="1800" b="1" dirty="0"/>
                    </a:p>
                  </a:txBody>
                  <a:tcPr/>
                </a:tc>
              </a:tr>
              <a:tr h="370840">
                <a:tc>
                  <a:txBody>
                    <a:bodyPr/>
                    <a:lstStyle/>
                    <a:p>
                      <a:r>
                        <a:rPr lang="en-US" sz="2000" dirty="0" smtClean="0"/>
                        <a:t>Existential</a:t>
                      </a:r>
                      <a:endParaRPr lang="en-US" sz="2000" dirty="0"/>
                    </a:p>
                  </a:txBody>
                  <a:tcPr/>
                </a:tc>
                <a:tc>
                  <a:txBody>
                    <a:bodyPr/>
                    <a:lstStyle/>
                    <a:p>
                      <a:pPr algn="ctr"/>
                      <a:r>
                        <a:rPr lang="en-US" sz="2000" b="1" dirty="0" smtClean="0"/>
                        <a:t>5</a:t>
                      </a:r>
                      <a:endParaRPr lang="en-US" sz="2000" b="1"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5</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r>
                        <a:rPr lang="en-US" sz="2000" dirty="0" smtClean="0"/>
                        <a:t>Archive Documentation</a:t>
                      </a:r>
                      <a:endParaRPr lang="en-US" sz="2000" dirty="0"/>
                    </a:p>
                  </a:txBody>
                  <a:tcPr/>
                </a:tc>
                <a:tc>
                  <a:txBody>
                    <a:bodyPr/>
                    <a:lstStyle/>
                    <a:p>
                      <a:pPr algn="ctr"/>
                      <a:r>
                        <a:rPr lang="en-US" sz="2000" b="1" dirty="0" smtClean="0"/>
                        <a:t>36</a:t>
                      </a:r>
                      <a:endParaRPr lang="en-US" sz="2000" b="1" dirty="0"/>
                    </a:p>
                  </a:txBody>
                  <a:tcPr anchor="ctr"/>
                </a:tc>
                <a:tc>
                  <a:txBody>
                    <a:bodyPr/>
                    <a:lstStyle/>
                    <a:p>
                      <a:pPr algn="ctr"/>
                      <a:r>
                        <a:rPr lang="en-US" sz="2000" dirty="0" smtClean="0"/>
                        <a:t>25</a:t>
                      </a:r>
                      <a:endParaRPr lang="en-US" sz="2000" dirty="0"/>
                    </a:p>
                  </a:txBody>
                  <a:tcPr anchor="ctr"/>
                </a:tc>
                <a:tc>
                  <a:txBody>
                    <a:bodyPr/>
                    <a:lstStyle/>
                    <a:p>
                      <a:pPr algn="ctr"/>
                      <a:r>
                        <a:rPr lang="en-US" sz="2000" dirty="0" smtClean="0"/>
                        <a:t>7</a:t>
                      </a:r>
                      <a:endParaRPr lang="en-US" sz="2000" dirty="0"/>
                    </a:p>
                  </a:txBody>
                  <a:tcPr anchor="ctr"/>
                </a:tc>
                <a:tc>
                  <a:txBody>
                    <a:bodyPr/>
                    <a:lstStyle/>
                    <a:p>
                      <a:pPr algn="ctr"/>
                      <a:r>
                        <a:rPr lang="en-US" sz="2000" dirty="0" smtClean="0"/>
                        <a:t>3</a:t>
                      </a:r>
                      <a:endParaRPr lang="en-US" sz="2000" dirty="0"/>
                    </a:p>
                  </a:txBody>
                  <a:tcPr anchor="ctr"/>
                </a:tc>
                <a:tc>
                  <a:txBody>
                    <a:bodyPr/>
                    <a:lstStyle/>
                    <a:p>
                      <a:pPr algn="ctr"/>
                      <a:r>
                        <a:rPr lang="en-US" sz="2000" dirty="0" smtClean="0"/>
                        <a:t>1</a:t>
                      </a:r>
                      <a:endParaRPr lang="en-US" sz="2000" dirty="0"/>
                    </a:p>
                  </a:txBody>
                  <a:tcPr anchor="ctr"/>
                </a:tc>
              </a:tr>
              <a:tr h="370840">
                <a:tc>
                  <a:txBody>
                    <a:bodyPr/>
                    <a:lstStyle/>
                    <a:p>
                      <a:r>
                        <a:rPr lang="en-US" sz="2000" dirty="0" smtClean="0"/>
                        <a:t>CDF Metadata</a:t>
                      </a:r>
                      <a:endParaRPr lang="en-US" sz="2000" dirty="0"/>
                    </a:p>
                  </a:txBody>
                  <a:tcPr/>
                </a:tc>
                <a:tc>
                  <a:txBody>
                    <a:bodyPr/>
                    <a:lstStyle/>
                    <a:p>
                      <a:pPr algn="ctr"/>
                      <a:r>
                        <a:rPr lang="en-US" sz="2000" b="1" dirty="0" smtClean="0"/>
                        <a:t>34</a:t>
                      </a:r>
                      <a:endParaRPr lang="en-US" sz="2000" b="1" dirty="0"/>
                    </a:p>
                  </a:txBody>
                  <a:tcPr anchor="ctr"/>
                </a:tc>
                <a:tc>
                  <a:txBody>
                    <a:bodyPr/>
                    <a:lstStyle/>
                    <a:p>
                      <a:pPr algn="ctr"/>
                      <a:r>
                        <a:rPr lang="en-US" sz="2000" dirty="0" smtClean="0"/>
                        <a:t>29</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4</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r>
                        <a:rPr lang="en-US" sz="2000" dirty="0" smtClean="0"/>
                        <a:t>CDF</a:t>
                      </a:r>
                      <a:r>
                        <a:rPr lang="en-US" sz="2000" baseline="0" dirty="0" smtClean="0"/>
                        <a:t> Data</a:t>
                      </a:r>
                      <a:endParaRPr lang="en-US" sz="2000" dirty="0"/>
                    </a:p>
                  </a:txBody>
                  <a:tcPr/>
                </a:tc>
                <a:tc>
                  <a:txBody>
                    <a:bodyPr/>
                    <a:lstStyle/>
                    <a:p>
                      <a:pPr algn="ctr"/>
                      <a:r>
                        <a:rPr lang="en-US" sz="2000" b="1" dirty="0" smtClean="0"/>
                        <a:t>5</a:t>
                      </a:r>
                    </a:p>
                  </a:txBody>
                  <a:tcPr anchor="ctr"/>
                </a:tc>
                <a:tc>
                  <a:txBody>
                    <a:bodyPr/>
                    <a:lstStyle/>
                    <a:p>
                      <a:pPr algn="ctr"/>
                      <a:r>
                        <a:rPr lang="en-US" sz="2000" dirty="0" smtClean="0"/>
                        <a:t>5</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PDS4 Label</a:t>
                      </a:r>
                      <a:r>
                        <a:rPr lang="en-US" sz="2000" dirty="0"/>
                        <a:t>s</a:t>
                      </a:r>
                      <a:endParaRPr lang="en-US" sz="2000" dirty="0" smtClean="0"/>
                    </a:p>
                  </a:txBody>
                  <a:tcPr/>
                </a:tc>
                <a:tc>
                  <a:txBody>
                    <a:bodyPr/>
                    <a:lstStyle/>
                    <a:p>
                      <a:pPr algn="ctr"/>
                      <a:r>
                        <a:rPr lang="en-US" sz="2000" b="1" dirty="0" smtClean="0"/>
                        <a:t>29</a:t>
                      </a:r>
                      <a:endParaRPr lang="en-US" sz="2000" b="1" dirty="0"/>
                    </a:p>
                  </a:txBody>
                  <a:tcPr anchor="ctr"/>
                </a:tc>
                <a:tc>
                  <a:txBody>
                    <a:bodyPr/>
                    <a:lstStyle/>
                    <a:p>
                      <a:pPr algn="ctr"/>
                      <a:r>
                        <a:rPr lang="en-US" sz="2000" dirty="0" smtClean="0"/>
                        <a:t>23</a:t>
                      </a:r>
                      <a:endParaRPr lang="en-US" sz="2000" dirty="0"/>
                    </a:p>
                  </a:txBody>
                  <a:tcPr anchor="ctr"/>
                </a:tc>
                <a:tc>
                  <a:txBody>
                    <a:bodyPr/>
                    <a:lstStyle/>
                    <a:p>
                      <a:pPr algn="ctr"/>
                      <a:r>
                        <a:rPr lang="en-US" sz="2000" dirty="0" smtClean="0"/>
                        <a:t>1</a:t>
                      </a:r>
                      <a:endParaRPr lang="en-US" sz="2000" dirty="0"/>
                    </a:p>
                  </a:txBody>
                  <a:tcPr anchor="ctr"/>
                </a:tc>
                <a:tc>
                  <a:txBody>
                    <a:bodyPr/>
                    <a:lstStyle/>
                    <a:p>
                      <a:pPr algn="ctr"/>
                      <a:r>
                        <a:rPr lang="en-US" sz="2000" dirty="0" smtClean="0"/>
                        <a:t>5</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PDS4 Tool Support</a:t>
                      </a:r>
                    </a:p>
                  </a:txBody>
                  <a:tcPr/>
                </a:tc>
                <a:tc>
                  <a:txBody>
                    <a:bodyPr/>
                    <a:lstStyle/>
                    <a:p>
                      <a:pPr algn="ctr"/>
                      <a:r>
                        <a:rPr lang="en-US" sz="2000" b="1" dirty="0" smtClean="0"/>
                        <a:t>3</a:t>
                      </a:r>
                      <a:endParaRPr lang="en-US" sz="2000" b="1"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3</a:t>
                      </a:r>
                      <a:endParaRPr lang="en-US" sz="2000" dirty="0"/>
                    </a:p>
                  </a:txBody>
                  <a:tcPr anchor="ctr"/>
                </a:tc>
                <a:tc>
                  <a:txBody>
                    <a:bodyPr/>
                    <a:lstStyle/>
                    <a:p>
                      <a:pPr algn="ctr"/>
                      <a:r>
                        <a:rPr lang="en-US" sz="2000" dirty="0" smtClean="0"/>
                        <a:t>0</a:t>
                      </a:r>
                      <a:endParaRPr lang="en-US" sz="2000" dirty="0"/>
                    </a:p>
                  </a:txBody>
                  <a:tcPr anchor="ctr"/>
                </a:tc>
                <a:tc>
                  <a:txBody>
                    <a:bodyPr/>
                    <a:lstStyle/>
                    <a:p>
                      <a:pPr algn="ctr"/>
                      <a:r>
                        <a:rPr lang="en-US" sz="2000" dirty="0" smtClean="0"/>
                        <a:t>0</a:t>
                      </a:r>
                      <a:endParaRPr lang="en-US" sz="2000" dirty="0"/>
                    </a:p>
                  </a:txBody>
                  <a:tcPr anchor="ctr"/>
                </a:tc>
              </a:tr>
              <a:tr h="370840">
                <a:tc>
                  <a:txBody>
                    <a:bodyPr/>
                    <a:lstStyle/>
                    <a:p>
                      <a:r>
                        <a:rPr lang="en-US" sz="2000" dirty="0" smtClean="0"/>
                        <a:t>Unclassified</a:t>
                      </a:r>
                      <a:endParaRPr lang="en-US" sz="2000" dirty="0"/>
                    </a:p>
                  </a:txBody>
                  <a:tcPr/>
                </a:tc>
                <a:tc>
                  <a:txBody>
                    <a:bodyPr/>
                    <a:lstStyle/>
                    <a:p>
                      <a:pPr algn="ctr"/>
                      <a:r>
                        <a:rPr lang="en-US" sz="2000" b="1" dirty="0" smtClean="0"/>
                        <a:t>21</a:t>
                      </a:r>
                      <a:endParaRPr lang="en-US" sz="2000" b="1" dirty="0"/>
                    </a:p>
                  </a:txBody>
                  <a:tcPr anchor="ctr"/>
                </a:tc>
                <a:tc>
                  <a:txBody>
                    <a:bodyPr/>
                    <a:lstStyle/>
                    <a:p>
                      <a:pPr algn="ctr"/>
                      <a:r>
                        <a:rPr lang="en-US" sz="2000" dirty="0" smtClean="0"/>
                        <a:t>10</a:t>
                      </a:r>
                      <a:endParaRPr lang="en-US" sz="2000" dirty="0"/>
                    </a:p>
                  </a:txBody>
                  <a:tcPr anchor="ctr"/>
                </a:tc>
                <a:tc>
                  <a:txBody>
                    <a:bodyPr/>
                    <a:lstStyle/>
                    <a:p>
                      <a:pPr algn="ctr"/>
                      <a:r>
                        <a:rPr lang="en-US" sz="2000" dirty="0" smtClean="0"/>
                        <a:t>3</a:t>
                      </a:r>
                      <a:endParaRPr lang="en-US" sz="2000" dirty="0"/>
                    </a:p>
                  </a:txBody>
                  <a:tcPr anchor="ctr"/>
                </a:tc>
                <a:tc>
                  <a:txBody>
                    <a:bodyPr/>
                    <a:lstStyle/>
                    <a:p>
                      <a:pPr algn="ctr"/>
                      <a:r>
                        <a:rPr lang="en-US" sz="2000" dirty="0" smtClean="0"/>
                        <a:t>6</a:t>
                      </a:r>
                      <a:endParaRPr lang="en-US" sz="2000" dirty="0"/>
                    </a:p>
                  </a:txBody>
                  <a:tcPr anchor="ctr"/>
                </a:tc>
                <a:tc>
                  <a:txBody>
                    <a:bodyPr/>
                    <a:lstStyle/>
                    <a:p>
                      <a:pPr algn="ctr"/>
                      <a:r>
                        <a:rPr lang="en-US" sz="2000" dirty="0" smtClean="0"/>
                        <a:t>2</a:t>
                      </a:r>
                      <a:endParaRPr lang="en-US" sz="2000" dirty="0"/>
                    </a:p>
                  </a:txBody>
                  <a:tcPr anchor="ctr"/>
                </a:tc>
              </a:tr>
              <a:tr h="370840">
                <a:tc>
                  <a:txBody>
                    <a:bodyPr/>
                    <a:lstStyle/>
                    <a:p>
                      <a:r>
                        <a:rPr lang="en-US" sz="2000" b="1" dirty="0" smtClean="0"/>
                        <a:t>TOTAL</a:t>
                      </a:r>
                      <a:endParaRPr lang="en-US" sz="2000" b="1" dirty="0"/>
                    </a:p>
                  </a:txBody>
                  <a:tcPr/>
                </a:tc>
                <a:tc>
                  <a:txBody>
                    <a:bodyPr/>
                    <a:lstStyle/>
                    <a:p>
                      <a:pPr algn="ctr"/>
                      <a:r>
                        <a:rPr lang="en-US" sz="2000" b="1" dirty="0" smtClean="0"/>
                        <a:t>133</a:t>
                      </a:r>
                      <a:endParaRPr lang="en-US" sz="2000" b="1" dirty="0"/>
                    </a:p>
                  </a:txBody>
                  <a:tcPr/>
                </a:tc>
                <a:tc>
                  <a:txBody>
                    <a:bodyPr/>
                    <a:lstStyle/>
                    <a:p>
                      <a:pPr algn="ctr"/>
                      <a:r>
                        <a:rPr lang="en-US" sz="2000" b="1" dirty="0" smtClean="0"/>
                        <a:t>82</a:t>
                      </a:r>
                      <a:endParaRPr lang="en-US" sz="2000" b="1" dirty="0"/>
                    </a:p>
                  </a:txBody>
                  <a:tcPr/>
                </a:tc>
                <a:tc>
                  <a:txBody>
                    <a:bodyPr/>
                    <a:lstStyle/>
                    <a:p>
                      <a:pPr algn="ctr"/>
                      <a:r>
                        <a:rPr lang="en-US" sz="2000" b="1" dirty="0" smtClean="0"/>
                        <a:t>8</a:t>
                      </a:r>
                      <a:endParaRPr lang="en-US" sz="2000" b="1" dirty="0"/>
                    </a:p>
                  </a:txBody>
                  <a:tcPr/>
                </a:tc>
                <a:tc>
                  <a:txBody>
                    <a:bodyPr/>
                    <a:lstStyle/>
                    <a:p>
                      <a:pPr algn="ctr"/>
                      <a:r>
                        <a:rPr lang="en-US" sz="2000" b="1" dirty="0" smtClean="0"/>
                        <a:t>16</a:t>
                      </a:r>
                      <a:endParaRPr lang="en-US" sz="2000" b="1" dirty="0"/>
                    </a:p>
                  </a:txBody>
                  <a:tcPr/>
                </a:tc>
                <a:tc>
                  <a:txBody>
                    <a:bodyPr/>
                    <a:lstStyle/>
                    <a:p>
                      <a:pPr algn="ctr"/>
                      <a:r>
                        <a:rPr lang="en-US" sz="2000" b="1" dirty="0" smtClean="0"/>
                        <a:t>3</a:t>
                      </a:r>
                      <a:endParaRPr lang="en-US" sz="2000" b="1" dirty="0"/>
                    </a:p>
                  </a:txBody>
                  <a:tcPr/>
                </a:tc>
              </a:tr>
            </a:tbl>
          </a:graphicData>
        </a:graphic>
      </p:graphicFrame>
    </p:spTree>
    <p:extLst>
      <p:ext uri="{BB962C8B-B14F-4D97-AF65-F5344CB8AC3E}">
        <p14:creationId xmlns:p14="http://schemas.microsoft.com/office/powerpoint/2010/main" val="11159335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MAVEN Review Comment – Row </a:t>
            </a:r>
            <a:r>
              <a:rPr lang="en-US" dirty="0" smtClean="0"/>
              <a:t>#41</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230537240"/>
              </p:ext>
            </p:extLst>
          </p:nvPr>
        </p:nvGraphicFramePr>
        <p:xfrm>
          <a:off x="914400" y="1325571"/>
          <a:ext cx="10439400" cy="478889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MAVEN Preliminary Reviews</a:t>
                      </a:r>
                    </a:p>
                  </a:txBody>
                  <a:tcPr marL="5443" marR="5443" marT="5443" marB="0" anchor="ctr"/>
                </a:tc>
                <a:tc>
                  <a:txBody>
                    <a:bodyPr/>
                    <a:lstStyle/>
                    <a:p>
                      <a:pPr algn="ctr" fontAlgn="ctr"/>
                      <a:r>
                        <a:rPr lang="en-US" sz="2400" b="0" i="0" u="none" strike="noStrike" dirty="0">
                          <a:solidFill>
                            <a:schemeClr val="tx1"/>
                          </a:solidFill>
                          <a:effectLst/>
                          <a:latin typeface="+mn-lt"/>
                        </a:rPr>
                        <a:t>PDS4 Labels</a:t>
                      </a:r>
                    </a:p>
                  </a:txBody>
                  <a:tcPr marL="5443" marR="5443" marT="5443" marB="0" anchor="ctr"/>
                </a:tc>
                <a:tc>
                  <a:txBody>
                    <a:bodyPr/>
                    <a:lstStyle/>
                    <a:p>
                      <a:pPr algn="ctr" fontAlgn="ctr"/>
                      <a:r>
                        <a:rPr lang="en-US" sz="2400" b="0" i="0" u="none" strike="noStrike">
                          <a:solidFill>
                            <a:schemeClr val="tx1"/>
                          </a:solidFill>
                          <a:effectLst/>
                          <a:latin typeface="+mn-lt"/>
                        </a:rPr>
                        <a:t>LPW Prelim. Review</a:t>
                      </a:r>
                    </a:p>
                  </a:txBody>
                  <a:tcPr marL="5443" marR="5443" marT="5443" marB="0" anchor="ctr"/>
                </a:tc>
                <a:tc>
                  <a:txBody>
                    <a:bodyPr/>
                    <a:lstStyle/>
                    <a:p>
                      <a:pPr algn="ctr" fontAlgn="ctr"/>
                      <a:r>
                        <a:rPr lang="en-US" sz="2400" b="0" i="0" u="none" strike="noStrike">
                          <a:solidFill>
                            <a:schemeClr val="tx1"/>
                          </a:solidFill>
                          <a:effectLst/>
                          <a:latin typeface="+mn-lt"/>
                        </a:rPr>
                        <a:t>8/12/2014</a:t>
                      </a:r>
                    </a:p>
                  </a:txBody>
                  <a:tcPr marL="5443" marR="5443" marT="5443" marB="0" anchor="ctr"/>
                </a:tc>
                <a:tc>
                  <a:txBody>
                    <a:bodyPr/>
                    <a:lstStyle/>
                    <a:p>
                      <a:pPr algn="ctr" fontAlgn="ctr"/>
                      <a:r>
                        <a:rPr lang="en-US" sz="2400" b="0" i="0" u="none" strike="noStrike">
                          <a:solidFill>
                            <a:schemeClr val="tx1"/>
                          </a:solidFill>
                          <a:effectLst/>
                          <a:latin typeface="+mn-lt"/>
                        </a:rPr>
                        <a:t>Martin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u="none" strike="noStrike" dirty="0" smtClean="0">
                          <a:effectLst/>
                        </a:rPr>
                        <a:t>There is a lot more product metadata in the CDF labels than is provided in the PDS4 labels.  If we are really using PDS4 to create archive products that can be used hundreds of years from now then all the metadata buried in the CDF labels needs to be exposed in the PDS4 labels. Otherwise, this is not a PDS4 archive, it is a CDF archive. Possibly the detailed metadata could be extracted from the CDF's and put into some kind of PDS4 supplementary table.</a:t>
                      </a:r>
                      <a:endParaRPr lang="en-US" sz="2400" b="0" i="0" u="none" strike="noStrike" dirty="0">
                        <a:solidFill>
                          <a:schemeClr val="tx1"/>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Expanded</a:t>
                      </a:r>
                      <a:r>
                        <a:rPr lang="en-US" sz="2400" b="0" i="0" u="none" strike="noStrike" baseline="0" dirty="0" smtClean="0">
                          <a:solidFill>
                            <a:schemeClr val="tx1"/>
                          </a:solidFill>
                          <a:effectLst/>
                          <a:latin typeface="+mn-lt"/>
                        </a:rPr>
                        <a:t> content of PDS4 labels to include all relevant CDF metadata.</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579888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14400"/>
          </a:xfrm>
        </p:spPr>
        <p:txBody>
          <a:bodyPr/>
          <a:lstStyle/>
          <a:p>
            <a:r>
              <a:rPr lang="en-US" dirty="0"/>
              <a:t>MAVEN Review Comment – Row </a:t>
            </a:r>
            <a:r>
              <a:rPr lang="en-US" dirty="0" smtClean="0"/>
              <a:t>#42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65790276"/>
              </p:ext>
            </p:extLst>
          </p:nvPr>
        </p:nvGraphicFramePr>
        <p:xfrm>
          <a:off x="914400" y="1325571"/>
          <a:ext cx="10439400" cy="4057378"/>
        </p:xfrm>
        <a:graphic>
          <a:graphicData uri="http://schemas.openxmlformats.org/drawingml/2006/table">
            <a:tbl>
              <a:tblPr firstRow="1" bandRow="1">
                <a:tableStyleId>{69012ECD-51FC-41F1-AA8D-1B2483CD663E}</a:tableStyleId>
              </a:tblPr>
              <a:tblGrid>
                <a:gridCol w="1739900"/>
                <a:gridCol w="1739900"/>
                <a:gridCol w="1739900"/>
                <a:gridCol w="1739900"/>
                <a:gridCol w="1739900"/>
                <a:gridCol w="1739900"/>
              </a:tblGrid>
              <a:tr h="370840">
                <a:tc>
                  <a:txBody>
                    <a:bodyPr/>
                    <a:lstStyle/>
                    <a:p>
                      <a:pPr algn="ctr" fontAlgn="ctr"/>
                      <a:r>
                        <a:rPr lang="en-US" sz="2400" b="1" i="0" u="none" strike="noStrike" dirty="0">
                          <a:solidFill>
                            <a:srgbClr val="000000"/>
                          </a:solidFill>
                          <a:effectLst/>
                          <a:latin typeface="Calibri" panose="020F0502020204030204" pitchFamily="34" charset="0"/>
                        </a:rPr>
                        <a:t>Context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Subject</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Source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Date</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Reviewer</a:t>
                      </a:r>
                    </a:p>
                  </a:txBody>
                  <a:tcPr marL="9525" marR="9525" marT="9525" marB="0" anchor="ctr"/>
                </a:tc>
                <a:tc>
                  <a:txBody>
                    <a:bodyPr/>
                    <a:lstStyle/>
                    <a:p>
                      <a:pPr algn="ctr" fontAlgn="ctr"/>
                      <a:r>
                        <a:rPr lang="en-US" sz="2400" b="1" i="0" u="none" strike="noStrike" dirty="0">
                          <a:solidFill>
                            <a:srgbClr val="000000"/>
                          </a:solidFill>
                          <a:effectLst/>
                          <a:latin typeface="Calibri" panose="020F0502020204030204" pitchFamily="34" charset="0"/>
                        </a:rPr>
                        <a:t>Status</a:t>
                      </a:r>
                    </a:p>
                  </a:txBody>
                  <a:tcPr marL="9525" marR="9525" marT="9525" marB="0" anchor="ctr"/>
                </a:tc>
              </a:tr>
              <a:tr h="370840">
                <a:tc>
                  <a:txBody>
                    <a:bodyPr/>
                    <a:lstStyle/>
                    <a:p>
                      <a:pPr algn="ctr" fontAlgn="ctr"/>
                      <a:r>
                        <a:rPr lang="en-US" sz="2400" b="0" i="0" u="none" strike="noStrike" dirty="0">
                          <a:solidFill>
                            <a:schemeClr val="tx1"/>
                          </a:solidFill>
                          <a:effectLst/>
                          <a:latin typeface="+mn-lt"/>
                        </a:rPr>
                        <a:t>MAVEN Preliminary Reviews</a:t>
                      </a:r>
                    </a:p>
                  </a:txBody>
                  <a:tcPr marL="5443" marR="5443" marT="5443" marB="0" anchor="ctr"/>
                </a:tc>
                <a:tc>
                  <a:txBody>
                    <a:bodyPr/>
                    <a:lstStyle/>
                    <a:p>
                      <a:pPr algn="ctr" fontAlgn="ctr"/>
                      <a:r>
                        <a:rPr lang="en-US" sz="2400" b="0" i="0" u="none" strike="noStrike">
                          <a:solidFill>
                            <a:schemeClr val="tx1"/>
                          </a:solidFill>
                          <a:effectLst/>
                          <a:latin typeface="+mn-lt"/>
                        </a:rPr>
                        <a:t>PDS4 Labels</a:t>
                      </a:r>
                    </a:p>
                  </a:txBody>
                  <a:tcPr marL="5443" marR="5443" marT="5443" marB="0" anchor="ctr"/>
                </a:tc>
                <a:tc>
                  <a:txBody>
                    <a:bodyPr/>
                    <a:lstStyle/>
                    <a:p>
                      <a:pPr algn="ctr" fontAlgn="ctr"/>
                      <a:r>
                        <a:rPr lang="en-US" sz="2400" b="0" i="0" u="none" strike="noStrike">
                          <a:solidFill>
                            <a:schemeClr val="tx1"/>
                          </a:solidFill>
                          <a:effectLst/>
                          <a:latin typeface="+mn-lt"/>
                        </a:rPr>
                        <a:t>LPW Prelim. Review</a:t>
                      </a:r>
                    </a:p>
                  </a:txBody>
                  <a:tcPr marL="5443" marR="5443" marT="5443" marB="0" anchor="ctr"/>
                </a:tc>
                <a:tc>
                  <a:txBody>
                    <a:bodyPr/>
                    <a:lstStyle/>
                    <a:p>
                      <a:pPr algn="ctr" fontAlgn="ctr"/>
                      <a:r>
                        <a:rPr lang="en-US" sz="2400" b="0" i="0" u="none" strike="noStrike">
                          <a:solidFill>
                            <a:schemeClr val="tx1"/>
                          </a:solidFill>
                          <a:effectLst/>
                          <a:latin typeface="+mn-lt"/>
                        </a:rPr>
                        <a:t>8/12/2014</a:t>
                      </a:r>
                    </a:p>
                  </a:txBody>
                  <a:tcPr marL="5443" marR="5443" marT="5443" marB="0" anchor="ctr"/>
                </a:tc>
                <a:tc>
                  <a:txBody>
                    <a:bodyPr/>
                    <a:lstStyle/>
                    <a:p>
                      <a:pPr algn="ctr" fontAlgn="ctr"/>
                      <a:r>
                        <a:rPr lang="en-US" sz="2400" b="0" i="0" u="none" strike="noStrike">
                          <a:solidFill>
                            <a:schemeClr val="tx1"/>
                          </a:solidFill>
                          <a:effectLst/>
                          <a:latin typeface="+mn-lt"/>
                        </a:rPr>
                        <a:t>Martin</a:t>
                      </a:r>
                    </a:p>
                  </a:txBody>
                  <a:tcPr marL="5443" marR="5443" marT="5443" marB="0" anchor="ctr"/>
                </a:tc>
                <a:tc>
                  <a:txBody>
                    <a:bodyPr/>
                    <a:lstStyle/>
                    <a:p>
                      <a:pPr algn="ctr" fontAlgn="ctr"/>
                      <a:r>
                        <a:rPr lang="en-US" sz="2400" b="0" i="0" u="none" strike="noStrike" dirty="0">
                          <a:solidFill>
                            <a:schemeClr val="tx1"/>
                          </a:solidFill>
                          <a:effectLst/>
                          <a:latin typeface="+mn-lt"/>
                        </a:rPr>
                        <a:t>Addressed</a:t>
                      </a:r>
                    </a:p>
                  </a:txBody>
                  <a:tcPr marL="5443" marR="5443" marT="5443" marB="0" anchor="ctr"/>
                </a:tc>
              </a:tr>
              <a:tr h="370840">
                <a:tc>
                  <a:txBody>
                    <a:bodyPr/>
                    <a:lstStyle/>
                    <a:p>
                      <a:pPr algn="l" fontAlgn="ctr"/>
                      <a:r>
                        <a:rPr lang="en-US" sz="2400" u="none" strike="noStrike" dirty="0" smtClean="0">
                          <a:effectLst/>
                        </a:rPr>
                        <a:t>Comment</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Regarding all the array products.  From the labels there is really no way to know how the array components relate to each other.  Each array could be completely independent.  It seems like there should be some kind of explicit association that indicates that the several 1d array elements correspond (time[0] goes with density[0]).</a:t>
                      </a:r>
                      <a:endParaRPr lang="en-US" sz="2400" b="0" i="0" u="none" strike="noStrike" dirty="0">
                        <a:solidFill>
                          <a:schemeClr val="tx1"/>
                        </a:solidFill>
                        <a:effectLst/>
                        <a:latin typeface="+mn-lt"/>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c hMerge="1">
                  <a:txBody>
                    <a:bodyPr/>
                    <a:lstStyle/>
                    <a:p>
                      <a:pPr algn="ctr" fontAlgn="ctr"/>
                      <a:endParaRPr lang="en-US" sz="2400" b="0" i="0" u="none" strike="noStrike" dirty="0">
                        <a:solidFill>
                          <a:srgbClr val="000000"/>
                        </a:solidFill>
                        <a:effectLst/>
                        <a:latin typeface="Calibri" panose="020F0502020204030204" pitchFamily="34" charset="0"/>
                      </a:endParaRPr>
                    </a:p>
                  </a:txBody>
                  <a:tcPr marL="9525" marR="9525" marT="9525" marB="0" anchor="ctr"/>
                </a:tc>
              </a:tr>
              <a:tr h="370840">
                <a:tc>
                  <a:txBody>
                    <a:bodyPr/>
                    <a:lstStyle/>
                    <a:p>
                      <a:pPr algn="l" fontAlgn="ctr"/>
                      <a:r>
                        <a:rPr lang="en-US" sz="2400" u="none" strike="noStrike" dirty="0" smtClean="0">
                          <a:effectLst/>
                        </a:rPr>
                        <a:t>Response</a:t>
                      </a:r>
                      <a:endParaRPr lang="en-US" sz="2400" b="0" i="0" u="none" strike="noStrike" dirty="0">
                        <a:solidFill>
                          <a:schemeClr val="tx1"/>
                        </a:solidFill>
                        <a:effectLst/>
                        <a:latin typeface="Calibri" panose="020F0502020204030204" pitchFamily="34" charset="0"/>
                      </a:endParaRPr>
                    </a:p>
                  </a:txBody>
                  <a:tcPr marL="9525" marR="9525" marT="9525" marB="0"/>
                </a:tc>
                <a:tc gridSpan="5">
                  <a:txBody>
                    <a:bodyPr/>
                    <a:lstStyle/>
                    <a:p>
                      <a:pPr algn="l" fontAlgn="ctr"/>
                      <a:r>
                        <a:rPr lang="en-US" sz="2400" b="0" i="0" u="none" strike="noStrike" dirty="0" smtClean="0">
                          <a:solidFill>
                            <a:schemeClr val="tx1"/>
                          </a:solidFill>
                          <a:effectLst/>
                          <a:latin typeface="+mn-lt"/>
                        </a:rPr>
                        <a:t>Developed </a:t>
                      </a:r>
                      <a:r>
                        <a:rPr lang="en-US" sz="2400" b="0" i="0" u="none" strike="noStrike" dirty="0" err="1" smtClean="0">
                          <a:solidFill>
                            <a:schemeClr val="tx1"/>
                          </a:solidFill>
                          <a:effectLst/>
                          <a:latin typeface="+mn-lt"/>
                        </a:rPr>
                        <a:t>Discipline_Area.Particle_Observation</a:t>
                      </a:r>
                      <a:r>
                        <a:rPr lang="en-US" sz="2400" b="0" i="0" u="none" strike="noStrike" dirty="0" smtClean="0">
                          <a:solidFill>
                            <a:schemeClr val="tx1"/>
                          </a:solidFill>
                          <a:effectLst/>
                          <a:latin typeface="+mn-lt"/>
                        </a:rPr>
                        <a:t> class to provide associations</a:t>
                      </a:r>
                      <a:r>
                        <a:rPr lang="en-US" sz="2400" b="0" i="0" u="none" strike="noStrike" baseline="0" dirty="0" smtClean="0">
                          <a:solidFill>
                            <a:schemeClr val="tx1"/>
                          </a:solidFill>
                          <a:effectLst/>
                          <a:latin typeface="+mn-lt"/>
                        </a:rPr>
                        <a:t> between array objects.</a:t>
                      </a:r>
                      <a:endParaRPr lang="en-US" sz="2400" b="0" i="0" u="none" strike="noStrike" dirty="0">
                        <a:solidFill>
                          <a:schemeClr val="tx1"/>
                        </a:solidFill>
                        <a:effectLst/>
                        <a:latin typeface="+mn-lt"/>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61398315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ate">
  <a:themeElements>
    <a:clrScheme name="Slate">
      <a:dk1>
        <a:sysClr val="windowText" lastClr="000000"/>
      </a:dk1>
      <a:lt1>
        <a:sysClr val="window" lastClr="FFFFFF"/>
      </a:lt1>
      <a:dk2>
        <a:srgbClr val="212123"/>
      </a:dk2>
      <a:lt2>
        <a:srgbClr val="DADADA"/>
      </a:lt2>
      <a:accent1>
        <a:srgbClr val="3EC26C"/>
      </a:accent1>
      <a:accent2>
        <a:srgbClr val="B3D463"/>
      </a:accent2>
      <a:accent3>
        <a:srgbClr val="3BBC9D"/>
      </a:accent3>
      <a:accent4>
        <a:srgbClr val="97AF75"/>
      </a:accent4>
      <a:accent5>
        <a:srgbClr val="6BA841"/>
      </a:accent5>
      <a:accent6>
        <a:srgbClr val="79AE90"/>
      </a:accent6>
      <a:hlink>
        <a:srgbClr val="85E4A6"/>
      </a:hlink>
      <a:folHlink>
        <a:srgbClr val="BDF3D0"/>
      </a:folHlink>
    </a:clrScheme>
    <a:fontScheme name="Slate">
      <a:maj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sto MT" panose="02040603050505030304"/>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ate">
      <a:fillStyleLst>
        <a:solidFill>
          <a:schemeClr val="phClr"/>
        </a:solidFill>
        <a:gradFill rotWithShape="1">
          <a:gsLst>
            <a:gs pos="0">
              <a:schemeClr val="phClr">
                <a:tint val="60000"/>
                <a:lumMod val="110000"/>
              </a:schemeClr>
            </a:gs>
            <a:gs pos="100000">
              <a:schemeClr val="phClr">
                <a:tint val="88000"/>
              </a:schemeClr>
            </a:gs>
          </a:gsLst>
          <a:lin ang="5400000" scaled="0"/>
        </a:gradFill>
        <a:gradFill rotWithShape="1">
          <a:gsLst>
            <a:gs pos="0">
              <a:schemeClr val="phClr">
                <a:tint val="96000"/>
                <a:lumMod val="104000"/>
              </a:schemeClr>
            </a:gs>
            <a:gs pos="100000">
              <a:schemeClr val="phClr">
                <a:shade val="90000"/>
                <a:lumMod val="90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63500" dist="25400" dir="5400000" rotWithShape="0">
              <a:srgbClr val="000000">
                <a:alpha val="60000"/>
              </a:srgbClr>
            </a:outerShdw>
          </a:effectLst>
        </a:effectStyle>
        <a:effectStyle>
          <a:effectLst>
            <a:outerShdw blurRad="76200" dist="38100" dir="5400000" rotWithShape="0">
              <a:srgbClr val="000000">
                <a:alpha val="75000"/>
              </a:srgbClr>
            </a:outerShdw>
          </a:effectLst>
          <a:scene3d>
            <a:camera prst="orthographicFront">
              <a:rot lat="0" lon="0" rev="0"/>
            </a:camera>
            <a:lightRig rig="threePt" dir="t">
              <a:rot lat="0" lon="0" rev="1200000"/>
            </a:lightRig>
          </a:scene3d>
          <a:sp3d>
            <a:bevelT w="63500" h="25400" prst="hardEdge"/>
          </a:sp3d>
        </a:effectStyle>
      </a:effectStyleLst>
      <a:bgFillStyleLst>
        <a:solidFill>
          <a:schemeClr val="phClr"/>
        </a:solidFill>
        <a:solidFill>
          <a:schemeClr val="phClr"/>
        </a:solidFill>
        <a:blipFill rotWithShape="1">
          <a:blip xmlns:r="http://schemas.openxmlformats.org/officeDocument/2006/relationships" r:embed="rId1">
            <a:duotone>
              <a:schemeClr val="phClr">
                <a:shade val="80000"/>
                <a:lumMod val="80000"/>
              </a:schemeClr>
              <a:schemeClr val="phClr">
                <a:tint val="98000"/>
              </a:schemeClr>
            </a:duotone>
          </a:blip>
          <a:stretch/>
        </a:blipFill>
      </a:bgFillStyleLst>
    </a:fmtScheme>
  </a:themeElements>
  <a:objectDefaults/>
  <a:extraClrSchemeLst/>
  <a:extLst>
    <a:ext uri="{05A4C25C-085E-4340-85A3-A5531E510DB2}">
      <thm15:themeFamily xmlns:thm15="http://schemas.microsoft.com/office/thememl/2012/main" name="Slate" id="{C3F70B94-7CE9-428E-ADC1-3269CC2C3385}" vid="{43372978-11FE-4814-AC26-BC300187D8C7}"/>
    </a:ext>
  </a:extLst>
</a:theme>
</file>

<file path=docProps/app.xml><?xml version="1.0" encoding="utf-8"?>
<Properties xmlns="http://schemas.openxmlformats.org/officeDocument/2006/extended-properties" xmlns:vt="http://schemas.openxmlformats.org/officeDocument/2006/docPropsVTypes">
  <Template>TM04033929[[fn=Slate]]</Template>
  <TotalTime>2197</TotalTime>
  <Words>1575</Words>
  <Application>Microsoft Office PowerPoint</Application>
  <PresentationFormat>Widescreen</PresentationFormat>
  <Paragraphs>361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Calibri</vt:lpstr>
      <vt:lpstr>Calisto MT</vt:lpstr>
      <vt:lpstr>Trebuchet MS</vt:lpstr>
      <vt:lpstr>Wingdings 2</vt:lpstr>
      <vt:lpstr>Slate</vt:lpstr>
      <vt:lpstr>CDF Review &amp; Responses</vt:lpstr>
      <vt:lpstr>Overview</vt:lpstr>
      <vt:lpstr>PDS4 CDF Archiving Timeline</vt:lpstr>
      <vt:lpstr>Comment Timeline</vt:lpstr>
      <vt:lpstr>CDF Review Commenters</vt:lpstr>
      <vt:lpstr>CDF Review Comment Overview</vt:lpstr>
      <vt:lpstr>CDF Review Comment Status Statistics</vt:lpstr>
      <vt:lpstr>MAVEN Review Comment – Row #41</vt:lpstr>
      <vt:lpstr>MAVEN Review Comment – Row #42</vt:lpstr>
      <vt:lpstr>MAVEN Review Comment – Row #64</vt:lpstr>
      <vt:lpstr>MAVEN Review Comment – Row #84</vt:lpstr>
      <vt:lpstr>MAVEN Review Comment – Row #88</vt:lpstr>
      <vt:lpstr>CDF Tiger Team Finding – Row #89</vt:lpstr>
      <vt:lpstr>CDF Tiger Team Finding – Row #90</vt:lpstr>
      <vt:lpstr>CDF Tiger Team Finding – Row #91</vt:lpstr>
      <vt:lpstr>CDF Tiger Team Finding – Row #92</vt:lpstr>
      <vt:lpstr>MAVEN Review Comment – Row #104</vt:lpstr>
      <vt:lpstr>PDSMC CDF Review – Row #120</vt:lpstr>
      <vt:lpstr>PDSMC CDF Review – Row #121</vt:lpstr>
      <vt:lpstr>PDSMC CDF Review – Row #122</vt:lpstr>
      <vt:lpstr>PDSMC CDF Review – Row #123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Mafi</dc:creator>
  <cp:lastModifiedBy>jmafi</cp:lastModifiedBy>
  <cp:revision>46</cp:revision>
  <dcterms:created xsi:type="dcterms:W3CDTF">2016-02-02T21:06:05Z</dcterms:created>
  <dcterms:modified xsi:type="dcterms:W3CDTF">2016-02-05T15:27:59Z</dcterms:modified>
</cp:coreProperties>
</file>