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64" r:id="rId3"/>
    <p:sldId id="265" r:id="rId4"/>
    <p:sldId id="266" r:id="rId5"/>
    <p:sldId id="257" r:id="rId6"/>
    <p:sldId id="262" r:id="rId7"/>
    <p:sldId id="263" r:id="rId8"/>
    <p:sldId id="268" r:id="rId9"/>
    <p:sldId id="269" r:id="rId10"/>
    <p:sldId id="283" r:id="rId11"/>
    <p:sldId id="270" r:id="rId12"/>
    <p:sldId id="271" r:id="rId13"/>
    <p:sldId id="272" r:id="rId14"/>
    <p:sldId id="273" r:id="rId15"/>
    <p:sldId id="274" r:id="rId16"/>
    <p:sldId id="275" r:id="rId17"/>
    <p:sldId id="277" r:id="rId18"/>
    <p:sldId id="278" r:id="rId19"/>
    <p:sldId id="279" r:id="rId20"/>
    <p:sldId id="280" r:id="rId21"/>
    <p:sldId id="28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99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1" autoAdjust="0"/>
    <p:restoredTop sz="94660"/>
  </p:normalViewPr>
  <p:slideViewPr>
    <p:cSldViewPr snapToGrid="0">
      <p:cViewPr varScale="1">
        <p:scale>
          <a:sx n="82" d="100"/>
          <a:sy n="82" d="100"/>
        </p:scale>
        <p:origin x="51" y="3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Comment Count</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Sheet1!$B$1</c:f>
              <c:strCache>
                <c:ptCount val="1"/>
                <c:pt idx="0">
                  <c:v>Y-Values</c:v>
                </c:pt>
              </c:strCache>
            </c:strRef>
          </c:tx>
          <c:spPr>
            <a:ln w="50800" cap="rnd">
              <a:solidFill>
                <a:schemeClr val="accent1"/>
              </a:solidFill>
              <a:round/>
            </a:ln>
            <a:effectLst/>
          </c:spPr>
          <c:marker>
            <c:symbol val="circle"/>
            <c:size val="5"/>
            <c:spPr>
              <a:solidFill>
                <a:schemeClr val="accent1"/>
              </a:solidFill>
              <a:ln w="9525">
                <a:solidFill>
                  <a:schemeClr val="accent1"/>
                </a:solidFill>
              </a:ln>
              <a:effectLst/>
            </c:spPr>
          </c:marker>
          <c:xVal>
            <c:numRef>
              <c:f>Sheet1!$A$2:$A$25</c:f>
              <c:numCache>
                <c:formatCode>[$-409]mmm\-yy;@</c:formatCode>
                <c:ptCount val="24"/>
                <c:pt idx="0">
                  <c:v>41640</c:v>
                </c:pt>
                <c:pt idx="1">
                  <c:v>41671</c:v>
                </c:pt>
                <c:pt idx="2">
                  <c:v>41699</c:v>
                </c:pt>
                <c:pt idx="3">
                  <c:v>41730</c:v>
                </c:pt>
                <c:pt idx="4">
                  <c:v>41760</c:v>
                </c:pt>
                <c:pt idx="5">
                  <c:v>41791</c:v>
                </c:pt>
                <c:pt idx="6">
                  <c:v>41821</c:v>
                </c:pt>
                <c:pt idx="7">
                  <c:v>41852</c:v>
                </c:pt>
                <c:pt idx="8">
                  <c:v>41883</c:v>
                </c:pt>
                <c:pt idx="9">
                  <c:v>41913</c:v>
                </c:pt>
                <c:pt idx="10">
                  <c:v>41944</c:v>
                </c:pt>
                <c:pt idx="11">
                  <c:v>41974</c:v>
                </c:pt>
                <c:pt idx="12">
                  <c:v>42005</c:v>
                </c:pt>
                <c:pt idx="13">
                  <c:v>42036</c:v>
                </c:pt>
                <c:pt idx="14">
                  <c:v>42064</c:v>
                </c:pt>
                <c:pt idx="15">
                  <c:v>42095</c:v>
                </c:pt>
                <c:pt idx="16">
                  <c:v>42125</c:v>
                </c:pt>
                <c:pt idx="17">
                  <c:v>42156</c:v>
                </c:pt>
                <c:pt idx="18">
                  <c:v>42186</c:v>
                </c:pt>
                <c:pt idx="19">
                  <c:v>42217</c:v>
                </c:pt>
                <c:pt idx="20">
                  <c:v>42248</c:v>
                </c:pt>
                <c:pt idx="21">
                  <c:v>42278</c:v>
                </c:pt>
                <c:pt idx="22">
                  <c:v>42309</c:v>
                </c:pt>
                <c:pt idx="23">
                  <c:v>42339</c:v>
                </c:pt>
              </c:numCache>
            </c:numRef>
          </c:xVal>
          <c:yVal>
            <c:numRef>
              <c:f>Sheet1!$B$2:$B$25</c:f>
              <c:numCache>
                <c:formatCode>General</c:formatCode>
                <c:ptCount val="24"/>
                <c:pt idx="0">
                  <c:v>7</c:v>
                </c:pt>
                <c:pt idx="1">
                  <c:v>8</c:v>
                </c:pt>
                <c:pt idx="2">
                  <c:v>0</c:v>
                </c:pt>
                <c:pt idx="3">
                  <c:v>0</c:v>
                </c:pt>
                <c:pt idx="4">
                  <c:v>0</c:v>
                </c:pt>
                <c:pt idx="5">
                  <c:v>0</c:v>
                </c:pt>
                <c:pt idx="6">
                  <c:v>0</c:v>
                </c:pt>
                <c:pt idx="7">
                  <c:v>31</c:v>
                </c:pt>
                <c:pt idx="8">
                  <c:v>17</c:v>
                </c:pt>
                <c:pt idx="9">
                  <c:v>4</c:v>
                </c:pt>
                <c:pt idx="10">
                  <c:v>6</c:v>
                </c:pt>
                <c:pt idx="11">
                  <c:v>3</c:v>
                </c:pt>
                <c:pt idx="12">
                  <c:v>6</c:v>
                </c:pt>
                <c:pt idx="13">
                  <c:v>11</c:v>
                </c:pt>
                <c:pt idx="14">
                  <c:v>1</c:v>
                </c:pt>
                <c:pt idx="15">
                  <c:v>17</c:v>
                </c:pt>
                <c:pt idx="16">
                  <c:v>0</c:v>
                </c:pt>
                <c:pt idx="17">
                  <c:v>11</c:v>
                </c:pt>
                <c:pt idx="18">
                  <c:v>4</c:v>
                </c:pt>
                <c:pt idx="19">
                  <c:v>2</c:v>
                </c:pt>
                <c:pt idx="20">
                  <c:v>3</c:v>
                </c:pt>
                <c:pt idx="21">
                  <c:v>0</c:v>
                </c:pt>
                <c:pt idx="22">
                  <c:v>0</c:v>
                </c:pt>
                <c:pt idx="23">
                  <c:v>0</c:v>
                </c:pt>
              </c:numCache>
            </c:numRef>
          </c:yVal>
          <c:smooth val="0"/>
        </c:ser>
        <c:dLbls>
          <c:showLegendKey val="0"/>
          <c:showVal val="0"/>
          <c:showCatName val="0"/>
          <c:showSerName val="0"/>
          <c:showPercent val="0"/>
          <c:showBubbleSize val="0"/>
        </c:dLbls>
        <c:axId val="-397017344"/>
        <c:axId val="-397006464"/>
      </c:scatterChart>
      <c:valAx>
        <c:axId val="-397017344"/>
        <c:scaling>
          <c:orientation val="minMax"/>
          <c:max val="42370"/>
          <c:min val="41640"/>
        </c:scaling>
        <c:delete val="0"/>
        <c:axPos val="b"/>
        <c:majorGridlines>
          <c:spPr>
            <a:ln w="9525" cap="flat" cmpd="sng" algn="ctr">
              <a:solidFill>
                <a:schemeClr val="tx1">
                  <a:lumMod val="15000"/>
                  <a:lumOff val="85000"/>
                </a:schemeClr>
              </a:solidFill>
              <a:round/>
            </a:ln>
            <a:effectLst/>
          </c:spPr>
        </c:majorGridlines>
        <c:numFmt formatCode="[$-409]mmm\-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7006464"/>
        <c:crosses val="autoZero"/>
        <c:crossBetween val="midCat"/>
        <c:majorUnit val="30"/>
        <c:minorUnit val="30"/>
      </c:valAx>
      <c:valAx>
        <c:axId val="-3970064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701734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D19FB2-3AAB-4D03-B13A-2960828C78E3}" type="datetimeFigureOut">
              <a:rPr lang="en-US" smtClean="0"/>
              <a:t>2/5/2016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86054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smtClean="0"/>
              <a:t>2/5/2016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29431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smtClean="0"/>
              <a:t>2/5/2016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34369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smtClean="0"/>
              <a:t>2/5/2016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246084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smtClean="0"/>
              <a:t>2/5/2016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504159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smtClean="0"/>
              <a:t>2/5/2016</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778202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smtClean="0"/>
              <a:t>2/5/2016</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099583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smtClean="0"/>
              <a:t>2/5/2016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412494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smtClean="0"/>
              <a:t>2/5/2016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14806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smtClean="0"/>
              <a:t>2/5/2016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35475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39F4F5-F4D2-4D2A-AB60-88D37ADCB869}" type="datetimeFigureOut">
              <a:rPr lang="en-US" smtClean="0"/>
              <a:t>2/5/2016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4956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smtClean="0"/>
              <a:t>2/5/2016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30573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smtClean="0"/>
              <a:t>2/5/2016</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24329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smtClean="0"/>
              <a:t>2/5/2016</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89408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smtClean="0"/>
              <a:t>2/5/2016</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68488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smtClean="0"/>
              <a:t>2/5/2016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33766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smtClean="0"/>
              <a:t>2/5/2016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9143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51CF1133-3259-4C45-BABA-5B62D9C6F78D}" type="datetimeFigureOut">
              <a:rPr lang="en-US" smtClean="0"/>
              <a:t>2/5/2016</a:t>
            </a:fld>
            <a:endParaRPr lang="en-US" dirty="0"/>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r>
              <a:rPr lang="en-US" smtClean="0"/>
              <a:t>
              </a:t>
            </a:r>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7060363"/>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hf sldNum="0" hdr="0" ftr="0" dt="0"/>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CDF Review &amp; Responses</a:t>
            </a:r>
            <a:endParaRPr lang="en-US" dirty="0"/>
          </a:p>
        </p:txBody>
      </p:sp>
      <p:sp>
        <p:nvSpPr>
          <p:cNvPr id="3" name="Subtitle 2"/>
          <p:cNvSpPr>
            <a:spLocks noGrp="1"/>
          </p:cNvSpPr>
          <p:nvPr>
            <p:ph type="subTitle" idx="1"/>
          </p:nvPr>
        </p:nvSpPr>
        <p:spPr>
          <a:xfrm>
            <a:off x="1370693" y="3598339"/>
            <a:ext cx="9440034" cy="2331406"/>
          </a:xfrm>
        </p:spPr>
        <p:txBody>
          <a:bodyPr>
            <a:normAutofit lnSpcReduction="10000"/>
          </a:bodyPr>
          <a:lstStyle/>
          <a:p>
            <a:endParaRPr lang="en-US" dirty="0" smtClean="0"/>
          </a:p>
          <a:p>
            <a:r>
              <a:rPr lang="en-US" dirty="0" smtClean="0"/>
              <a:t>J. </a:t>
            </a:r>
            <a:r>
              <a:rPr lang="en-US" dirty="0" err="1" smtClean="0"/>
              <a:t>Mafi</a:t>
            </a:r>
            <a:r>
              <a:rPr lang="en-US" dirty="0" smtClean="0"/>
              <a:t> &amp; T. King</a:t>
            </a:r>
          </a:p>
          <a:p>
            <a:endParaRPr lang="en-US" dirty="0" smtClean="0"/>
          </a:p>
          <a:p>
            <a:pPr>
              <a:spcAft>
                <a:spcPts val="0"/>
              </a:spcAft>
            </a:pPr>
            <a:r>
              <a:rPr lang="en-US" dirty="0" smtClean="0"/>
              <a:t>PDS Management Council Face-to-Face</a:t>
            </a:r>
          </a:p>
          <a:p>
            <a:pPr>
              <a:spcAft>
                <a:spcPts val="0"/>
              </a:spcAft>
            </a:pPr>
            <a:r>
              <a:rPr lang="en-US" dirty="0" smtClean="0"/>
              <a:t>Los Angeles, CA</a:t>
            </a:r>
          </a:p>
          <a:p>
            <a:pPr>
              <a:spcAft>
                <a:spcPts val="0"/>
              </a:spcAft>
            </a:pPr>
            <a:r>
              <a:rPr lang="en-US" dirty="0" smtClean="0"/>
              <a:t>February 5, 2016</a:t>
            </a:r>
          </a:p>
        </p:txBody>
      </p:sp>
    </p:spTree>
    <p:extLst>
      <p:ext uri="{BB962C8B-B14F-4D97-AF65-F5344CB8AC3E}">
        <p14:creationId xmlns:p14="http://schemas.microsoft.com/office/powerpoint/2010/main" val="38989703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4400"/>
          </a:xfrm>
        </p:spPr>
        <p:txBody>
          <a:bodyPr/>
          <a:lstStyle/>
          <a:p>
            <a:r>
              <a:rPr lang="en-US" dirty="0"/>
              <a:t>MAVEN Review Comment – Row </a:t>
            </a:r>
            <a:r>
              <a:rPr lang="en-US" dirty="0" smtClean="0"/>
              <a:t>#64</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53006257"/>
              </p:ext>
            </p:extLst>
          </p:nvPr>
        </p:nvGraphicFramePr>
        <p:xfrm>
          <a:off x="914400" y="1325571"/>
          <a:ext cx="10439400" cy="2594338"/>
        </p:xfrm>
        <a:graphic>
          <a:graphicData uri="http://schemas.openxmlformats.org/drawingml/2006/table">
            <a:tbl>
              <a:tblPr firstRow="1" bandRow="1">
                <a:tableStyleId>{69012ECD-51FC-41F1-AA8D-1B2483CD663E}</a:tableStyleId>
              </a:tblPr>
              <a:tblGrid>
                <a:gridCol w="1739900"/>
                <a:gridCol w="1739900"/>
                <a:gridCol w="1739900"/>
                <a:gridCol w="1739900"/>
                <a:gridCol w="1739900"/>
                <a:gridCol w="1739900"/>
              </a:tblGrid>
              <a:tr h="370840">
                <a:tc>
                  <a:txBody>
                    <a:bodyPr/>
                    <a:lstStyle/>
                    <a:p>
                      <a:pPr algn="ctr" fontAlgn="ctr"/>
                      <a:r>
                        <a:rPr lang="en-US" sz="2400" b="1" i="0" u="none" strike="noStrike" dirty="0">
                          <a:solidFill>
                            <a:srgbClr val="000000"/>
                          </a:solidFill>
                          <a:effectLst/>
                          <a:latin typeface="Calibri" panose="020F0502020204030204" pitchFamily="34" charset="0"/>
                        </a:rPr>
                        <a:t>Context</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Subject</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Source</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Date</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Reviewer</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Status</a:t>
                      </a:r>
                    </a:p>
                  </a:txBody>
                  <a:tcPr marL="9525" marR="9525" marT="9525" marB="0" anchor="ctr"/>
                </a:tc>
              </a:tr>
              <a:tr h="370840">
                <a:tc>
                  <a:txBody>
                    <a:bodyPr/>
                    <a:lstStyle/>
                    <a:p>
                      <a:pPr algn="ctr" fontAlgn="ctr"/>
                      <a:r>
                        <a:rPr lang="en-US" sz="2400" b="0" i="0" u="none" strike="noStrike" dirty="0">
                          <a:solidFill>
                            <a:schemeClr val="tx1"/>
                          </a:solidFill>
                          <a:effectLst/>
                          <a:latin typeface="Calibri" panose="020F0502020204030204" pitchFamily="34" charset="0"/>
                        </a:rPr>
                        <a:t>CDF Constraints Document</a:t>
                      </a:r>
                    </a:p>
                  </a:txBody>
                  <a:tcPr marL="5443" marR="5443" marT="5443" marB="0" anchor="ctr"/>
                </a:tc>
                <a:tc>
                  <a:txBody>
                    <a:bodyPr/>
                    <a:lstStyle/>
                    <a:p>
                      <a:pPr algn="ctr" fontAlgn="ctr"/>
                      <a:r>
                        <a:rPr lang="en-US" sz="2400" b="0" i="0" u="none" strike="noStrike">
                          <a:solidFill>
                            <a:schemeClr val="tx1"/>
                          </a:solidFill>
                          <a:effectLst/>
                          <a:latin typeface="Calibri" panose="020F0502020204030204" pitchFamily="34" charset="0"/>
                        </a:rPr>
                        <a:t>PDS4 Labels</a:t>
                      </a:r>
                    </a:p>
                  </a:txBody>
                  <a:tcPr marL="5443" marR="5443" marT="5443" marB="0" anchor="ctr"/>
                </a:tc>
                <a:tc>
                  <a:txBody>
                    <a:bodyPr/>
                    <a:lstStyle/>
                    <a:p>
                      <a:pPr algn="ctr" fontAlgn="ctr"/>
                      <a:r>
                        <a:rPr lang="en-US" sz="2400" b="0" i="0" u="none" strike="noStrike">
                          <a:solidFill>
                            <a:schemeClr val="tx1"/>
                          </a:solidFill>
                          <a:effectLst/>
                          <a:latin typeface="Calibri" panose="020F0502020204030204" pitchFamily="34" charset="0"/>
                        </a:rPr>
                        <a:t>email</a:t>
                      </a:r>
                    </a:p>
                  </a:txBody>
                  <a:tcPr marL="5443" marR="5443" marT="5443" marB="0" anchor="ctr"/>
                </a:tc>
                <a:tc>
                  <a:txBody>
                    <a:bodyPr/>
                    <a:lstStyle/>
                    <a:p>
                      <a:pPr algn="ctr" fontAlgn="ctr"/>
                      <a:r>
                        <a:rPr lang="en-US" sz="2400" b="0" i="0" u="none" strike="noStrike">
                          <a:solidFill>
                            <a:schemeClr val="tx1"/>
                          </a:solidFill>
                          <a:effectLst/>
                          <a:latin typeface="Calibri" panose="020F0502020204030204" pitchFamily="34" charset="0"/>
                        </a:rPr>
                        <a:t>9/16/2014</a:t>
                      </a:r>
                    </a:p>
                  </a:txBody>
                  <a:tcPr marL="5443" marR="5443" marT="5443" marB="0" anchor="ctr"/>
                </a:tc>
                <a:tc>
                  <a:txBody>
                    <a:bodyPr/>
                    <a:lstStyle/>
                    <a:p>
                      <a:pPr algn="ctr" fontAlgn="ctr"/>
                      <a:r>
                        <a:rPr lang="en-US" sz="2400" b="0" i="0" u="none" strike="noStrike">
                          <a:solidFill>
                            <a:schemeClr val="tx1"/>
                          </a:solidFill>
                          <a:effectLst/>
                          <a:latin typeface="Calibri" panose="020F0502020204030204" pitchFamily="34" charset="0"/>
                        </a:rPr>
                        <a:t>Simpson</a:t>
                      </a:r>
                    </a:p>
                  </a:txBody>
                  <a:tcPr marL="5443" marR="5443" marT="5443" marB="0" anchor="ctr"/>
                </a:tc>
                <a:tc>
                  <a:txBody>
                    <a:bodyPr/>
                    <a:lstStyle/>
                    <a:p>
                      <a:pPr algn="ctr" fontAlgn="ctr"/>
                      <a:r>
                        <a:rPr lang="en-US" sz="2400" b="0" i="0" u="none" strike="noStrike" dirty="0">
                          <a:solidFill>
                            <a:schemeClr val="tx1"/>
                          </a:solidFill>
                          <a:effectLst/>
                          <a:latin typeface="Calibri" panose="020F0502020204030204" pitchFamily="34" charset="0"/>
                        </a:rPr>
                        <a:t>Open</a:t>
                      </a:r>
                    </a:p>
                  </a:txBody>
                  <a:tcPr marL="5443" marR="5443" marT="5443" marB="0" anchor="ctr"/>
                </a:tc>
              </a:tr>
              <a:tr h="370840">
                <a:tc>
                  <a:txBody>
                    <a:bodyPr/>
                    <a:lstStyle/>
                    <a:p>
                      <a:pPr algn="l" fontAlgn="ctr"/>
                      <a:r>
                        <a:rPr lang="en-US" sz="2400" u="none" strike="noStrike" dirty="0" smtClean="0">
                          <a:effectLst/>
                          <a:latin typeface="Calibri" panose="020F0502020204030204" pitchFamily="34" charset="0"/>
                        </a:rPr>
                        <a:t>Comment</a:t>
                      </a:r>
                      <a:endParaRPr lang="en-US" sz="2400" b="0" i="0" u="none" strike="noStrike" dirty="0">
                        <a:solidFill>
                          <a:schemeClr val="tx1"/>
                        </a:solidFill>
                        <a:effectLst/>
                        <a:latin typeface="Calibri" panose="020F0502020204030204" pitchFamily="34" charset="0"/>
                      </a:endParaRPr>
                    </a:p>
                  </a:txBody>
                  <a:tcPr marL="9525" marR="9525" marT="9525" marB="0"/>
                </a:tc>
                <a:tc gridSpan="5">
                  <a:txBody>
                    <a:bodyPr/>
                    <a:lstStyle/>
                    <a:p>
                      <a:pPr algn="l" fontAlgn="ctr"/>
                      <a:r>
                        <a:rPr lang="en-US" sz="2400" b="0" i="0" u="none" strike="noStrike" dirty="0" smtClean="0">
                          <a:solidFill>
                            <a:schemeClr val="tx1"/>
                          </a:solidFill>
                          <a:effectLst/>
                          <a:latin typeface="Calibri" panose="020F0502020204030204" pitchFamily="34" charset="0"/>
                        </a:rPr>
                        <a:t>Only CDF 3.4 HEADER objects are allowed (not 3.5); if you don't think that's important, I'm willing to let it go.</a:t>
                      </a:r>
                      <a:endParaRPr lang="en-US" sz="2400" b="0" i="0" u="none" strike="noStrike" dirty="0">
                        <a:solidFill>
                          <a:schemeClr val="tx1"/>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r>
              <a:tr h="370840">
                <a:tc>
                  <a:txBody>
                    <a:bodyPr/>
                    <a:lstStyle/>
                    <a:p>
                      <a:pPr algn="l" fontAlgn="ctr"/>
                      <a:r>
                        <a:rPr lang="en-US" sz="2400" u="none" strike="noStrike" dirty="0" smtClean="0">
                          <a:effectLst/>
                          <a:latin typeface="Calibri" panose="020F0502020204030204" pitchFamily="34" charset="0"/>
                        </a:rPr>
                        <a:t>Response</a:t>
                      </a:r>
                      <a:endParaRPr lang="en-US" sz="2400" b="0" i="0" u="none" strike="noStrike" dirty="0">
                        <a:solidFill>
                          <a:schemeClr val="tx1"/>
                        </a:solidFill>
                        <a:effectLst/>
                        <a:latin typeface="Calibri" panose="020F0502020204030204" pitchFamily="34" charset="0"/>
                      </a:endParaRPr>
                    </a:p>
                  </a:txBody>
                  <a:tcPr marL="9525" marR="9525" marT="9525" marB="0"/>
                </a:tc>
                <a:tc gridSpan="5">
                  <a:txBody>
                    <a:bodyPr/>
                    <a:lstStyle/>
                    <a:p>
                      <a:pPr algn="l" fontAlgn="ctr"/>
                      <a:endParaRPr lang="en-US" sz="2400" b="0" i="0" u="none" strike="noStrike" dirty="0">
                        <a:solidFill>
                          <a:schemeClr val="tx1"/>
                        </a:solidFill>
                        <a:effectLst/>
                        <a:latin typeface="Calibri" panose="020F050202020403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4022449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4400"/>
          </a:xfrm>
        </p:spPr>
        <p:txBody>
          <a:bodyPr/>
          <a:lstStyle/>
          <a:p>
            <a:r>
              <a:rPr lang="en-US" dirty="0"/>
              <a:t>MAVEN Review Comment – Row </a:t>
            </a:r>
            <a:r>
              <a:rPr lang="en-US" dirty="0" smtClean="0"/>
              <a:t>#84</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63494433"/>
              </p:ext>
            </p:extLst>
          </p:nvPr>
        </p:nvGraphicFramePr>
        <p:xfrm>
          <a:off x="914400" y="1325571"/>
          <a:ext cx="10439400" cy="4057378"/>
        </p:xfrm>
        <a:graphic>
          <a:graphicData uri="http://schemas.openxmlformats.org/drawingml/2006/table">
            <a:tbl>
              <a:tblPr firstRow="1" bandRow="1">
                <a:tableStyleId>{69012ECD-51FC-41F1-AA8D-1B2483CD663E}</a:tableStyleId>
              </a:tblPr>
              <a:tblGrid>
                <a:gridCol w="1739900"/>
                <a:gridCol w="1739900"/>
                <a:gridCol w="1739900"/>
                <a:gridCol w="1739900"/>
                <a:gridCol w="1739900"/>
                <a:gridCol w="1739900"/>
              </a:tblGrid>
              <a:tr h="370840">
                <a:tc>
                  <a:txBody>
                    <a:bodyPr/>
                    <a:lstStyle/>
                    <a:p>
                      <a:pPr algn="ctr" fontAlgn="ctr"/>
                      <a:r>
                        <a:rPr lang="en-US" sz="2400" b="1" i="0" u="none" strike="noStrike" dirty="0">
                          <a:solidFill>
                            <a:srgbClr val="000000"/>
                          </a:solidFill>
                          <a:effectLst/>
                          <a:latin typeface="Calibri" panose="020F0502020204030204" pitchFamily="34" charset="0"/>
                        </a:rPr>
                        <a:t>Context</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Subject</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Source</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Date</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Reviewer</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Status</a:t>
                      </a:r>
                    </a:p>
                  </a:txBody>
                  <a:tcPr marL="9525" marR="9525" marT="9525" marB="0" anchor="ctr"/>
                </a:tc>
              </a:tr>
              <a:tr h="370840">
                <a:tc>
                  <a:txBody>
                    <a:bodyPr/>
                    <a:lstStyle/>
                    <a:p>
                      <a:pPr algn="ctr" fontAlgn="ctr"/>
                      <a:r>
                        <a:rPr lang="en-US" sz="2400" b="0" i="0" u="none" strike="noStrike" dirty="0">
                          <a:solidFill>
                            <a:schemeClr val="tx1"/>
                          </a:solidFill>
                          <a:effectLst/>
                          <a:latin typeface="+mn-lt"/>
                        </a:rPr>
                        <a:t>MAVEN Preliminary Reviews</a:t>
                      </a:r>
                    </a:p>
                  </a:txBody>
                  <a:tcPr marL="5443" marR="5443" marT="5443" marB="0" anchor="ctr"/>
                </a:tc>
                <a:tc>
                  <a:txBody>
                    <a:bodyPr/>
                    <a:lstStyle/>
                    <a:p>
                      <a:pPr algn="ctr" fontAlgn="ctr"/>
                      <a:r>
                        <a:rPr lang="en-US" sz="2000" b="0" i="0" u="none" strike="noStrike" dirty="0">
                          <a:solidFill>
                            <a:schemeClr val="tx1"/>
                          </a:solidFill>
                          <a:effectLst/>
                          <a:latin typeface="+mn-lt"/>
                        </a:rPr>
                        <a:t>Archive Documentation</a:t>
                      </a:r>
                    </a:p>
                  </a:txBody>
                  <a:tcPr marL="5443" marR="5443" marT="5443" marB="0" anchor="ctr"/>
                </a:tc>
                <a:tc>
                  <a:txBody>
                    <a:bodyPr/>
                    <a:lstStyle/>
                    <a:p>
                      <a:pPr algn="ctr" fontAlgn="ctr"/>
                      <a:r>
                        <a:rPr lang="en-US" sz="2400" b="0" i="0" u="none" strike="noStrike">
                          <a:solidFill>
                            <a:schemeClr val="tx1"/>
                          </a:solidFill>
                          <a:effectLst/>
                          <a:latin typeface="+mn-lt"/>
                        </a:rPr>
                        <a:t>email</a:t>
                      </a:r>
                    </a:p>
                  </a:txBody>
                  <a:tcPr marL="5443" marR="5443" marT="5443" marB="0" anchor="ctr"/>
                </a:tc>
                <a:tc>
                  <a:txBody>
                    <a:bodyPr/>
                    <a:lstStyle/>
                    <a:p>
                      <a:pPr algn="ctr" fontAlgn="ctr"/>
                      <a:r>
                        <a:rPr lang="en-US" sz="2400" b="0" i="0" u="none" strike="noStrike">
                          <a:solidFill>
                            <a:schemeClr val="tx1"/>
                          </a:solidFill>
                          <a:effectLst/>
                          <a:latin typeface="+mn-lt"/>
                        </a:rPr>
                        <a:t>2/5/2015</a:t>
                      </a:r>
                    </a:p>
                  </a:txBody>
                  <a:tcPr marL="5443" marR="5443" marT="5443" marB="0" anchor="ctr"/>
                </a:tc>
                <a:tc>
                  <a:txBody>
                    <a:bodyPr/>
                    <a:lstStyle/>
                    <a:p>
                      <a:pPr algn="ctr" fontAlgn="ctr"/>
                      <a:r>
                        <a:rPr lang="en-US" sz="2400" b="0" i="0" u="none" strike="noStrike">
                          <a:solidFill>
                            <a:schemeClr val="tx1"/>
                          </a:solidFill>
                          <a:effectLst/>
                          <a:latin typeface="+mn-lt"/>
                        </a:rPr>
                        <a:t>Wilson</a:t>
                      </a:r>
                    </a:p>
                  </a:txBody>
                  <a:tcPr marL="5443" marR="5443" marT="5443" marB="0" anchor="ctr"/>
                </a:tc>
                <a:tc>
                  <a:txBody>
                    <a:bodyPr/>
                    <a:lstStyle/>
                    <a:p>
                      <a:pPr algn="ctr" fontAlgn="ctr"/>
                      <a:r>
                        <a:rPr lang="en-US" sz="2400" b="0" i="0" u="none" strike="noStrike" dirty="0">
                          <a:solidFill>
                            <a:schemeClr val="tx1"/>
                          </a:solidFill>
                          <a:effectLst/>
                          <a:latin typeface="+mn-lt"/>
                        </a:rPr>
                        <a:t>Addressed</a:t>
                      </a:r>
                    </a:p>
                  </a:txBody>
                  <a:tcPr marL="5443" marR="5443" marT="5443" marB="0" anchor="ctr"/>
                </a:tc>
              </a:tr>
              <a:tr h="370840">
                <a:tc>
                  <a:txBody>
                    <a:bodyPr/>
                    <a:lstStyle/>
                    <a:p>
                      <a:pPr algn="l" fontAlgn="ctr"/>
                      <a:r>
                        <a:rPr lang="en-US" sz="2400" u="none" strike="noStrike" dirty="0" smtClean="0">
                          <a:effectLst/>
                          <a:latin typeface="+mn-lt"/>
                        </a:rPr>
                        <a:t>Comment</a:t>
                      </a:r>
                      <a:endParaRPr lang="en-US" sz="2400" b="0" i="0" u="none" strike="noStrike" dirty="0">
                        <a:solidFill>
                          <a:schemeClr val="tx1"/>
                        </a:solidFill>
                        <a:effectLst/>
                        <a:latin typeface="+mn-lt"/>
                      </a:endParaRPr>
                    </a:p>
                  </a:txBody>
                  <a:tcPr marL="9525" marR="9525" marT="9525" marB="0"/>
                </a:tc>
                <a:tc gridSpan="5">
                  <a:txBody>
                    <a:bodyPr/>
                    <a:lstStyle/>
                    <a:p>
                      <a:pPr algn="l" fontAlgn="ctr"/>
                      <a:r>
                        <a:rPr lang="en-US" sz="2400" b="0" i="0" u="none" strike="noStrike" dirty="0" smtClean="0">
                          <a:solidFill>
                            <a:schemeClr val="tx1"/>
                          </a:solidFill>
                          <a:effectLst/>
                          <a:latin typeface="+mn-lt"/>
                        </a:rPr>
                        <a:t>CDF software requires a CDF </a:t>
                      </a:r>
                      <a:r>
                        <a:rPr lang="en-US" sz="2400" b="0" i="0" u="none" strike="noStrike" dirty="0" err="1" smtClean="0">
                          <a:solidFill>
                            <a:schemeClr val="tx1"/>
                          </a:solidFill>
                          <a:effectLst/>
                          <a:latin typeface="+mn-lt"/>
                        </a:rPr>
                        <a:t>leapseconds</a:t>
                      </a:r>
                      <a:r>
                        <a:rPr lang="en-US" sz="2400" b="0" i="0" u="none" strike="noStrike" dirty="0" smtClean="0">
                          <a:solidFill>
                            <a:schemeClr val="tx1"/>
                          </a:solidFill>
                          <a:effectLst/>
                          <a:latin typeface="+mn-lt"/>
                        </a:rPr>
                        <a:t> file (not the same as an SPICE LSK kernel), the format of which is specified by SPDF. To insure accurate results data users must use the same CDF </a:t>
                      </a:r>
                      <a:r>
                        <a:rPr lang="en-US" sz="2400" b="0" i="0" u="none" strike="noStrike" dirty="0" err="1" smtClean="0">
                          <a:solidFill>
                            <a:schemeClr val="tx1"/>
                          </a:solidFill>
                          <a:effectLst/>
                          <a:latin typeface="+mn-lt"/>
                        </a:rPr>
                        <a:t>leapseconds</a:t>
                      </a:r>
                      <a:r>
                        <a:rPr lang="en-US" sz="2400" b="0" i="0" u="none" strike="noStrike" dirty="0" smtClean="0">
                          <a:solidFill>
                            <a:schemeClr val="tx1"/>
                          </a:solidFill>
                          <a:effectLst/>
                          <a:latin typeface="+mn-lt"/>
                        </a:rPr>
                        <a:t> file that was used by the data provider. Availability of current </a:t>
                      </a:r>
                      <a:r>
                        <a:rPr lang="en-US" sz="2400" b="0" i="0" u="none" strike="noStrike" dirty="0" err="1" smtClean="0">
                          <a:solidFill>
                            <a:schemeClr val="tx1"/>
                          </a:solidFill>
                          <a:effectLst/>
                          <a:latin typeface="+mn-lt"/>
                        </a:rPr>
                        <a:t>leapseconds</a:t>
                      </a:r>
                      <a:r>
                        <a:rPr lang="en-US" sz="2400" b="0" i="0" u="none" strike="noStrike" dirty="0" smtClean="0">
                          <a:solidFill>
                            <a:schemeClr val="tx1"/>
                          </a:solidFill>
                          <a:effectLst/>
                          <a:latin typeface="+mn-lt"/>
                        </a:rPr>
                        <a:t> files is dependent upon SPDF.</a:t>
                      </a:r>
                      <a:endParaRPr lang="en-US" sz="2400" b="0" i="0" u="none" strike="noStrike" dirty="0">
                        <a:solidFill>
                          <a:schemeClr val="tx1"/>
                        </a:solidFill>
                        <a:effectLst/>
                        <a:latin typeface="+mn-lt"/>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r>
              <a:tr h="370840">
                <a:tc>
                  <a:txBody>
                    <a:bodyPr/>
                    <a:lstStyle/>
                    <a:p>
                      <a:pPr algn="l" fontAlgn="ctr"/>
                      <a:r>
                        <a:rPr lang="en-US" sz="2400" u="none" strike="noStrike" dirty="0" smtClean="0">
                          <a:effectLst/>
                          <a:latin typeface="+mn-lt"/>
                        </a:rPr>
                        <a:t>Response</a:t>
                      </a:r>
                      <a:endParaRPr lang="en-US" sz="2400" b="0" i="0" u="none" strike="noStrike" dirty="0">
                        <a:solidFill>
                          <a:schemeClr val="tx1"/>
                        </a:solidFill>
                        <a:effectLst/>
                        <a:latin typeface="+mn-lt"/>
                      </a:endParaRPr>
                    </a:p>
                  </a:txBody>
                  <a:tcPr marL="9525" marR="9525" marT="9525" marB="0"/>
                </a:tc>
                <a:tc gridSpan="5">
                  <a:txBody>
                    <a:bodyPr/>
                    <a:lstStyle/>
                    <a:p>
                      <a:pPr algn="l" fontAlgn="ctr"/>
                      <a:r>
                        <a:rPr lang="en-US" sz="2400" b="0" i="0" u="none" strike="noStrike" dirty="0" smtClean="0">
                          <a:solidFill>
                            <a:schemeClr val="tx1"/>
                          </a:solidFill>
                          <a:effectLst/>
                          <a:latin typeface="+mn-lt"/>
                        </a:rPr>
                        <a:t>MAVEN used SPICE</a:t>
                      </a:r>
                      <a:r>
                        <a:rPr lang="en-US" sz="2400" b="0" i="0" u="none" strike="noStrike" baseline="0" dirty="0" smtClean="0">
                          <a:solidFill>
                            <a:schemeClr val="tx1"/>
                          </a:solidFill>
                          <a:effectLst/>
                          <a:latin typeface="+mn-lt"/>
                        </a:rPr>
                        <a:t> LSK’s for their </a:t>
                      </a:r>
                      <a:r>
                        <a:rPr lang="en-US" sz="2400" b="0" i="0" u="none" strike="noStrike" baseline="0" dirty="0" err="1" smtClean="0">
                          <a:solidFill>
                            <a:schemeClr val="tx1"/>
                          </a:solidFill>
                          <a:effectLst/>
                          <a:latin typeface="+mn-lt"/>
                        </a:rPr>
                        <a:t>leapsecond</a:t>
                      </a:r>
                      <a:r>
                        <a:rPr lang="en-US" sz="2400" b="0" i="0" u="none" strike="noStrike" baseline="0" dirty="0" smtClean="0">
                          <a:solidFill>
                            <a:schemeClr val="tx1"/>
                          </a:solidFill>
                          <a:effectLst/>
                          <a:latin typeface="+mn-lt"/>
                        </a:rPr>
                        <a:t> calculations. LSK used is identified in both the PDS4 label and CDF metadata.</a:t>
                      </a:r>
                      <a:endParaRPr lang="en-US" sz="2400" b="0" i="0" u="none" strike="noStrike" dirty="0">
                        <a:solidFill>
                          <a:schemeClr val="tx1"/>
                        </a:solidFill>
                        <a:effectLst/>
                        <a:latin typeface="+mn-lt"/>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373573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4400"/>
          </a:xfrm>
        </p:spPr>
        <p:txBody>
          <a:bodyPr/>
          <a:lstStyle/>
          <a:p>
            <a:r>
              <a:rPr lang="en-US" dirty="0" smtClean="0"/>
              <a:t>MAVEN Review Comment – Row #88</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42528977"/>
              </p:ext>
            </p:extLst>
          </p:nvPr>
        </p:nvGraphicFramePr>
        <p:xfrm>
          <a:off x="914400" y="1325571"/>
          <a:ext cx="10439400" cy="4829830"/>
        </p:xfrm>
        <a:graphic>
          <a:graphicData uri="http://schemas.openxmlformats.org/drawingml/2006/table">
            <a:tbl>
              <a:tblPr firstRow="1" bandRow="1">
                <a:tableStyleId>{69012ECD-51FC-41F1-AA8D-1B2483CD663E}</a:tableStyleId>
              </a:tblPr>
              <a:tblGrid>
                <a:gridCol w="1739900"/>
                <a:gridCol w="1739900"/>
                <a:gridCol w="1739900"/>
                <a:gridCol w="1739900"/>
                <a:gridCol w="1739900"/>
                <a:gridCol w="1739900"/>
              </a:tblGrid>
              <a:tr h="370840">
                <a:tc>
                  <a:txBody>
                    <a:bodyPr/>
                    <a:lstStyle/>
                    <a:p>
                      <a:pPr algn="ctr" fontAlgn="ctr"/>
                      <a:r>
                        <a:rPr lang="en-US" sz="2400" b="1" i="0" u="none" strike="noStrike" dirty="0">
                          <a:solidFill>
                            <a:srgbClr val="000000"/>
                          </a:solidFill>
                          <a:effectLst/>
                          <a:latin typeface="Calibri" panose="020F0502020204030204" pitchFamily="34" charset="0"/>
                        </a:rPr>
                        <a:t>Context</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Subject</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Source</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Date</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Reviewer</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Status</a:t>
                      </a:r>
                    </a:p>
                  </a:txBody>
                  <a:tcPr marL="9525" marR="9525" marT="9525" marB="0" anchor="ctr"/>
                </a:tc>
              </a:tr>
              <a:tr h="370840">
                <a:tc>
                  <a:txBody>
                    <a:bodyPr/>
                    <a:lstStyle/>
                    <a:p>
                      <a:pPr algn="ctr" fontAlgn="ctr"/>
                      <a:r>
                        <a:rPr lang="en-US" sz="2400" b="0" i="0" u="none" strike="noStrike" dirty="0">
                          <a:solidFill>
                            <a:schemeClr val="tx1"/>
                          </a:solidFill>
                          <a:effectLst/>
                          <a:latin typeface="+mn-lt"/>
                        </a:rPr>
                        <a:t>MAVEN Preliminary Reviews</a:t>
                      </a:r>
                    </a:p>
                  </a:txBody>
                  <a:tcPr marL="5443" marR="5443" marT="5443" marB="0" anchor="ctr"/>
                </a:tc>
                <a:tc>
                  <a:txBody>
                    <a:bodyPr/>
                    <a:lstStyle/>
                    <a:p>
                      <a:pPr algn="ctr" fontAlgn="ctr"/>
                      <a:r>
                        <a:rPr lang="en-US" sz="2000" b="0" i="0" u="none" strike="noStrike" dirty="0">
                          <a:solidFill>
                            <a:schemeClr val="tx1"/>
                          </a:solidFill>
                          <a:effectLst/>
                          <a:latin typeface="+mn-lt"/>
                        </a:rPr>
                        <a:t>Archive Documentation</a:t>
                      </a:r>
                    </a:p>
                  </a:txBody>
                  <a:tcPr marL="5443" marR="5443" marT="5443" marB="0" anchor="ctr"/>
                </a:tc>
                <a:tc>
                  <a:txBody>
                    <a:bodyPr/>
                    <a:lstStyle/>
                    <a:p>
                      <a:pPr algn="ctr" fontAlgn="ctr"/>
                      <a:r>
                        <a:rPr lang="en-US" sz="2400" b="0" i="0" u="none" strike="noStrike">
                          <a:solidFill>
                            <a:schemeClr val="tx1"/>
                          </a:solidFill>
                          <a:effectLst/>
                          <a:latin typeface="+mn-lt"/>
                        </a:rPr>
                        <a:t>email</a:t>
                      </a:r>
                    </a:p>
                  </a:txBody>
                  <a:tcPr marL="5443" marR="5443" marT="5443" marB="0" anchor="ctr"/>
                </a:tc>
                <a:tc>
                  <a:txBody>
                    <a:bodyPr/>
                    <a:lstStyle/>
                    <a:p>
                      <a:pPr algn="ctr" fontAlgn="ctr"/>
                      <a:r>
                        <a:rPr lang="en-US" sz="2400" b="0" i="0" u="none" strike="noStrike">
                          <a:solidFill>
                            <a:schemeClr val="tx1"/>
                          </a:solidFill>
                          <a:effectLst/>
                          <a:latin typeface="+mn-lt"/>
                        </a:rPr>
                        <a:t>2/5/2015</a:t>
                      </a:r>
                    </a:p>
                  </a:txBody>
                  <a:tcPr marL="5443" marR="5443" marT="5443" marB="0" anchor="ctr"/>
                </a:tc>
                <a:tc>
                  <a:txBody>
                    <a:bodyPr/>
                    <a:lstStyle/>
                    <a:p>
                      <a:pPr algn="ctr" fontAlgn="ctr"/>
                      <a:r>
                        <a:rPr lang="en-US" sz="2400" b="0" i="0" u="none" strike="noStrike">
                          <a:solidFill>
                            <a:schemeClr val="tx1"/>
                          </a:solidFill>
                          <a:effectLst/>
                          <a:latin typeface="+mn-lt"/>
                        </a:rPr>
                        <a:t>Wilson</a:t>
                      </a:r>
                    </a:p>
                  </a:txBody>
                  <a:tcPr marL="5443" marR="5443" marT="5443" marB="0" anchor="ctr"/>
                </a:tc>
                <a:tc>
                  <a:txBody>
                    <a:bodyPr/>
                    <a:lstStyle/>
                    <a:p>
                      <a:pPr algn="ctr" fontAlgn="ctr"/>
                      <a:r>
                        <a:rPr lang="en-US" sz="2400" b="0" i="0" u="none" strike="noStrike" dirty="0">
                          <a:solidFill>
                            <a:schemeClr val="tx1"/>
                          </a:solidFill>
                          <a:effectLst/>
                          <a:latin typeface="+mn-lt"/>
                        </a:rPr>
                        <a:t>Open</a:t>
                      </a:r>
                    </a:p>
                  </a:txBody>
                  <a:tcPr marL="5443" marR="5443" marT="5443" marB="0" anchor="ctr"/>
                </a:tc>
              </a:tr>
              <a:tr h="2976537">
                <a:tc>
                  <a:txBody>
                    <a:bodyPr/>
                    <a:lstStyle/>
                    <a:p>
                      <a:pPr algn="l" fontAlgn="ctr"/>
                      <a:r>
                        <a:rPr lang="en-US" sz="2400" u="none" strike="noStrike" dirty="0" smtClean="0">
                          <a:effectLst/>
                          <a:latin typeface="+mn-lt"/>
                        </a:rPr>
                        <a:t>Comment</a:t>
                      </a:r>
                      <a:endParaRPr lang="en-US" sz="2400" b="0" i="0" u="none" strike="noStrike" dirty="0">
                        <a:solidFill>
                          <a:schemeClr val="tx1"/>
                        </a:solidFill>
                        <a:effectLst/>
                        <a:latin typeface="+mn-lt"/>
                      </a:endParaRPr>
                    </a:p>
                  </a:txBody>
                  <a:tcPr marL="9525" marR="9525" marT="9525" marB="0"/>
                </a:tc>
                <a:tc gridSpan="5">
                  <a:txBody>
                    <a:bodyPr/>
                    <a:lstStyle/>
                    <a:p>
                      <a:pPr algn="l" fontAlgn="ctr"/>
                      <a:r>
                        <a:rPr lang="en-US" sz="2400" b="0" i="0" u="none" strike="noStrike" dirty="0" smtClean="0">
                          <a:solidFill>
                            <a:schemeClr val="tx1"/>
                          </a:solidFill>
                          <a:effectLst/>
                          <a:latin typeface="+mn-lt"/>
                        </a:rPr>
                        <a:t>Have the order of multidimensional data have the same dimensional order in both </a:t>
                      </a:r>
                      <a:r>
                        <a:rPr lang="en-US" sz="2400" b="0" i="0" u="none" strike="noStrike" dirty="0" err="1" smtClean="0">
                          <a:solidFill>
                            <a:schemeClr val="tx1"/>
                          </a:solidFill>
                          <a:effectLst/>
                          <a:latin typeface="+mn-lt"/>
                        </a:rPr>
                        <a:t>Matlab</a:t>
                      </a:r>
                      <a:r>
                        <a:rPr lang="en-US" sz="2400" b="0" i="0" u="none" strike="noStrike" dirty="0" smtClean="0">
                          <a:solidFill>
                            <a:schemeClr val="tx1"/>
                          </a:solidFill>
                          <a:effectLst/>
                          <a:latin typeface="+mn-lt"/>
                        </a:rPr>
                        <a:t> and IDL.  Really this is a row-major/column-major issue –</a:t>
                      </a:r>
                      <a:r>
                        <a:rPr lang="en-US" sz="2400" b="0" i="0" u="none" strike="noStrike" baseline="0" dirty="0" smtClean="0">
                          <a:solidFill>
                            <a:schemeClr val="tx1"/>
                          </a:solidFill>
                          <a:effectLst/>
                          <a:latin typeface="+mn-lt"/>
                        </a:rPr>
                        <a:t> </a:t>
                      </a:r>
                      <a:r>
                        <a:rPr lang="en-US" sz="2400" b="0" i="0" u="none" strike="noStrike" dirty="0" smtClean="0">
                          <a:solidFill>
                            <a:schemeClr val="tx1"/>
                          </a:solidFill>
                          <a:effectLst/>
                          <a:latin typeface="+mn-lt"/>
                        </a:rPr>
                        <a:t>I think... I can't test to confirm this one.  When I peer-reviewed the Maven CDF data using </a:t>
                      </a:r>
                      <a:r>
                        <a:rPr lang="en-US" sz="2400" b="0" i="0" u="none" strike="noStrike" dirty="0" err="1" smtClean="0">
                          <a:solidFill>
                            <a:schemeClr val="tx1"/>
                          </a:solidFill>
                          <a:effectLst/>
                          <a:latin typeface="+mn-lt"/>
                        </a:rPr>
                        <a:t>Matlab</a:t>
                      </a:r>
                      <a:r>
                        <a:rPr lang="en-US" sz="2400" b="0" i="0" u="none" strike="noStrike" dirty="0" smtClean="0">
                          <a:solidFill>
                            <a:schemeClr val="tx1"/>
                          </a:solidFill>
                          <a:effectLst/>
                          <a:latin typeface="+mn-lt"/>
                        </a:rPr>
                        <a:t> my dimensions were in the reverse order to those listed in the SIS (seemed they used IDL) - was that a typo or a row/column issue?  We believed a row/column issue in my chosen reader (</a:t>
                      </a:r>
                      <a:r>
                        <a:rPr lang="en-US" sz="2400" b="0" i="0" u="none" strike="noStrike" dirty="0" err="1" smtClean="0">
                          <a:solidFill>
                            <a:schemeClr val="tx1"/>
                          </a:solidFill>
                          <a:effectLst/>
                          <a:latin typeface="+mn-lt"/>
                        </a:rPr>
                        <a:t>Matlab</a:t>
                      </a:r>
                      <a:r>
                        <a:rPr lang="en-US" sz="2400" b="0" i="0" u="none" strike="noStrike" dirty="0" smtClean="0">
                          <a:solidFill>
                            <a:schemeClr val="tx1"/>
                          </a:solidFill>
                          <a:effectLst/>
                          <a:latin typeface="+mn-lt"/>
                        </a:rPr>
                        <a:t>) of CDF files at the time.</a:t>
                      </a:r>
                      <a:endParaRPr lang="en-US" sz="2400" b="0" i="0" u="none" strike="noStrike" dirty="0">
                        <a:solidFill>
                          <a:schemeClr val="tx1"/>
                        </a:solidFill>
                        <a:effectLst/>
                        <a:latin typeface="+mn-lt"/>
                      </a:endParaRPr>
                    </a:p>
                  </a:txBody>
                  <a:tcPr marL="9525" marR="9525" marT="9525" marB="0"/>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r>
              <a:tr h="370840">
                <a:tc>
                  <a:txBody>
                    <a:bodyPr/>
                    <a:lstStyle/>
                    <a:p>
                      <a:pPr algn="l" fontAlgn="ctr"/>
                      <a:r>
                        <a:rPr lang="en-US" sz="2400" u="none" strike="noStrike" dirty="0" smtClean="0">
                          <a:effectLst/>
                          <a:latin typeface="+mn-lt"/>
                        </a:rPr>
                        <a:t>Response</a:t>
                      </a:r>
                      <a:endParaRPr lang="en-US" sz="2400" b="0" i="0" u="none" strike="noStrike" dirty="0">
                        <a:solidFill>
                          <a:schemeClr val="tx1"/>
                        </a:solidFill>
                        <a:effectLst/>
                        <a:latin typeface="+mn-lt"/>
                      </a:endParaRPr>
                    </a:p>
                  </a:txBody>
                  <a:tcPr marL="9525" marR="9525" marT="9525" marB="0"/>
                </a:tc>
                <a:tc gridSpan="5">
                  <a:txBody>
                    <a:bodyPr/>
                    <a:lstStyle/>
                    <a:p>
                      <a:pPr algn="l" fontAlgn="ctr"/>
                      <a:r>
                        <a:rPr lang="en-US" sz="2400" b="0" i="0" u="none" strike="noStrike" dirty="0" smtClean="0">
                          <a:solidFill>
                            <a:schemeClr val="tx1"/>
                          </a:solidFill>
                          <a:effectLst/>
                          <a:latin typeface="+mn-lt"/>
                        </a:rPr>
                        <a:t>This</a:t>
                      </a:r>
                      <a:r>
                        <a:rPr lang="en-US" sz="2400" b="0" i="0" u="none" strike="noStrike" baseline="0" dirty="0" smtClean="0">
                          <a:solidFill>
                            <a:schemeClr val="tx1"/>
                          </a:solidFill>
                          <a:effectLst/>
                          <a:latin typeface="+mn-lt"/>
                        </a:rPr>
                        <a:t> issue needs to be included in the archive documentation.</a:t>
                      </a:r>
                      <a:endParaRPr lang="en-US" sz="2400" b="0" i="0" u="none" strike="noStrike" dirty="0">
                        <a:solidFill>
                          <a:schemeClr val="tx1"/>
                        </a:solidFill>
                        <a:effectLst/>
                        <a:latin typeface="+mn-lt"/>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102785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4400"/>
          </a:xfrm>
        </p:spPr>
        <p:txBody>
          <a:bodyPr/>
          <a:lstStyle/>
          <a:p>
            <a:r>
              <a:rPr lang="en-US" dirty="0" smtClean="0"/>
              <a:t>CDF Tiger Team Finding – Row #89</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44787507"/>
              </p:ext>
            </p:extLst>
          </p:nvPr>
        </p:nvGraphicFramePr>
        <p:xfrm>
          <a:off x="914400" y="1325571"/>
          <a:ext cx="10439400" cy="3325858"/>
        </p:xfrm>
        <a:graphic>
          <a:graphicData uri="http://schemas.openxmlformats.org/drawingml/2006/table">
            <a:tbl>
              <a:tblPr firstRow="1" bandRow="1">
                <a:tableStyleId>{69012ECD-51FC-41F1-AA8D-1B2483CD663E}</a:tableStyleId>
              </a:tblPr>
              <a:tblGrid>
                <a:gridCol w="1739900"/>
                <a:gridCol w="1739900"/>
                <a:gridCol w="1739900"/>
                <a:gridCol w="1739900"/>
                <a:gridCol w="1739900"/>
                <a:gridCol w="1739900"/>
              </a:tblGrid>
              <a:tr h="370840">
                <a:tc>
                  <a:txBody>
                    <a:bodyPr/>
                    <a:lstStyle/>
                    <a:p>
                      <a:pPr algn="ctr" fontAlgn="ctr"/>
                      <a:r>
                        <a:rPr lang="en-US" sz="2400" b="1" i="0" u="none" strike="noStrike" dirty="0">
                          <a:solidFill>
                            <a:srgbClr val="000000"/>
                          </a:solidFill>
                          <a:effectLst/>
                          <a:latin typeface="Calibri" panose="020F0502020204030204" pitchFamily="34" charset="0"/>
                        </a:rPr>
                        <a:t>Context</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Subject</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Source</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Date</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Reviewer</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Status</a:t>
                      </a:r>
                    </a:p>
                  </a:txBody>
                  <a:tcPr marL="9525" marR="9525" marT="9525" marB="0" anchor="ctr"/>
                </a:tc>
              </a:tr>
              <a:tr h="370840">
                <a:tc>
                  <a:txBody>
                    <a:bodyPr/>
                    <a:lstStyle/>
                    <a:p>
                      <a:pPr algn="ctr" fontAlgn="ctr"/>
                      <a:r>
                        <a:rPr lang="en-US" sz="2400" b="0" i="0" u="none" strike="noStrike" dirty="0">
                          <a:solidFill>
                            <a:schemeClr val="tx1"/>
                          </a:solidFill>
                          <a:effectLst/>
                          <a:latin typeface="+mn-lt"/>
                        </a:rPr>
                        <a:t>CDF Tiger Team</a:t>
                      </a:r>
                    </a:p>
                  </a:txBody>
                  <a:tcPr marL="5443" marR="5443" marT="5443" marB="0" anchor="ctr"/>
                </a:tc>
                <a:tc>
                  <a:txBody>
                    <a:bodyPr/>
                    <a:lstStyle/>
                    <a:p>
                      <a:pPr algn="ctr" fontAlgn="ctr"/>
                      <a:r>
                        <a:rPr lang="en-US" sz="2400" b="0" i="0" u="none" strike="noStrike">
                          <a:solidFill>
                            <a:schemeClr val="tx1"/>
                          </a:solidFill>
                          <a:effectLst/>
                          <a:latin typeface="+mn-lt"/>
                        </a:rPr>
                        <a:t> </a:t>
                      </a:r>
                    </a:p>
                  </a:txBody>
                  <a:tcPr marL="5443" marR="5443" marT="5443" marB="0" anchor="ctr"/>
                </a:tc>
                <a:tc>
                  <a:txBody>
                    <a:bodyPr/>
                    <a:lstStyle/>
                    <a:p>
                      <a:pPr algn="ctr" fontAlgn="ctr"/>
                      <a:r>
                        <a:rPr lang="en-US" sz="2400" b="0" i="0" u="none" strike="noStrike">
                          <a:solidFill>
                            <a:schemeClr val="tx1"/>
                          </a:solidFill>
                          <a:effectLst/>
                          <a:latin typeface="+mn-lt"/>
                        </a:rPr>
                        <a:t>CDF Tiger Team Report</a:t>
                      </a:r>
                    </a:p>
                  </a:txBody>
                  <a:tcPr marL="5443" marR="5443" marT="5443" marB="0" anchor="ctr"/>
                </a:tc>
                <a:tc>
                  <a:txBody>
                    <a:bodyPr/>
                    <a:lstStyle/>
                    <a:p>
                      <a:pPr algn="ctr" fontAlgn="ctr"/>
                      <a:r>
                        <a:rPr lang="en-US" sz="2400" b="0" i="0" u="none" strike="noStrike">
                          <a:solidFill>
                            <a:schemeClr val="tx1"/>
                          </a:solidFill>
                          <a:effectLst/>
                          <a:latin typeface="+mn-lt"/>
                        </a:rPr>
                        <a:t>2/9/2015</a:t>
                      </a:r>
                    </a:p>
                  </a:txBody>
                  <a:tcPr marL="5443" marR="5443" marT="5443" marB="0" anchor="ctr"/>
                </a:tc>
                <a:tc>
                  <a:txBody>
                    <a:bodyPr/>
                    <a:lstStyle/>
                    <a:p>
                      <a:pPr algn="ctr" fontAlgn="ctr"/>
                      <a:r>
                        <a:rPr lang="en-US" sz="2400" b="0" i="0" u="none" strike="noStrike">
                          <a:solidFill>
                            <a:schemeClr val="tx1"/>
                          </a:solidFill>
                          <a:effectLst/>
                          <a:latin typeface="+mn-lt"/>
                        </a:rPr>
                        <a:t>CDF Tiger Team</a:t>
                      </a:r>
                    </a:p>
                  </a:txBody>
                  <a:tcPr marL="5443" marR="5443" marT="5443" marB="0" anchor="ctr"/>
                </a:tc>
                <a:tc>
                  <a:txBody>
                    <a:bodyPr/>
                    <a:lstStyle/>
                    <a:p>
                      <a:pPr algn="ctr" fontAlgn="ctr"/>
                      <a:r>
                        <a:rPr lang="en-US" sz="2400" b="0" i="0" u="none" strike="noStrike" dirty="0">
                          <a:solidFill>
                            <a:schemeClr val="tx1"/>
                          </a:solidFill>
                          <a:effectLst/>
                          <a:latin typeface="+mn-lt"/>
                        </a:rPr>
                        <a:t>Addressed</a:t>
                      </a:r>
                    </a:p>
                  </a:txBody>
                  <a:tcPr marL="5443" marR="5443" marT="5443" marB="0" anchor="ctr"/>
                </a:tc>
              </a:tr>
              <a:tr h="370840">
                <a:tc>
                  <a:txBody>
                    <a:bodyPr/>
                    <a:lstStyle/>
                    <a:p>
                      <a:pPr algn="l" fontAlgn="ctr"/>
                      <a:r>
                        <a:rPr lang="en-US" sz="2400" u="none" strike="noStrike" dirty="0" smtClean="0">
                          <a:effectLst/>
                        </a:rPr>
                        <a:t>Comment</a:t>
                      </a:r>
                      <a:endParaRPr lang="en-US" sz="2400" b="0" i="0" u="none" strike="noStrike" dirty="0">
                        <a:solidFill>
                          <a:schemeClr val="tx1"/>
                        </a:solidFill>
                        <a:effectLst/>
                        <a:latin typeface="Calibri" panose="020F0502020204030204" pitchFamily="34" charset="0"/>
                      </a:endParaRPr>
                    </a:p>
                  </a:txBody>
                  <a:tcPr marL="9525" marR="9525" marT="9525" marB="0"/>
                </a:tc>
                <a:tc gridSpan="5">
                  <a:txBody>
                    <a:bodyPr/>
                    <a:lstStyle/>
                    <a:p>
                      <a:pPr algn="l" fontAlgn="ctr"/>
                      <a:r>
                        <a:rPr lang="en-US" sz="2400" b="0" i="0" u="none" strike="noStrike" dirty="0" smtClean="0">
                          <a:solidFill>
                            <a:schemeClr val="tx1"/>
                          </a:solidFill>
                          <a:effectLst/>
                          <a:latin typeface="+mn-lt"/>
                        </a:rPr>
                        <a:t>MAVEN archives should include CDF files with PDS4 labels as PPI has designed and that conform to the constraints that PPI has defined (PPI white paper How To Create PDS4 Compatible File in the CDF Format, rev. 2014-10-15).</a:t>
                      </a:r>
                      <a:endParaRPr lang="en-US" sz="2400" b="0" i="0" u="none" strike="noStrike" dirty="0">
                        <a:solidFill>
                          <a:schemeClr val="tx1"/>
                        </a:solidFill>
                        <a:effectLst/>
                        <a:latin typeface="+mn-lt"/>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r>
              <a:tr h="370840">
                <a:tc>
                  <a:txBody>
                    <a:bodyPr/>
                    <a:lstStyle/>
                    <a:p>
                      <a:pPr algn="l" fontAlgn="ctr"/>
                      <a:r>
                        <a:rPr lang="en-US" sz="2400" u="none" strike="noStrike" dirty="0" smtClean="0">
                          <a:effectLst/>
                        </a:rPr>
                        <a:t>Response</a:t>
                      </a:r>
                      <a:endParaRPr lang="en-US" sz="2400" b="0" i="0" u="none" strike="noStrike" dirty="0">
                        <a:solidFill>
                          <a:schemeClr val="tx1"/>
                        </a:solidFill>
                        <a:effectLst/>
                        <a:latin typeface="Calibri" panose="020F0502020204030204" pitchFamily="34" charset="0"/>
                      </a:endParaRPr>
                    </a:p>
                  </a:txBody>
                  <a:tcPr marL="9525" marR="9525" marT="9525" marB="0"/>
                </a:tc>
                <a:tc gridSpan="5">
                  <a:txBody>
                    <a:bodyPr/>
                    <a:lstStyle/>
                    <a:p>
                      <a:pPr algn="l" fontAlgn="ctr"/>
                      <a:r>
                        <a:rPr lang="en-US" sz="2400" b="0" i="0" u="none" strike="noStrike" dirty="0" smtClean="0">
                          <a:solidFill>
                            <a:schemeClr val="tx1"/>
                          </a:solidFill>
                          <a:effectLst/>
                          <a:latin typeface="+mn-lt"/>
                        </a:rPr>
                        <a:t>This approach has been followed for all of the MAVEN</a:t>
                      </a:r>
                      <a:r>
                        <a:rPr lang="en-US" sz="2400" b="0" i="0" u="none" strike="noStrike" baseline="0" dirty="0" smtClean="0">
                          <a:solidFill>
                            <a:schemeClr val="tx1"/>
                          </a:solidFill>
                          <a:effectLst/>
                          <a:latin typeface="+mn-lt"/>
                        </a:rPr>
                        <a:t> CDF data sets.</a:t>
                      </a:r>
                      <a:endParaRPr lang="en-US" sz="2400" b="0" i="0" u="none" strike="noStrike" dirty="0">
                        <a:solidFill>
                          <a:schemeClr val="tx1"/>
                        </a:solidFill>
                        <a:effectLst/>
                        <a:latin typeface="+mn-lt"/>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721997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4400"/>
          </a:xfrm>
        </p:spPr>
        <p:txBody>
          <a:bodyPr/>
          <a:lstStyle/>
          <a:p>
            <a:r>
              <a:rPr lang="en-US" dirty="0"/>
              <a:t>CDF Tiger Team Finding – Row </a:t>
            </a:r>
            <a:r>
              <a:rPr lang="en-US" dirty="0" smtClean="0"/>
              <a:t>#90</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22227561"/>
              </p:ext>
            </p:extLst>
          </p:nvPr>
        </p:nvGraphicFramePr>
        <p:xfrm>
          <a:off x="914400" y="1325571"/>
          <a:ext cx="10439400" cy="3325858"/>
        </p:xfrm>
        <a:graphic>
          <a:graphicData uri="http://schemas.openxmlformats.org/drawingml/2006/table">
            <a:tbl>
              <a:tblPr firstRow="1" bandRow="1">
                <a:tableStyleId>{69012ECD-51FC-41F1-AA8D-1B2483CD663E}</a:tableStyleId>
              </a:tblPr>
              <a:tblGrid>
                <a:gridCol w="1739900"/>
                <a:gridCol w="1739900"/>
                <a:gridCol w="1739900"/>
                <a:gridCol w="1739900"/>
                <a:gridCol w="1739900"/>
                <a:gridCol w="1739900"/>
              </a:tblGrid>
              <a:tr h="370840">
                <a:tc>
                  <a:txBody>
                    <a:bodyPr/>
                    <a:lstStyle/>
                    <a:p>
                      <a:pPr algn="ctr" fontAlgn="ctr"/>
                      <a:r>
                        <a:rPr lang="en-US" sz="2400" b="1" i="0" u="none" strike="noStrike" dirty="0">
                          <a:solidFill>
                            <a:srgbClr val="000000"/>
                          </a:solidFill>
                          <a:effectLst/>
                          <a:latin typeface="Calibri" panose="020F0502020204030204" pitchFamily="34" charset="0"/>
                        </a:rPr>
                        <a:t>Context</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Subject</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Source</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Date</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Reviewer</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Status</a:t>
                      </a:r>
                    </a:p>
                  </a:txBody>
                  <a:tcPr marL="9525" marR="9525" marT="9525" marB="0" anchor="ctr"/>
                </a:tc>
              </a:tr>
              <a:tr h="370840">
                <a:tc>
                  <a:txBody>
                    <a:bodyPr/>
                    <a:lstStyle/>
                    <a:p>
                      <a:pPr algn="ctr" fontAlgn="ctr"/>
                      <a:r>
                        <a:rPr lang="en-US" sz="2400" b="0" i="0" u="none" strike="noStrike" dirty="0">
                          <a:solidFill>
                            <a:schemeClr val="tx1"/>
                          </a:solidFill>
                          <a:effectLst/>
                          <a:latin typeface="+mn-lt"/>
                        </a:rPr>
                        <a:t>CDF Tiger Team</a:t>
                      </a:r>
                    </a:p>
                  </a:txBody>
                  <a:tcPr marL="5443" marR="5443" marT="5443" marB="0" anchor="ctr"/>
                </a:tc>
                <a:tc>
                  <a:txBody>
                    <a:bodyPr/>
                    <a:lstStyle/>
                    <a:p>
                      <a:pPr algn="ctr" fontAlgn="ctr"/>
                      <a:r>
                        <a:rPr lang="en-US" sz="2400" b="0" i="0" u="none" strike="noStrike">
                          <a:solidFill>
                            <a:schemeClr val="tx1"/>
                          </a:solidFill>
                          <a:effectLst/>
                          <a:latin typeface="+mn-lt"/>
                        </a:rPr>
                        <a:t>PDS4 Labels</a:t>
                      </a:r>
                    </a:p>
                  </a:txBody>
                  <a:tcPr marL="5443" marR="5443" marT="5443" marB="0" anchor="ctr"/>
                </a:tc>
                <a:tc>
                  <a:txBody>
                    <a:bodyPr/>
                    <a:lstStyle/>
                    <a:p>
                      <a:pPr algn="ctr" fontAlgn="ctr"/>
                      <a:r>
                        <a:rPr lang="en-US" sz="2400" b="0" i="0" u="none" strike="noStrike">
                          <a:solidFill>
                            <a:schemeClr val="tx1"/>
                          </a:solidFill>
                          <a:effectLst/>
                          <a:latin typeface="+mn-lt"/>
                        </a:rPr>
                        <a:t>CDF Tiger Team Report</a:t>
                      </a:r>
                    </a:p>
                  </a:txBody>
                  <a:tcPr marL="5443" marR="5443" marT="5443" marB="0" anchor="ctr"/>
                </a:tc>
                <a:tc>
                  <a:txBody>
                    <a:bodyPr/>
                    <a:lstStyle/>
                    <a:p>
                      <a:pPr algn="ctr" fontAlgn="ctr"/>
                      <a:r>
                        <a:rPr lang="en-US" sz="2400" b="0" i="0" u="none" strike="noStrike">
                          <a:solidFill>
                            <a:schemeClr val="tx1"/>
                          </a:solidFill>
                          <a:effectLst/>
                          <a:latin typeface="+mn-lt"/>
                        </a:rPr>
                        <a:t>2/9/2015</a:t>
                      </a:r>
                    </a:p>
                  </a:txBody>
                  <a:tcPr marL="5443" marR="5443" marT="5443" marB="0" anchor="ctr"/>
                </a:tc>
                <a:tc>
                  <a:txBody>
                    <a:bodyPr/>
                    <a:lstStyle/>
                    <a:p>
                      <a:pPr algn="ctr" fontAlgn="ctr"/>
                      <a:r>
                        <a:rPr lang="en-US" sz="2400" b="0" i="0" u="none" strike="noStrike">
                          <a:solidFill>
                            <a:schemeClr val="tx1"/>
                          </a:solidFill>
                          <a:effectLst/>
                          <a:latin typeface="+mn-lt"/>
                        </a:rPr>
                        <a:t>CDF Tiger Team</a:t>
                      </a:r>
                    </a:p>
                  </a:txBody>
                  <a:tcPr marL="5443" marR="5443" marT="5443" marB="0" anchor="ctr"/>
                </a:tc>
                <a:tc>
                  <a:txBody>
                    <a:bodyPr/>
                    <a:lstStyle/>
                    <a:p>
                      <a:pPr algn="ctr" fontAlgn="ctr"/>
                      <a:r>
                        <a:rPr lang="en-US" sz="2400" b="0" i="0" u="none" strike="noStrike" dirty="0">
                          <a:solidFill>
                            <a:schemeClr val="tx1"/>
                          </a:solidFill>
                          <a:effectLst/>
                          <a:latin typeface="+mn-lt"/>
                        </a:rPr>
                        <a:t>Addressed</a:t>
                      </a:r>
                    </a:p>
                  </a:txBody>
                  <a:tcPr marL="5443" marR="5443" marT="5443" marB="0" anchor="ctr"/>
                </a:tc>
              </a:tr>
              <a:tr h="370840">
                <a:tc>
                  <a:txBody>
                    <a:bodyPr/>
                    <a:lstStyle/>
                    <a:p>
                      <a:pPr algn="l" fontAlgn="ctr"/>
                      <a:r>
                        <a:rPr lang="en-US" sz="2400" u="none" strike="noStrike" dirty="0" smtClean="0">
                          <a:effectLst/>
                        </a:rPr>
                        <a:t>Comment</a:t>
                      </a:r>
                      <a:endParaRPr lang="en-US" sz="2400" b="0" i="0" u="none" strike="noStrike" dirty="0">
                        <a:solidFill>
                          <a:schemeClr val="tx1"/>
                        </a:solidFill>
                        <a:effectLst/>
                        <a:latin typeface="Calibri" panose="020F0502020204030204" pitchFamily="34" charset="0"/>
                      </a:endParaRPr>
                    </a:p>
                  </a:txBody>
                  <a:tcPr marL="9525" marR="9525" marT="9525" marB="0"/>
                </a:tc>
                <a:tc gridSpan="5">
                  <a:txBody>
                    <a:bodyPr/>
                    <a:lstStyle/>
                    <a:p>
                      <a:pPr algn="l" fontAlgn="ctr"/>
                      <a:r>
                        <a:rPr lang="en-US" sz="2400" b="0" i="0" u="none" strike="noStrike" dirty="0" smtClean="0">
                          <a:solidFill>
                            <a:schemeClr val="tx1"/>
                          </a:solidFill>
                          <a:effectLst/>
                          <a:latin typeface="+mn-lt"/>
                        </a:rPr>
                        <a:t>The PDS4 labels should be debugged and improved (e.g., to better define relationships between arrays).</a:t>
                      </a:r>
                      <a:endParaRPr lang="en-US" sz="2400" b="0" i="0" u="none" strike="noStrike" dirty="0">
                        <a:solidFill>
                          <a:schemeClr val="tx1"/>
                        </a:solidFill>
                        <a:effectLst/>
                        <a:latin typeface="+mn-lt"/>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r>
              <a:tr h="370840">
                <a:tc>
                  <a:txBody>
                    <a:bodyPr/>
                    <a:lstStyle/>
                    <a:p>
                      <a:pPr algn="l" fontAlgn="ctr"/>
                      <a:r>
                        <a:rPr lang="en-US" sz="2400" u="none" strike="noStrike" dirty="0" smtClean="0">
                          <a:effectLst/>
                        </a:rPr>
                        <a:t>Response</a:t>
                      </a:r>
                      <a:endParaRPr lang="en-US" sz="2400" b="0" i="0" u="none" strike="noStrike" dirty="0">
                        <a:solidFill>
                          <a:schemeClr val="tx1"/>
                        </a:solidFill>
                        <a:effectLst/>
                        <a:latin typeface="Calibri" panose="020F0502020204030204" pitchFamily="34" charset="0"/>
                      </a:endParaRPr>
                    </a:p>
                  </a:txBody>
                  <a:tcPr marL="9525" marR="9525" marT="9525" marB="0"/>
                </a:tc>
                <a:tc gridSpan="5">
                  <a:txBody>
                    <a:bodyPr/>
                    <a:lstStyle/>
                    <a:p>
                      <a:pPr algn="l" fontAlgn="ctr"/>
                      <a:r>
                        <a:rPr lang="en-US" sz="2400" b="0" i="0" u="none" strike="noStrike" dirty="0" smtClean="0">
                          <a:solidFill>
                            <a:schemeClr val="tx1"/>
                          </a:solidFill>
                          <a:effectLst/>
                          <a:latin typeface="+mn-lt"/>
                        </a:rPr>
                        <a:t>PDS4 label</a:t>
                      </a:r>
                      <a:r>
                        <a:rPr lang="en-US" sz="2400" b="0" i="0" u="none" strike="noStrike" baseline="0" dirty="0" smtClean="0">
                          <a:solidFill>
                            <a:schemeClr val="tx1"/>
                          </a:solidFill>
                          <a:effectLst/>
                          <a:latin typeface="+mn-lt"/>
                        </a:rPr>
                        <a:t> debugging was accomplished by means of the MAVEN Delta Peer Reviews, and PDSMC MAVEN CDF Review. Improvements included the creation of the </a:t>
                      </a:r>
                      <a:r>
                        <a:rPr lang="en-US" sz="2400" b="0" i="0" u="none" strike="noStrike" baseline="0" dirty="0" err="1" smtClean="0">
                          <a:solidFill>
                            <a:schemeClr val="tx1"/>
                          </a:solidFill>
                          <a:effectLst/>
                          <a:latin typeface="+mn-lt"/>
                        </a:rPr>
                        <a:t>Particle_Observation</a:t>
                      </a:r>
                      <a:r>
                        <a:rPr lang="en-US" sz="2400" b="0" i="0" u="none" strike="noStrike" baseline="0" dirty="0" smtClean="0">
                          <a:solidFill>
                            <a:schemeClr val="tx1"/>
                          </a:solidFill>
                          <a:effectLst/>
                          <a:latin typeface="+mn-lt"/>
                        </a:rPr>
                        <a:t>, and Parameter objects</a:t>
                      </a:r>
                      <a:endParaRPr lang="en-US" sz="2400" b="0" i="0" u="none" strike="noStrike" dirty="0">
                        <a:solidFill>
                          <a:schemeClr val="tx1"/>
                        </a:solidFill>
                        <a:effectLst/>
                        <a:latin typeface="+mn-lt"/>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030408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4400"/>
          </a:xfrm>
        </p:spPr>
        <p:txBody>
          <a:bodyPr/>
          <a:lstStyle/>
          <a:p>
            <a:r>
              <a:rPr lang="en-US" dirty="0"/>
              <a:t>CDF Tiger Team Finding – Row </a:t>
            </a:r>
            <a:r>
              <a:rPr lang="en-US" dirty="0" smtClean="0"/>
              <a:t>#91</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82344938"/>
              </p:ext>
            </p:extLst>
          </p:nvPr>
        </p:nvGraphicFramePr>
        <p:xfrm>
          <a:off x="914400" y="1325571"/>
          <a:ext cx="10439400" cy="3325858"/>
        </p:xfrm>
        <a:graphic>
          <a:graphicData uri="http://schemas.openxmlformats.org/drawingml/2006/table">
            <a:tbl>
              <a:tblPr firstRow="1" bandRow="1">
                <a:tableStyleId>{69012ECD-51FC-41F1-AA8D-1B2483CD663E}</a:tableStyleId>
              </a:tblPr>
              <a:tblGrid>
                <a:gridCol w="1739900"/>
                <a:gridCol w="1739900"/>
                <a:gridCol w="1739900"/>
                <a:gridCol w="1739900"/>
                <a:gridCol w="1739900"/>
                <a:gridCol w="1739900"/>
              </a:tblGrid>
              <a:tr h="370840">
                <a:tc>
                  <a:txBody>
                    <a:bodyPr/>
                    <a:lstStyle/>
                    <a:p>
                      <a:pPr algn="ctr" fontAlgn="ctr"/>
                      <a:r>
                        <a:rPr lang="en-US" sz="2400" b="1" i="0" u="none" strike="noStrike" dirty="0">
                          <a:solidFill>
                            <a:srgbClr val="000000"/>
                          </a:solidFill>
                          <a:effectLst/>
                          <a:latin typeface="Calibri" panose="020F0502020204030204" pitchFamily="34" charset="0"/>
                        </a:rPr>
                        <a:t>Context</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Subject</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Source</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Date</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Reviewer</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Status</a:t>
                      </a:r>
                    </a:p>
                  </a:txBody>
                  <a:tcPr marL="9525" marR="9525" marT="9525" marB="0" anchor="ctr"/>
                </a:tc>
              </a:tr>
              <a:tr h="370840">
                <a:tc>
                  <a:txBody>
                    <a:bodyPr/>
                    <a:lstStyle/>
                    <a:p>
                      <a:pPr algn="ctr" fontAlgn="ctr"/>
                      <a:r>
                        <a:rPr lang="en-US" sz="2400" b="0" i="0" u="none" strike="noStrike" dirty="0">
                          <a:solidFill>
                            <a:schemeClr val="tx1"/>
                          </a:solidFill>
                          <a:effectLst/>
                          <a:latin typeface="+mn-lt"/>
                        </a:rPr>
                        <a:t>CDF Tiger Team</a:t>
                      </a:r>
                    </a:p>
                  </a:txBody>
                  <a:tcPr marL="5443" marR="5443" marT="5443" marB="0" anchor="ctr"/>
                </a:tc>
                <a:tc>
                  <a:txBody>
                    <a:bodyPr/>
                    <a:lstStyle/>
                    <a:p>
                      <a:pPr algn="ctr" fontAlgn="ctr"/>
                      <a:r>
                        <a:rPr lang="en-US" sz="2400" b="0" i="0" u="none" strike="noStrike" dirty="0">
                          <a:solidFill>
                            <a:schemeClr val="tx1"/>
                          </a:solidFill>
                          <a:effectLst/>
                          <a:latin typeface="+mn-lt"/>
                        </a:rPr>
                        <a:t> </a:t>
                      </a:r>
                    </a:p>
                  </a:txBody>
                  <a:tcPr marL="5443" marR="5443" marT="5443" marB="0" anchor="ctr"/>
                </a:tc>
                <a:tc>
                  <a:txBody>
                    <a:bodyPr/>
                    <a:lstStyle/>
                    <a:p>
                      <a:pPr algn="ctr" fontAlgn="ctr"/>
                      <a:r>
                        <a:rPr lang="en-US" sz="2400" b="0" i="0" u="none" strike="noStrike">
                          <a:solidFill>
                            <a:schemeClr val="tx1"/>
                          </a:solidFill>
                          <a:effectLst/>
                          <a:latin typeface="+mn-lt"/>
                        </a:rPr>
                        <a:t>CDF Tiger Team Report</a:t>
                      </a:r>
                    </a:p>
                  </a:txBody>
                  <a:tcPr marL="5443" marR="5443" marT="5443" marB="0" anchor="ctr"/>
                </a:tc>
                <a:tc>
                  <a:txBody>
                    <a:bodyPr/>
                    <a:lstStyle/>
                    <a:p>
                      <a:pPr algn="ctr" fontAlgn="ctr"/>
                      <a:r>
                        <a:rPr lang="en-US" sz="2400" b="0" i="0" u="none" strike="noStrike">
                          <a:solidFill>
                            <a:schemeClr val="tx1"/>
                          </a:solidFill>
                          <a:effectLst/>
                          <a:latin typeface="+mn-lt"/>
                        </a:rPr>
                        <a:t>2/9/2015</a:t>
                      </a:r>
                    </a:p>
                  </a:txBody>
                  <a:tcPr marL="5443" marR="5443" marT="5443" marB="0" anchor="ctr"/>
                </a:tc>
                <a:tc>
                  <a:txBody>
                    <a:bodyPr/>
                    <a:lstStyle/>
                    <a:p>
                      <a:pPr algn="ctr" fontAlgn="ctr"/>
                      <a:r>
                        <a:rPr lang="en-US" sz="2400" b="0" i="0" u="none" strike="noStrike">
                          <a:solidFill>
                            <a:schemeClr val="tx1"/>
                          </a:solidFill>
                          <a:effectLst/>
                          <a:latin typeface="+mn-lt"/>
                        </a:rPr>
                        <a:t>CDF Tiger Team</a:t>
                      </a:r>
                    </a:p>
                  </a:txBody>
                  <a:tcPr marL="5443" marR="5443" marT="5443" marB="0" anchor="ctr"/>
                </a:tc>
                <a:tc>
                  <a:txBody>
                    <a:bodyPr/>
                    <a:lstStyle/>
                    <a:p>
                      <a:pPr algn="ctr" fontAlgn="ctr"/>
                      <a:r>
                        <a:rPr lang="en-US" sz="2400" b="0" i="0" u="none" strike="noStrike" dirty="0" smtClean="0">
                          <a:solidFill>
                            <a:schemeClr val="tx1"/>
                          </a:solidFill>
                          <a:effectLst/>
                          <a:latin typeface="+mn-lt"/>
                        </a:rPr>
                        <a:t>Closed</a:t>
                      </a:r>
                      <a:endParaRPr lang="en-US" sz="2400" b="0" i="0" u="none" strike="noStrike" dirty="0">
                        <a:solidFill>
                          <a:schemeClr val="tx1"/>
                        </a:solidFill>
                        <a:effectLst/>
                        <a:latin typeface="+mn-lt"/>
                      </a:endParaRPr>
                    </a:p>
                  </a:txBody>
                  <a:tcPr marL="5443" marR="5443" marT="5443" marB="0" anchor="ctr"/>
                </a:tc>
              </a:tr>
              <a:tr h="370840">
                <a:tc>
                  <a:txBody>
                    <a:bodyPr/>
                    <a:lstStyle/>
                    <a:p>
                      <a:pPr algn="l" fontAlgn="ctr"/>
                      <a:r>
                        <a:rPr lang="en-US" sz="2400" u="none" strike="noStrike" dirty="0" smtClean="0">
                          <a:effectLst/>
                        </a:rPr>
                        <a:t>Comment</a:t>
                      </a:r>
                      <a:endParaRPr lang="en-US" sz="2400" b="0" i="0" u="none" strike="noStrike" dirty="0">
                        <a:solidFill>
                          <a:schemeClr val="tx1"/>
                        </a:solidFill>
                        <a:effectLst/>
                        <a:latin typeface="Calibri" panose="020F0502020204030204" pitchFamily="34" charset="0"/>
                      </a:endParaRPr>
                    </a:p>
                  </a:txBody>
                  <a:tcPr marL="9525" marR="9525" marT="9525" marB="0"/>
                </a:tc>
                <a:tc gridSpan="5">
                  <a:txBody>
                    <a:bodyPr/>
                    <a:lstStyle/>
                    <a:p>
                      <a:pPr algn="l" fontAlgn="ctr"/>
                      <a:r>
                        <a:rPr lang="en-US" sz="2400" b="0" i="0" u="none" strike="noStrike" dirty="0" smtClean="0">
                          <a:solidFill>
                            <a:schemeClr val="tx1"/>
                          </a:solidFill>
                          <a:effectLst/>
                          <a:latin typeface="+mn-lt"/>
                        </a:rPr>
                        <a:t>There was not a consensus on whether MAVEN CDF files should be converted to another format that would be the primary archive product, making the CDF files a supplemental product.</a:t>
                      </a:r>
                      <a:endParaRPr lang="en-US" sz="2400" b="0" i="0" u="none" strike="noStrike" dirty="0">
                        <a:solidFill>
                          <a:schemeClr val="tx1"/>
                        </a:solidFill>
                        <a:effectLst/>
                        <a:latin typeface="+mn-lt"/>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r>
              <a:tr h="370840">
                <a:tc>
                  <a:txBody>
                    <a:bodyPr/>
                    <a:lstStyle/>
                    <a:p>
                      <a:pPr algn="l" fontAlgn="ctr"/>
                      <a:r>
                        <a:rPr lang="en-US" sz="2400" u="none" strike="noStrike" dirty="0" smtClean="0">
                          <a:effectLst/>
                        </a:rPr>
                        <a:t>Response</a:t>
                      </a:r>
                      <a:endParaRPr lang="en-US" sz="2400" b="0" i="0" u="none" strike="noStrike" dirty="0">
                        <a:solidFill>
                          <a:schemeClr val="tx1"/>
                        </a:solidFill>
                        <a:effectLst/>
                        <a:latin typeface="Calibri" panose="020F0502020204030204" pitchFamily="34" charset="0"/>
                      </a:endParaRPr>
                    </a:p>
                  </a:txBody>
                  <a:tcPr marL="9525" marR="9525" marT="9525" marB="0"/>
                </a:tc>
                <a:tc gridSpan="5">
                  <a:txBody>
                    <a:bodyPr/>
                    <a:lstStyle/>
                    <a:p>
                      <a:pPr algn="l" fontAlgn="ctr"/>
                      <a:r>
                        <a:rPr lang="en-US" sz="2400" b="0" i="0" u="none" strike="noStrike" dirty="0" smtClean="0">
                          <a:solidFill>
                            <a:schemeClr val="tx1"/>
                          </a:solidFill>
                          <a:effectLst/>
                          <a:latin typeface="+mn-lt"/>
                        </a:rPr>
                        <a:t>The approach taken with the MAVEN archive has been to used the CDF</a:t>
                      </a:r>
                      <a:r>
                        <a:rPr lang="en-US" sz="2400" b="0" i="0" u="none" strike="noStrike" baseline="0" dirty="0" smtClean="0">
                          <a:solidFill>
                            <a:schemeClr val="tx1"/>
                          </a:solidFill>
                          <a:effectLst/>
                          <a:latin typeface="+mn-lt"/>
                        </a:rPr>
                        <a:t> data as the primary archive, describing them as binary array objects.</a:t>
                      </a:r>
                      <a:endParaRPr lang="en-US" sz="2400" b="0" i="0" u="none" strike="noStrike" dirty="0">
                        <a:solidFill>
                          <a:schemeClr val="tx1"/>
                        </a:solidFill>
                        <a:effectLst/>
                        <a:latin typeface="+mn-lt"/>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266620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4400"/>
          </a:xfrm>
        </p:spPr>
        <p:txBody>
          <a:bodyPr/>
          <a:lstStyle/>
          <a:p>
            <a:r>
              <a:rPr lang="en-US" dirty="0"/>
              <a:t>CDF Tiger Team Finding – Row </a:t>
            </a:r>
            <a:r>
              <a:rPr lang="en-US" dirty="0" smtClean="0"/>
              <a:t>#92</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04786633"/>
              </p:ext>
            </p:extLst>
          </p:nvPr>
        </p:nvGraphicFramePr>
        <p:xfrm>
          <a:off x="914400" y="1325571"/>
          <a:ext cx="10439400" cy="2232660"/>
        </p:xfrm>
        <a:graphic>
          <a:graphicData uri="http://schemas.openxmlformats.org/drawingml/2006/table">
            <a:tbl>
              <a:tblPr firstRow="1" bandRow="1">
                <a:tableStyleId>{69012ECD-51FC-41F1-AA8D-1B2483CD663E}</a:tableStyleId>
              </a:tblPr>
              <a:tblGrid>
                <a:gridCol w="1739900"/>
                <a:gridCol w="1739900"/>
                <a:gridCol w="1739900"/>
                <a:gridCol w="1739900"/>
                <a:gridCol w="1739900"/>
                <a:gridCol w="1739900"/>
              </a:tblGrid>
              <a:tr h="370840">
                <a:tc>
                  <a:txBody>
                    <a:bodyPr/>
                    <a:lstStyle/>
                    <a:p>
                      <a:pPr algn="ctr" fontAlgn="ctr"/>
                      <a:r>
                        <a:rPr lang="en-US" sz="2400" b="1" i="0" u="none" strike="noStrike" dirty="0">
                          <a:solidFill>
                            <a:srgbClr val="000000"/>
                          </a:solidFill>
                          <a:effectLst/>
                          <a:latin typeface="Calibri" panose="020F0502020204030204" pitchFamily="34" charset="0"/>
                        </a:rPr>
                        <a:t>Context</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Subject</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Source</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Date</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Reviewer</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Status</a:t>
                      </a:r>
                    </a:p>
                  </a:txBody>
                  <a:tcPr marL="9525" marR="9525" marT="9525" marB="0" anchor="ctr"/>
                </a:tc>
              </a:tr>
              <a:tr h="370840">
                <a:tc>
                  <a:txBody>
                    <a:bodyPr/>
                    <a:lstStyle/>
                    <a:p>
                      <a:pPr algn="ctr" fontAlgn="ctr"/>
                      <a:r>
                        <a:rPr lang="en-US" sz="2400" b="0" i="0" u="none" strike="noStrike" dirty="0" smtClean="0">
                          <a:solidFill>
                            <a:schemeClr val="tx1"/>
                          </a:solidFill>
                          <a:effectLst/>
                          <a:latin typeface="+mn-lt"/>
                        </a:rPr>
                        <a:t>CDF Tiger Team</a:t>
                      </a:r>
                      <a:r>
                        <a:rPr lang="en-US" sz="2400" b="0" i="0" u="none" strike="noStrike" dirty="0">
                          <a:solidFill>
                            <a:schemeClr val="tx1"/>
                          </a:solidFill>
                          <a:effectLst/>
                          <a:latin typeface="+mn-lt"/>
                        </a:rPr>
                        <a:t> </a:t>
                      </a:r>
                    </a:p>
                  </a:txBody>
                  <a:tcPr marL="9525" marR="9525" marT="9525" marB="0" anchor="ctr"/>
                </a:tc>
                <a:tc>
                  <a:txBody>
                    <a:bodyPr/>
                    <a:lstStyle/>
                    <a:p>
                      <a:pPr algn="ctr" fontAlgn="ctr"/>
                      <a:r>
                        <a:rPr lang="en-US" sz="2400" b="0" i="0" u="none" strike="noStrike">
                          <a:solidFill>
                            <a:schemeClr val="tx1"/>
                          </a:solidFill>
                          <a:effectLst/>
                          <a:latin typeface="+mn-lt"/>
                        </a:rPr>
                        <a:t>Existential</a:t>
                      </a:r>
                    </a:p>
                  </a:txBody>
                  <a:tcPr marL="9525" marR="9525" marT="9525" marB="0" anchor="ctr"/>
                </a:tc>
                <a:tc>
                  <a:txBody>
                    <a:bodyPr/>
                    <a:lstStyle/>
                    <a:p>
                      <a:pPr algn="ctr" fontAlgn="ctr"/>
                      <a:r>
                        <a:rPr lang="en-US" sz="2400" b="0" i="0" u="none" strike="noStrike">
                          <a:solidFill>
                            <a:schemeClr val="tx1"/>
                          </a:solidFill>
                          <a:effectLst/>
                          <a:latin typeface="+mn-lt"/>
                        </a:rPr>
                        <a:t>CDF Tiger Team Report</a:t>
                      </a:r>
                    </a:p>
                  </a:txBody>
                  <a:tcPr marL="9525" marR="9525" marT="9525" marB="0" anchor="ctr"/>
                </a:tc>
                <a:tc>
                  <a:txBody>
                    <a:bodyPr/>
                    <a:lstStyle/>
                    <a:p>
                      <a:pPr algn="ctr" fontAlgn="ctr"/>
                      <a:r>
                        <a:rPr lang="en-US" sz="2400" b="0" i="0" u="none" strike="noStrike">
                          <a:solidFill>
                            <a:schemeClr val="tx1"/>
                          </a:solidFill>
                          <a:effectLst/>
                          <a:latin typeface="+mn-lt"/>
                        </a:rPr>
                        <a:t>2/9/2015</a:t>
                      </a:r>
                    </a:p>
                  </a:txBody>
                  <a:tcPr marL="9525" marR="9525" marT="9525" marB="0" anchor="ctr"/>
                </a:tc>
                <a:tc>
                  <a:txBody>
                    <a:bodyPr/>
                    <a:lstStyle/>
                    <a:p>
                      <a:pPr algn="ctr" fontAlgn="ctr"/>
                      <a:r>
                        <a:rPr lang="en-US" sz="2400" b="0" i="0" u="none" strike="noStrike">
                          <a:solidFill>
                            <a:schemeClr val="tx1"/>
                          </a:solidFill>
                          <a:effectLst/>
                          <a:latin typeface="+mn-lt"/>
                        </a:rPr>
                        <a:t>CDF Tiger Team</a:t>
                      </a:r>
                    </a:p>
                  </a:txBody>
                  <a:tcPr marL="9525" marR="9525" marT="9525" marB="0" anchor="ctr"/>
                </a:tc>
                <a:tc>
                  <a:txBody>
                    <a:bodyPr/>
                    <a:lstStyle/>
                    <a:p>
                      <a:pPr algn="ctr" fontAlgn="ctr"/>
                      <a:r>
                        <a:rPr lang="en-US" sz="2400" b="0" i="0" u="none" strike="noStrike" dirty="0">
                          <a:solidFill>
                            <a:schemeClr val="tx1"/>
                          </a:solidFill>
                          <a:effectLst/>
                          <a:latin typeface="+mn-lt"/>
                        </a:rPr>
                        <a:t> </a:t>
                      </a:r>
                      <a:r>
                        <a:rPr lang="en-US" sz="2400" b="0" i="0" u="none" strike="noStrike" dirty="0" smtClean="0">
                          <a:solidFill>
                            <a:schemeClr val="tx1"/>
                          </a:solidFill>
                          <a:effectLst/>
                          <a:latin typeface="+mn-lt"/>
                        </a:rPr>
                        <a:t>Closed</a:t>
                      </a:r>
                      <a:endParaRPr lang="en-US" sz="2400" b="0" i="0" u="none" strike="noStrike" dirty="0">
                        <a:solidFill>
                          <a:schemeClr val="tx1"/>
                        </a:solidFill>
                        <a:effectLst/>
                        <a:latin typeface="+mn-lt"/>
                      </a:endParaRPr>
                    </a:p>
                  </a:txBody>
                  <a:tcPr marL="9525" marR="9525" marT="9525" marB="0" anchor="ctr"/>
                </a:tc>
              </a:tr>
              <a:tr h="370840">
                <a:tc>
                  <a:txBody>
                    <a:bodyPr/>
                    <a:lstStyle/>
                    <a:p>
                      <a:pPr algn="l" fontAlgn="ctr"/>
                      <a:r>
                        <a:rPr lang="en-US" sz="2400" u="none" strike="noStrike" dirty="0" smtClean="0">
                          <a:effectLst/>
                        </a:rPr>
                        <a:t>Comment</a:t>
                      </a:r>
                      <a:endParaRPr lang="en-US" sz="2400" b="0" i="0" u="none" strike="noStrike" dirty="0">
                        <a:solidFill>
                          <a:schemeClr val="tx1"/>
                        </a:solidFill>
                        <a:effectLst/>
                        <a:latin typeface="Calibri" panose="020F0502020204030204" pitchFamily="34" charset="0"/>
                      </a:endParaRPr>
                    </a:p>
                  </a:txBody>
                  <a:tcPr marL="9525" marR="9525" marT="9525" marB="0"/>
                </a:tc>
                <a:tc gridSpan="5">
                  <a:txBody>
                    <a:bodyPr/>
                    <a:lstStyle/>
                    <a:p>
                      <a:pPr algn="l" fontAlgn="ctr"/>
                      <a:r>
                        <a:rPr lang="en-US" sz="2400" b="0" i="0" u="none" strike="noStrike" dirty="0" smtClean="0">
                          <a:solidFill>
                            <a:schemeClr val="tx1"/>
                          </a:solidFill>
                          <a:effectLst/>
                          <a:latin typeface="+mn-lt"/>
                        </a:rPr>
                        <a:t>Even if the CDF file can be described by a PDS4 label, it would still violate the basic “simplicity principle” of PDS4.</a:t>
                      </a:r>
                      <a:endParaRPr lang="en-US" sz="2400" b="0" i="0" u="none" strike="noStrike" dirty="0">
                        <a:solidFill>
                          <a:schemeClr val="tx1"/>
                        </a:solidFill>
                        <a:effectLst/>
                        <a:latin typeface="+mn-lt"/>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r>
              <a:tr h="370840">
                <a:tc>
                  <a:txBody>
                    <a:bodyPr/>
                    <a:lstStyle/>
                    <a:p>
                      <a:pPr algn="l" fontAlgn="ctr"/>
                      <a:r>
                        <a:rPr lang="en-US" sz="2400" u="none" strike="noStrike" dirty="0" smtClean="0">
                          <a:effectLst/>
                        </a:rPr>
                        <a:t>Response</a:t>
                      </a:r>
                      <a:endParaRPr lang="en-US" sz="2400" b="0" i="0" u="none" strike="noStrike" dirty="0">
                        <a:solidFill>
                          <a:schemeClr val="tx1"/>
                        </a:solidFill>
                        <a:effectLst/>
                        <a:latin typeface="Calibri" panose="020F0502020204030204" pitchFamily="34" charset="0"/>
                      </a:endParaRPr>
                    </a:p>
                  </a:txBody>
                  <a:tcPr marL="9525" marR="9525" marT="9525" marB="0"/>
                </a:tc>
                <a:tc gridSpan="5">
                  <a:txBody>
                    <a:bodyPr/>
                    <a:lstStyle/>
                    <a:p>
                      <a:pPr algn="l" fontAlgn="ctr"/>
                      <a:endParaRPr lang="en-US" sz="2400" b="0" i="0" u="none" strike="noStrike" dirty="0">
                        <a:solidFill>
                          <a:schemeClr val="tx1"/>
                        </a:solidFill>
                        <a:effectLst/>
                        <a:latin typeface="Calibri" panose="020F050202020403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038992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4400"/>
          </a:xfrm>
        </p:spPr>
        <p:txBody>
          <a:bodyPr/>
          <a:lstStyle/>
          <a:p>
            <a:r>
              <a:rPr lang="en-US" dirty="0"/>
              <a:t>MAVEN Review Comment – Row </a:t>
            </a:r>
            <a:r>
              <a:rPr lang="en-US" dirty="0" smtClean="0"/>
              <a:t>#104</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44245445"/>
              </p:ext>
            </p:extLst>
          </p:nvPr>
        </p:nvGraphicFramePr>
        <p:xfrm>
          <a:off x="914400" y="1325571"/>
          <a:ext cx="10439400" cy="3325858"/>
        </p:xfrm>
        <a:graphic>
          <a:graphicData uri="http://schemas.openxmlformats.org/drawingml/2006/table">
            <a:tbl>
              <a:tblPr firstRow="1" bandRow="1">
                <a:tableStyleId>{69012ECD-51FC-41F1-AA8D-1B2483CD663E}</a:tableStyleId>
              </a:tblPr>
              <a:tblGrid>
                <a:gridCol w="1739900"/>
                <a:gridCol w="1739900"/>
                <a:gridCol w="1739900"/>
                <a:gridCol w="1739900"/>
                <a:gridCol w="1739900"/>
                <a:gridCol w="1739900"/>
              </a:tblGrid>
              <a:tr h="370840">
                <a:tc>
                  <a:txBody>
                    <a:bodyPr/>
                    <a:lstStyle/>
                    <a:p>
                      <a:pPr algn="ctr" fontAlgn="ctr"/>
                      <a:r>
                        <a:rPr lang="en-US" sz="2400" b="1" i="0" u="none" strike="noStrike" dirty="0">
                          <a:solidFill>
                            <a:srgbClr val="000000"/>
                          </a:solidFill>
                          <a:effectLst/>
                          <a:latin typeface="Calibri" panose="020F0502020204030204" pitchFamily="34" charset="0"/>
                        </a:rPr>
                        <a:t>Context</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Subject</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Source</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Date</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Reviewer</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Status</a:t>
                      </a:r>
                    </a:p>
                  </a:txBody>
                  <a:tcPr marL="9525" marR="9525" marT="9525" marB="0" anchor="ctr"/>
                </a:tc>
              </a:tr>
              <a:tr h="370840">
                <a:tc>
                  <a:txBody>
                    <a:bodyPr/>
                    <a:lstStyle/>
                    <a:p>
                      <a:pPr algn="ctr" fontAlgn="ctr"/>
                      <a:r>
                        <a:rPr lang="en-US" sz="2400" b="0" i="0" u="none" strike="noStrike" dirty="0">
                          <a:solidFill>
                            <a:schemeClr val="tx1"/>
                          </a:solidFill>
                          <a:effectLst/>
                          <a:latin typeface="+mn-lt"/>
                        </a:rPr>
                        <a:t>MAVEN Delta Reviews</a:t>
                      </a:r>
                    </a:p>
                  </a:txBody>
                  <a:tcPr marL="5443" marR="5443" marT="5443" marB="0" anchor="ctr"/>
                </a:tc>
                <a:tc>
                  <a:txBody>
                    <a:bodyPr/>
                    <a:lstStyle/>
                    <a:p>
                      <a:pPr algn="ctr" fontAlgn="ctr"/>
                      <a:r>
                        <a:rPr lang="en-US" sz="2000" b="0" i="0" u="none" strike="noStrike" dirty="0">
                          <a:solidFill>
                            <a:schemeClr val="tx1"/>
                          </a:solidFill>
                          <a:effectLst/>
                          <a:latin typeface="+mn-lt"/>
                        </a:rPr>
                        <a:t>Archive Documentation</a:t>
                      </a:r>
                    </a:p>
                  </a:txBody>
                  <a:tcPr marL="5443" marR="5443" marT="5443" marB="0" anchor="ctr"/>
                </a:tc>
                <a:tc>
                  <a:txBody>
                    <a:bodyPr/>
                    <a:lstStyle/>
                    <a:p>
                      <a:pPr algn="ctr" fontAlgn="ctr"/>
                      <a:r>
                        <a:rPr lang="en-US" sz="2400" b="0" i="0" u="none" strike="noStrike" dirty="0">
                          <a:solidFill>
                            <a:schemeClr val="tx1"/>
                          </a:solidFill>
                          <a:effectLst/>
                          <a:latin typeface="+mn-lt"/>
                        </a:rPr>
                        <a:t>SWIA Delta Review</a:t>
                      </a:r>
                    </a:p>
                  </a:txBody>
                  <a:tcPr marL="5443" marR="5443" marT="5443" marB="0" anchor="ctr"/>
                </a:tc>
                <a:tc>
                  <a:txBody>
                    <a:bodyPr/>
                    <a:lstStyle/>
                    <a:p>
                      <a:pPr algn="ctr" fontAlgn="ctr"/>
                      <a:r>
                        <a:rPr lang="en-US" sz="2400" b="0" i="0" u="none" strike="noStrike" dirty="0">
                          <a:solidFill>
                            <a:schemeClr val="tx1"/>
                          </a:solidFill>
                          <a:effectLst/>
                          <a:latin typeface="+mn-lt"/>
                        </a:rPr>
                        <a:t>4/29/2015</a:t>
                      </a:r>
                    </a:p>
                  </a:txBody>
                  <a:tcPr marL="5443" marR="5443" marT="5443" marB="0" anchor="ctr"/>
                </a:tc>
                <a:tc>
                  <a:txBody>
                    <a:bodyPr/>
                    <a:lstStyle/>
                    <a:p>
                      <a:pPr algn="ctr" fontAlgn="ctr"/>
                      <a:r>
                        <a:rPr lang="en-US" sz="2400" b="0" i="0" u="none" strike="noStrike" dirty="0">
                          <a:solidFill>
                            <a:schemeClr val="tx1"/>
                          </a:solidFill>
                          <a:effectLst/>
                          <a:latin typeface="+mn-lt"/>
                        </a:rPr>
                        <a:t>Martin</a:t>
                      </a:r>
                    </a:p>
                  </a:txBody>
                  <a:tcPr marL="5443" marR="5443" marT="5443" marB="0" anchor="ctr"/>
                </a:tc>
                <a:tc>
                  <a:txBody>
                    <a:bodyPr/>
                    <a:lstStyle/>
                    <a:p>
                      <a:pPr algn="ctr" fontAlgn="ctr"/>
                      <a:r>
                        <a:rPr lang="en-US" sz="2400" b="0" i="0" u="none" strike="noStrike" dirty="0">
                          <a:solidFill>
                            <a:schemeClr val="tx1"/>
                          </a:solidFill>
                          <a:effectLst/>
                          <a:latin typeface="+mn-lt"/>
                        </a:rPr>
                        <a:t>Addressed</a:t>
                      </a:r>
                    </a:p>
                  </a:txBody>
                  <a:tcPr marL="5443" marR="5443" marT="5443" marB="0" anchor="ctr"/>
                </a:tc>
              </a:tr>
              <a:tr h="370840">
                <a:tc>
                  <a:txBody>
                    <a:bodyPr/>
                    <a:lstStyle/>
                    <a:p>
                      <a:pPr algn="l" fontAlgn="ctr"/>
                      <a:r>
                        <a:rPr lang="en-US" sz="2400" u="none" strike="noStrike" dirty="0" smtClean="0">
                          <a:effectLst/>
                        </a:rPr>
                        <a:t>Comment</a:t>
                      </a:r>
                      <a:endParaRPr lang="en-US" sz="2400" b="0" i="0" u="none" strike="noStrike" dirty="0">
                        <a:solidFill>
                          <a:schemeClr val="tx1"/>
                        </a:solidFill>
                        <a:effectLst/>
                        <a:latin typeface="Calibri" panose="020F0502020204030204" pitchFamily="34" charset="0"/>
                      </a:endParaRPr>
                    </a:p>
                  </a:txBody>
                  <a:tcPr marL="9525" marR="9525" marT="9525" marB="0"/>
                </a:tc>
                <a:tc gridSpan="5">
                  <a:txBody>
                    <a:bodyPr/>
                    <a:lstStyle/>
                    <a:p>
                      <a:pPr algn="l" fontAlgn="ctr"/>
                      <a:r>
                        <a:rPr lang="en-US" sz="2400" b="0" i="0" u="none" strike="noStrike" dirty="0" smtClean="0">
                          <a:solidFill>
                            <a:schemeClr val="tx1"/>
                          </a:solidFill>
                          <a:effectLst/>
                          <a:latin typeface="+mn-lt"/>
                        </a:rPr>
                        <a:t>It would be nice to have a layperson description of the significance of the different data collections.  They all look about the same to me in the </a:t>
                      </a:r>
                      <a:r>
                        <a:rPr lang="en-US" sz="2400" b="0" i="0" u="none" strike="noStrike" dirty="0" err="1" smtClean="0">
                          <a:solidFill>
                            <a:schemeClr val="tx1"/>
                          </a:solidFill>
                          <a:effectLst/>
                          <a:latin typeface="+mn-lt"/>
                        </a:rPr>
                        <a:t>autoplot</a:t>
                      </a:r>
                      <a:r>
                        <a:rPr lang="en-US" sz="2400" b="0" i="0" u="none" strike="noStrike" dirty="0" smtClean="0">
                          <a:solidFill>
                            <a:schemeClr val="tx1"/>
                          </a:solidFill>
                          <a:effectLst/>
                          <a:latin typeface="+mn-lt"/>
                        </a:rPr>
                        <a:t> displays. </a:t>
                      </a:r>
                      <a:endParaRPr lang="en-US" sz="2400" b="0" i="0" u="none" strike="noStrike" dirty="0">
                        <a:solidFill>
                          <a:schemeClr val="tx1"/>
                        </a:solidFill>
                        <a:effectLst/>
                        <a:latin typeface="+mn-lt"/>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r>
              <a:tr h="370840">
                <a:tc>
                  <a:txBody>
                    <a:bodyPr/>
                    <a:lstStyle/>
                    <a:p>
                      <a:pPr algn="l" fontAlgn="ctr"/>
                      <a:r>
                        <a:rPr lang="en-US" sz="2400" u="none" strike="noStrike" dirty="0" smtClean="0">
                          <a:effectLst/>
                        </a:rPr>
                        <a:t>Response</a:t>
                      </a:r>
                      <a:endParaRPr lang="en-US" sz="2400" b="0" i="0" u="none" strike="noStrike" dirty="0">
                        <a:solidFill>
                          <a:schemeClr val="tx1"/>
                        </a:solidFill>
                        <a:effectLst/>
                        <a:latin typeface="Calibri" panose="020F0502020204030204" pitchFamily="34" charset="0"/>
                      </a:endParaRPr>
                    </a:p>
                  </a:txBody>
                  <a:tcPr marL="9525" marR="9525" marT="9525" marB="0"/>
                </a:tc>
                <a:tc gridSpan="5">
                  <a:txBody>
                    <a:bodyPr/>
                    <a:lstStyle/>
                    <a:p>
                      <a:pPr algn="l" fontAlgn="ctr"/>
                      <a:r>
                        <a:rPr lang="en-US" sz="2400" b="0" i="0" u="none" strike="noStrike" dirty="0" smtClean="0">
                          <a:solidFill>
                            <a:schemeClr val="tx1"/>
                          </a:solidFill>
                          <a:effectLst/>
                          <a:latin typeface="+mn-lt"/>
                        </a:rPr>
                        <a:t>Sections were added to the SWIA and SWEA SIS documents to address this recommendation.</a:t>
                      </a:r>
                      <a:endParaRPr lang="en-US" sz="2400" b="0" i="0" u="none" strike="noStrike" dirty="0">
                        <a:solidFill>
                          <a:schemeClr val="tx1"/>
                        </a:solidFill>
                        <a:effectLst/>
                        <a:latin typeface="+mn-lt"/>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824468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4400"/>
          </a:xfrm>
        </p:spPr>
        <p:txBody>
          <a:bodyPr/>
          <a:lstStyle/>
          <a:p>
            <a:r>
              <a:rPr lang="en-US" dirty="0" smtClean="0"/>
              <a:t>PDSMC CDF Review – Row #120</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03576443"/>
              </p:ext>
            </p:extLst>
          </p:nvPr>
        </p:nvGraphicFramePr>
        <p:xfrm>
          <a:off x="914400" y="1325571"/>
          <a:ext cx="10439400" cy="4057378"/>
        </p:xfrm>
        <a:graphic>
          <a:graphicData uri="http://schemas.openxmlformats.org/drawingml/2006/table">
            <a:tbl>
              <a:tblPr firstRow="1" bandRow="1">
                <a:tableStyleId>{69012ECD-51FC-41F1-AA8D-1B2483CD663E}</a:tableStyleId>
              </a:tblPr>
              <a:tblGrid>
                <a:gridCol w="1739900"/>
                <a:gridCol w="1739900"/>
                <a:gridCol w="1739900"/>
                <a:gridCol w="1739900"/>
                <a:gridCol w="1739900"/>
                <a:gridCol w="1739900"/>
              </a:tblGrid>
              <a:tr h="370840">
                <a:tc>
                  <a:txBody>
                    <a:bodyPr/>
                    <a:lstStyle/>
                    <a:p>
                      <a:pPr algn="ctr" fontAlgn="ctr"/>
                      <a:r>
                        <a:rPr lang="en-US" sz="2400" b="1" i="0" u="none" strike="noStrike" dirty="0">
                          <a:solidFill>
                            <a:srgbClr val="000000"/>
                          </a:solidFill>
                          <a:effectLst/>
                          <a:latin typeface="Calibri" panose="020F0502020204030204" pitchFamily="34" charset="0"/>
                        </a:rPr>
                        <a:t>Context</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Subject</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Source</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Date</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Reviewer</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Status</a:t>
                      </a:r>
                    </a:p>
                  </a:txBody>
                  <a:tcPr marL="9525" marR="9525" marT="9525" marB="0" anchor="ctr"/>
                </a:tc>
              </a:tr>
              <a:tr h="370840">
                <a:tc>
                  <a:txBody>
                    <a:bodyPr/>
                    <a:lstStyle/>
                    <a:p>
                      <a:pPr algn="ctr" fontAlgn="ctr"/>
                      <a:r>
                        <a:rPr lang="en-US" sz="2400" b="0" i="0" u="none" strike="noStrike" dirty="0">
                          <a:solidFill>
                            <a:schemeClr val="tx1"/>
                          </a:solidFill>
                          <a:effectLst/>
                          <a:latin typeface="Calibri" panose="020F0502020204030204" pitchFamily="34" charset="0"/>
                        </a:rPr>
                        <a:t>PDSMC CDF Review</a:t>
                      </a:r>
                    </a:p>
                  </a:txBody>
                  <a:tcPr marL="5443" marR="5443" marT="5443" marB="0" anchor="ctr"/>
                </a:tc>
                <a:tc>
                  <a:txBody>
                    <a:bodyPr/>
                    <a:lstStyle/>
                    <a:p>
                      <a:pPr algn="ctr" fontAlgn="ctr"/>
                      <a:r>
                        <a:rPr lang="en-US" sz="2400" b="0" i="0" u="none" strike="noStrike">
                          <a:solidFill>
                            <a:schemeClr val="tx1"/>
                          </a:solidFill>
                          <a:effectLst/>
                          <a:latin typeface="Calibri" panose="020F0502020204030204" pitchFamily="34" charset="0"/>
                        </a:rPr>
                        <a:t>PDS4 Labels</a:t>
                      </a:r>
                    </a:p>
                  </a:txBody>
                  <a:tcPr marL="5443" marR="5443" marT="5443" marB="0" anchor="ctr"/>
                </a:tc>
                <a:tc>
                  <a:txBody>
                    <a:bodyPr/>
                    <a:lstStyle/>
                    <a:p>
                      <a:pPr algn="ctr" fontAlgn="ctr"/>
                      <a:r>
                        <a:rPr lang="en-US" sz="2400" b="0" i="0" u="none" strike="noStrike">
                          <a:solidFill>
                            <a:schemeClr val="tx1"/>
                          </a:solidFill>
                          <a:effectLst/>
                          <a:latin typeface="Calibri" panose="020F0502020204030204" pitchFamily="34" charset="0"/>
                        </a:rPr>
                        <a:t>email</a:t>
                      </a:r>
                    </a:p>
                  </a:txBody>
                  <a:tcPr marL="5443" marR="5443" marT="5443" marB="0" anchor="ctr"/>
                </a:tc>
                <a:tc>
                  <a:txBody>
                    <a:bodyPr/>
                    <a:lstStyle/>
                    <a:p>
                      <a:pPr algn="ctr" fontAlgn="ctr"/>
                      <a:r>
                        <a:rPr lang="en-US" sz="2400" b="0" i="0" u="none" strike="noStrike">
                          <a:solidFill>
                            <a:schemeClr val="tx1"/>
                          </a:solidFill>
                          <a:effectLst/>
                          <a:latin typeface="Calibri" panose="020F0502020204030204" pitchFamily="34" charset="0"/>
                        </a:rPr>
                        <a:t>6/9/2015</a:t>
                      </a:r>
                    </a:p>
                  </a:txBody>
                  <a:tcPr marL="5443" marR="5443" marT="5443" marB="0" anchor="ctr"/>
                </a:tc>
                <a:tc>
                  <a:txBody>
                    <a:bodyPr/>
                    <a:lstStyle/>
                    <a:p>
                      <a:pPr algn="ctr" fontAlgn="ctr"/>
                      <a:r>
                        <a:rPr lang="en-US" sz="2400" b="0" i="0" u="none" strike="noStrike">
                          <a:solidFill>
                            <a:schemeClr val="tx1"/>
                          </a:solidFill>
                          <a:effectLst/>
                          <a:latin typeface="+mn-lt"/>
                        </a:rPr>
                        <a:t>Gordon</a:t>
                      </a:r>
                    </a:p>
                  </a:txBody>
                  <a:tcPr marL="5443" marR="5443" marT="5443" marB="0" anchor="ctr"/>
                </a:tc>
                <a:tc>
                  <a:txBody>
                    <a:bodyPr/>
                    <a:lstStyle/>
                    <a:p>
                      <a:pPr algn="ctr" fontAlgn="ctr"/>
                      <a:r>
                        <a:rPr lang="en-US" sz="2400" b="0" i="0" u="none" strike="noStrike" dirty="0">
                          <a:solidFill>
                            <a:schemeClr val="tx1"/>
                          </a:solidFill>
                          <a:effectLst/>
                          <a:latin typeface="+mn-lt"/>
                        </a:rPr>
                        <a:t>Addressed</a:t>
                      </a:r>
                    </a:p>
                  </a:txBody>
                  <a:tcPr marL="5443" marR="5443" marT="5443" marB="0" anchor="ctr"/>
                </a:tc>
              </a:tr>
              <a:tr h="370840">
                <a:tc>
                  <a:txBody>
                    <a:bodyPr/>
                    <a:lstStyle/>
                    <a:p>
                      <a:pPr algn="l" fontAlgn="ctr"/>
                      <a:r>
                        <a:rPr lang="en-US" sz="2400" u="none" strike="noStrike" dirty="0" smtClean="0">
                          <a:effectLst/>
                          <a:latin typeface="Calibri" panose="020F0502020204030204" pitchFamily="34" charset="0"/>
                        </a:rPr>
                        <a:t>Comment</a:t>
                      </a:r>
                      <a:endParaRPr lang="en-US" sz="2400" b="0" i="0" u="none" strike="noStrike" dirty="0">
                        <a:solidFill>
                          <a:schemeClr val="tx1"/>
                        </a:solidFill>
                        <a:effectLst/>
                        <a:latin typeface="Calibri" panose="020F0502020204030204" pitchFamily="34" charset="0"/>
                      </a:endParaRPr>
                    </a:p>
                  </a:txBody>
                  <a:tcPr marL="9525" marR="9525" marT="9525" marB="0"/>
                </a:tc>
                <a:tc gridSpan="5">
                  <a:txBody>
                    <a:bodyPr/>
                    <a:lstStyle/>
                    <a:p>
                      <a:pPr algn="l" fontAlgn="ctr"/>
                      <a:r>
                        <a:rPr lang="en-US" sz="2400" b="0" i="0" u="none" strike="noStrike" dirty="0" smtClean="0">
                          <a:solidFill>
                            <a:schemeClr val="tx1"/>
                          </a:solidFill>
                          <a:effectLst/>
                          <a:latin typeface="Calibri" panose="020F0502020204030204" pitchFamily="34" charset="0"/>
                        </a:rPr>
                        <a:t>1D-1 field arrays should not be identified in the labels (assuming my understanding is correct, and these are all single valued for the entire file). For someone using the XML label and software other than CDF-A, that information is given as an attribute in the labels. Rather than list those arrays in the XML label, consider them as part of the intervening embedded headers.</a:t>
                      </a:r>
                      <a:endParaRPr lang="en-US" sz="2400" b="0" i="0" u="none" strike="noStrike" dirty="0">
                        <a:solidFill>
                          <a:schemeClr val="tx1"/>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r>
              <a:tr h="370840">
                <a:tc>
                  <a:txBody>
                    <a:bodyPr/>
                    <a:lstStyle/>
                    <a:p>
                      <a:pPr algn="l" fontAlgn="ctr"/>
                      <a:r>
                        <a:rPr lang="en-US" sz="2400" u="none" strike="noStrike" dirty="0" smtClean="0">
                          <a:effectLst/>
                          <a:latin typeface="Calibri" panose="020F0502020204030204" pitchFamily="34" charset="0"/>
                        </a:rPr>
                        <a:t>Response</a:t>
                      </a:r>
                      <a:endParaRPr lang="en-US" sz="2400" b="0" i="0" u="none" strike="noStrike" dirty="0">
                        <a:solidFill>
                          <a:schemeClr val="tx1"/>
                        </a:solidFill>
                        <a:effectLst/>
                        <a:latin typeface="Calibri" panose="020F0502020204030204" pitchFamily="34" charset="0"/>
                      </a:endParaRPr>
                    </a:p>
                  </a:txBody>
                  <a:tcPr marL="9525" marR="9525" marT="9525" marB="0"/>
                </a:tc>
                <a:tc gridSpan="5">
                  <a:txBody>
                    <a:bodyPr/>
                    <a:lstStyle/>
                    <a:p>
                      <a:pPr algn="l" fontAlgn="ctr"/>
                      <a:r>
                        <a:rPr lang="en-US" sz="2400" b="0" i="0" u="none" strike="noStrike" dirty="0" smtClean="0">
                          <a:solidFill>
                            <a:schemeClr val="tx1"/>
                          </a:solidFill>
                          <a:effectLst/>
                          <a:latin typeface="Calibri" panose="020F0502020204030204" pitchFamily="34" charset="0"/>
                        </a:rPr>
                        <a:t>"Single-element array" values have been added to the PDS4 labels as metadata and are not defined as array objects within the data files.</a:t>
                      </a:r>
                      <a:endParaRPr lang="en-US" sz="2400" b="0" i="0" u="none" strike="noStrike" dirty="0">
                        <a:solidFill>
                          <a:schemeClr val="tx1"/>
                        </a:solidFill>
                        <a:effectLst/>
                        <a:latin typeface="Calibri" panose="020F050202020403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509681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4400"/>
          </a:xfrm>
        </p:spPr>
        <p:txBody>
          <a:bodyPr/>
          <a:lstStyle/>
          <a:p>
            <a:r>
              <a:rPr lang="en-US" dirty="0"/>
              <a:t>PDSMC CDF Review – Row </a:t>
            </a:r>
            <a:r>
              <a:rPr lang="en-US" dirty="0" smtClean="0"/>
              <a:t>#121</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83085930"/>
              </p:ext>
            </p:extLst>
          </p:nvPr>
        </p:nvGraphicFramePr>
        <p:xfrm>
          <a:off x="914400" y="1325571"/>
          <a:ext cx="10439400" cy="4788898"/>
        </p:xfrm>
        <a:graphic>
          <a:graphicData uri="http://schemas.openxmlformats.org/drawingml/2006/table">
            <a:tbl>
              <a:tblPr firstRow="1" bandRow="1">
                <a:tableStyleId>{69012ECD-51FC-41F1-AA8D-1B2483CD663E}</a:tableStyleId>
              </a:tblPr>
              <a:tblGrid>
                <a:gridCol w="1739900"/>
                <a:gridCol w="1739900"/>
                <a:gridCol w="1739900"/>
                <a:gridCol w="1739900"/>
                <a:gridCol w="1739900"/>
                <a:gridCol w="1739900"/>
              </a:tblGrid>
              <a:tr h="370840">
                <a:tc>
                  <a:txBody>
                    <a:bodyPr/>
                    <a:lstStyle/>
                    <a:p>
                      <a:pPr algn="ctr" fontAlgn="ctr"/>
                      <a:r>
                        <a:rPr lang="en-US" sz="2400" b="1" i="0" u="none" strike="noStrike" dirty="0">
                          <a:solidFill>
                            <a:srgbClr val="000000"/>
                          </a:solidFill>
                          <a:effectLst/>
                          <a:latin typeface="Calibri" panose="020F0502020204030204" pitchFamily="34" charset="0"/>
                        </a:rPr>
                        <a:t>Context</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Subject</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Source</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Date</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Reviewer</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Status</a:t>
                      </a:r>
                    </a:p>
                  </a:txBody>
                  <a:tcPr marL="9525" marR="9525" marT="9525" marB="0" anchor="ctr"/>
                </a:tc>
              </a:tr>
              <a:tr h="370840">
                <a:tc>
                  <a:txBody>
                    <a:bodyPr/>
                    <a:lstStyle/>
                    <a:p>
                      <a:pPr algn="ctr" fontAlgn="ctr"/>
                      <a:r>
                        <a:rPr lang="en-US" sz="2400" b="0" i="0" u="none" strike="noStrike" dirty="0">
                          <a:solidFill>
                            <a:schemeClr val="tx1"/>
                          </a:solidFill>
                          <a:effectLst/>
                          <a:latin typeface="Calibri" panose="020F0502020204030204" pitchFamily="34" charset="0"/>
                        </a:rPr>
                        <a:t>PDSMC CDF Review</a:t>
                      </a:r>
                    </a:p>
                  </a:txBody>
                  <a:tcPr marL="5443" marR="5443" marT="5443" marB="0" anchor="ctr"/>
                </a:tc>
                <a:tc>
                  <a:txBody>
                    <a:bodyPr/>
                    <a:lstStyle/>
                    <a:p>
                      <a:pPr algn="ctr" fontAlgn="ctr"/>
                      <a:r>
                        <a:rPr lang="en-US" sz="2400" b="0" i="0" u="none" strike="noStrike">
                          <a:solidFill>
                            <a:schemeClr val="tx1"/>
                          </a:solidFill>
                          <a:effectLst/>
                          <a:latin typeface="Calibri" panose="020F0502020204030204" pitchFamily="34" charset="0"/>
                        </a:rPr>
                        <a:t>PDS4 Labels</a:t>
                      </a:r>
                    </a:p>
                  </a:txBody>
                  <a:tcPr marL="5443" marR="5443" marT="5443" marB="0" anchor="ctr"/>
                </a:tc>
                <a:tc>
                  <a:txBody>
                    <a:bodyPr/>
                    <a:lstStyle/>
                    <a:p>
                      <a:pPr algn="ctr" fontAlgn="ctr"/>
                      <a:r>
                        <a:rPr lang="en-US" sz="2400" b="0" i="0" u="none" strike="noStrike">
                          <a:solidFill>
                            <a:schemeClr val="tx1"/>
                          </a:solidFill>
                          <a:effectLst/>
                          <a:latin typeface="Calibri" panose="020F0502020204030204" pitchFamily="34" charset="0"/>
                        </a:rPr>
                        <a:t>email</a:t>
                      </a:r>
                    </a:p>
                  </a:txBody>
                  <a:tcPr marL="5443" marR="5443" marT="5443" marB="0" anchor="ctr"/>
                </a:tc>
                <a:tc>
                  <a:txBody>
                    <a:bodyPr/>
                    <a:lstStyle/>
                    <a:p>
                      <a:pPr algn="ctr" fontAlgn="ctr"/>
                      <a:r>
                        <a:rPr lang="en-US" sz="2400" b="0" i="0" u="none" strike="noStrike">
                          <a:solidFill>
                            <a:schemeClr val="tx1"/>
                          </a:solidFill>
                          <a:effectLst/>
                          <a:latin typeface="Calibri" panose="020F0502020204030204" pitchFamily="34" charset="0"/>
                        </a:rPr>
                        <a:t>6/29/2015</a:t>
                      </a:r>
                    </a:p>
                  </a:txBody>
                  <a:tcPr marL="5443" marR="5443" marT="5443" marB="0" anchor="ctr"/>
                </a:tc>
                <a:tc>
                  <a:txBody>
                    <a:bodyPr/>
                    <a:lstStyle/>
                    <a:p>
                      <a:pPr algn="ctr" fontAlgn="ctr"/>
                      <a:r>
                        <a:rPr lang="en-US" sz="2400" b="0" i="0" u="none" strike="noStrike">
                          <a:solidFill>
                            <a:schemeClr val="tx1"/>
                          </a:solidFill>
                          <a:effectLst/>
                          <a:latin typeface="Calibri" panose="020F0502020204030204" pitchFamily="34" charset="0"/>
                        </a:rPr>
                        <a:t>Gordon</a:t>
                      </a:r>
                    </a:p>
                  </a:txBody>
                  <a:tcPr marL="5443" marR="5443" marT="5443" marB="0" anchor="ctr"/>
                </a:tc>
                <a:tc>
                  <a:txBody>
                    <a:bodyPr/>
                    <a:lstStyle/>
                    <a:p>
                      <a:pPr algn="ctr" fontAlgn="ctr"/>
                      <a:r>
                        <a:rPr lang="en-US" sz="2400" b="0" i="0" u="none" strike="noStrike" dirty="0">
                          <a:solidFill>
                            <a:schemeClr val="tx1"/>
                          </a:solidFill>
                          <a:effectLst/>
                          <a:latin typeface="Calibri" panose="020F0502020204030204" pitchFamily="34" charset="0"/>
                        </a:rPr>
                        <a:t>Addressed</a:t>
                      </a:r>
                    </a:p>
                  </a:txBody>
                  <a:tcPr marL="5443" marR="5443" marT="5443" marB="0" anchor="ctr"/>
                </a:tc>
              </a:tr>
              <a:tr h="370840">
                <a:tc>
                  <a:txBody>
                    <a:bodyPr/>
                    <a:lstStyle/>
                    <a:p>
                      <a:pPr algn="l" fontAlgn="ctr"/>
                      <a:r>
                        <a:rPr lang="en-US" sz="2400" u="none" strike="noStrike" dirty="0" smtClean="0">
                          <a:effectLst/>
                          <a:latin typeface="Calibri" panose="020F0502020204030204" pitchFamily="34" charset="0"/>
                        </a:rPr>
                        <a:t>Comment</a:t>
                      </a:r>
                      <a:endParaRPr lang="en-US" sz="2400" b="0" i="0" u="none" strike="noStrike" dirty="0">
                        <a:solidFill>
                          <a:schemeClr val="tx1"/>
                        </a:solidFill>
                        <a:effectLst/>
                        <a:latin typeface="Calibri" panose="020F0502020204030204" pitchFamily="34" charset="0"/>
                      </a:endParaRPr>
                    </a:p>
                  </a:txBody>
                  <a:tcPr marL="9525" marR="9525" marT="9525" marB="0"/>
                </a:tc>
                <a:tc gridSpan="5">
                  <a:txBody>
                    <a:bodyPr/>
                    <a:lstStyle/>
                    <a:p>
                      <a:pPr algn="l" fontAlgn="ctr"/>
                      <a:r>
                        <a:rPr lang="en-US" sz="2400" b="0" i="0" u="none" strike="noStrike" dirty="0" smtClean="0">
                          <a:solidFill>
                            <a:schemeClr val="tx1"/>
                          </a:solidFill>
                          <a:effectLst/>
                          <a:latin typeface="Calibri" panose="020F0502020204030204" pitchFamily="34" charset="0"/>
                        </a:rPr>
                        <a:t>&lt;name&gt;</a:t>
                      </a:r>
                      <a:r>
                        <a:rPr lang="en-US" sz="2400" b="0" i="0" u="none" strike="noStrike" dirty="0" err="1" smtClean="0">
                          <a:solidFill>
                            <a:schemeClr val="tx1"/>
                          </a:solidFill>
                          <a:effectLst/>
                          <a:latin typeface="Calibri" panose="020F0502020204030204" pitchFamily="34" charset="0"/>
                        </a:rPr>
                        <a:t>dindex</a:t>
                      </a:r>
                      <a:r>
                        <a:rPr lang="en-US" sz="2400" b="0" i="0" u="none" strike="noStrike" dirty="0" smtClean="0">
                          <a:solidFill>
                            <a:schemeClr val="tx1"/>
                          </a:solidFill>
                          <a:effectLst/>
                          <a:latin typeface="Calibri" panose="020F0502020204030204" pitchFamily="34" charset="0"/>
                        </a:rPr>
                        <a:t>&lt;/name&gt;</a:t>
                      </a:r>
                    </a:p>
                    <a:p>
                      <a:pPr algn="l" fontAlgn="ctr"/>
                      <a:r>
                        <a:rPr lang="en-US" sz="2400" b="0" i="0" u="none" strike="noStrike" dirty="0" smtClean="0">
                          <a:solidFill>
                            <a:schemeClr val="tx1"/>
                          </a:solidFill>
                          <a:effectLst/>
                          <a:latin typeface="Calibri" panose="020F0502020204030204" pitchFamily="34" charset="0"/>
                        </a:rPr>
                        <a:t>   &lt;description&gt;Deflection Index for CDF compatibility&lt;/description&gt;</a:t>
                      </a:r>
                    </a:p>
                    <a:p>
                      <a:pPr algn="l" fontAlgn="ctr"/>
                      <a:r>
                        <a:rPr lang="en-US" sz="2400" b="0" i="0" u="none" strike="noStrike" dirty="0" smtClean="0">
                          <a:solidFill>
                            <a:schemeClr val="tx1"/>
                          </a:solidFill>
                          <a:effectLst/>
                          <a:latin typeface="Calibri" panose="020F0502020204030204" pitchFamily="34" charset="0"/>
                        </a:rPr>
                        <a:t>There must be a better way to describe this array. You should be describing it in the XML label for non CDF users. The array has values [1,2,3,4]; it is used as an array axis for multiple arrays, and I still do not see an association between it's values and something more substantial, like deflection angle values. </a:t>
                      </a:r>
                      <a:endParaRPr lang="en-US" sz="2400" b="0" i="0" u="none" strike="noStrike" dirty="0">
                        <a:solidFill>
                          <a:schemeClr val="tx1"/>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r>
              <a:tr h="370840">
                <a:tc>
                  <a:txBody>
                    <a:bodyPr/>
                    <a:lstStyle/>
                    <a:p>
                      <a:pPr algn="l" fontAlgn="ctr"/>
                      <a:r>
                        <a:rPr lang="en-US" sz="2400" u="none" strike="noStrike" dirty="0" smtClean="0">
                          <a:effectLst/>
                          <a:latin typeface="Calibri" panose="020F0502020204030204" pitchFamily="34" charset="0"/>
                        </a:rPr>
                        <a:t>Response</a:t>
                      </a:r>
                      <a:endParaRPr lang="en-US" sz="2400" b="0" i="0" u="none" strike="noStrike" dirty="0">
                        <a:solidFill>
                          <a:schemeClr val="tx1"/>
                        </a:solidFill>
                        <a:effectLst/>
                        <a:latin typeface="Calibri" panose="020F0502020204030204" pitchFamily="34" charset="0"/>
                      </a:endParaRPr>
                    </a:p>
                  </a:txBody>
                  <a:tcPr marL="9525" marR="9525" marT="9525" marB="0"/>
                </a:tc>
                <a:tc gridSpan="5">
                  <a:txBody>
                    <a:bodyPr/>
                    <a:lstStyle/>
                    <a:p>
                      <a:pPr algn="l" fontAlgn="ctr"/>
                      <a:r>
                        <a:rPr lang="en-US" sz="2400" b="0" i="0" u="none" strike="noStrike" dirty="0" smtClean="0">
                          <a:solidFill>
                            <a:schemeClr val="tx1"/>
                          </a:solidFill>
                          <a:effectLst/>
                          <a:latin typeface="Calibri" panose="020F0502020204030204" pitchFamily="34" charset="0"/>
                        </a:rPr>
                        <a:t>The PDS4 labels for these products have been modified to use the appropriate multi-dimensional array for describing the data array axes. </a:t>
                      </a:r>
                      <a:endParaRPr lang="en-US" sz="2400" b="0" i="0" u="none" strike="noStrike" dirty="0">
                        <a:solidFill>
                          <a:schemeClr val="tx1"/>
                        </a:solidFill>
                        <a:effectLst/>
                        <a:latin typeface="Calibri" panose="020F050202020403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710598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4400"/>
          </a:xfrm>
        </p:spPr>
        <p:txBody>
          <a:bodyPr/>
          <a:lstStyle/>
          <a:p>
            <a:r>
              <a:rPr lang="en-US" dirty="0" smtClean="0"/>
              <a:t>Overview</a:t>
            </a:r>
            <a:endParaRPr lang="en-US" dirty="0"/>
          </a:p>
        </p:txBody>
      </p:sp>
      <p:sp>
        <p:nvSpPr>
          <p:cNvPr id="3" name="Content Placeholder 2"/>
          <p:cNvSpPr>
            <a:spLocks noGrp="1"/>
          </p:cNvSpPr>
          <p:nvPr>
            <p:ph idx="1"/>
          </p:nvPr>
        </p:nvSpPr>
        <p:spPr>
          <a:xfrm>
            <a:off x="838200" y="1279525"/>
            <a:ext cx="10515600" cy="5029200"/>
          </a:xfrm>
        </p:spPr>
        <p:txBody>
          <a:bodyPr/>
          <a:lstStyle/>
          <a:p>
            <a:r>
              <a:rPr lang="en-US" dirty="0" smtClean="0"/>
              <a:t>PDS4 CDF archiving timeline</a:t>
            </a:r>
          </a:p>
          <a:p>
            <a:r>
              <a:rPr lang="en-US" dirty="0" smtClean="0"/>
              <a:t>Comment Overview &amp; Statistics</a:t>
            </a:r>
          </a:p>
          <a:p>
            <a:r>
              <a:rPr lang="en-US" dirty="0" smtClean="0"/>
              <a:t>Select Issues</a:t>
            </a:r>
          </a:p>
          <a:p>
            <a:endParaRPr lang="en-US" dirty="0" smtClean="0"/>
          </a:p>
        </p:txBody>
      </p:sp>
    </p:spTree>
    <p:extLst>
      <p:ext uri="{BB962C8B-B14F-4D97-AF65-F5344CB8AC3E}">
        <p14:creationId xmlns:p14="http://schemas.microsoft.com/office/powerpoint/2010/main" val="1118219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4400"/>
          </a:xfrm>
        </p:spPr>
        <p:txBody>
          <a:bodyPr/>
          <a:lstStyle/>
          <a:p>
            <a:r>
              <a:rPr lang="en-US" dirty="0"/>
              <a:t>PDSMC CDF Review – Row </a:t>
            </a:r>
            <a:r>
              <a:rPr lang="en-US" dirty="0" smtClean="0"/>
              <a:t>#122</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0450080"/>
              </p:ext>
            </p:extLst>
          </p:nvPr>
        </p:nvGraphicFramePr>
        <p:xfrm>
          <a:off x="914400" y="1325571"/>
          <a:ext cx="10439400" cy="4788898"/>
        </p:xfrm>
        <a:graphic>
          <a:graphicData uri="http://schemas.openxmlformats.org/drawingml/2006/table">
            <a:tbl>
              <a:tblPr firstRow="1" bandRow="1">
                <a:tableStyleId>{69012ECD-51FC-41F1-AA8D-1B2483CD663E}</a:tableStyleId>
              </a:tblPr>
              <a:tblGrid>
                <a:gridCol w="1739900"/>
                <a:gridCol w="1739900"/>
                <a:gridCol w="1739900"/>
                <a:gridCol w="1739900"/>
                <a:gridCol w="1739900"/>
                <a:gridCol w="1739900"/>
              </a:tblGrid>
              <a:tr h="370840">
                <a:tc>
                  <a:txBody>
                    <a:bodyPr/>
                    <a:lstStyle/>
                    <a:p>
                      <a:pPr algn="ctr" fontAlgn="ctr"/>
                      <a:r>
                        <a:rPr lang="en-US" sz="2400" b="1" i="0" u="none" strike="noStrike" dirty="0">
                          <a:solidFill>
                            <a:srgbClr val="000000"/>
                          </a:solidFill>
                          <a:effectLst/>
                          <a:latin typeface="Calibri" panose="020F0502020204030204" pitchFamily="34" charset="0"/>
                        </a:rPr>
                        <a:t>Context</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Subject</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Source</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Date</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Reviewer</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Status</a:t>
                      </a:r>
                    </a:p>
                  </a:txBody>
                  <a:tcPr marL="9525" marR="9525" marT="9525" marB="0" anchor="ctr"/>
                </a:tc>
              </a:tr>
              <a:tr h="370840">
                <a:tc>
                  <a:txBody>
                    <a:bodyPr/>
                    <a:lstStyle/>
                    <a:p>
                      <a:pPr algn="ctr" fontAlgn="ctr"/>
                      <a:r>
                        <a:rPr lang="en-US" sz="2400" b="0" i="0" u="none" strike="noStrike" dirty="0">
                          <a:solidFill>
                            <a:schemeClr val="tx1"/>
                          </a:solidFill>
                          <a:effectLst/>
                          <a:latin typeface="Calibri" panose="020F0502020204030204" pitchFamily="34" charset="0"/>
                        </a:rPr>
                        <a:t>PDSMC CDF Review</a:t>
                      </a:r>
                    </a:p>
                  </a:txBody>
                  <a:tcPr marL="5443" marR="5443" marT="5443" marB="0" anchor="ctr"/>
                </a:tc>
                <a:tc>
                  <a:txBody>
                    <a:bodyPr/>
                    <a:lstStyle/>
                    <a:p>
                      <a:pPr algn="ctr" fontAlgn="ctr"/>
                      <a:r>
                        <a:rPr lang="en-US" sz="2400" b="0" i="0" u="none" strike="noStrike">
                          <a:solidFill>
                            <a:schemeClr val="tx1"/>
                          </a:solidFill>
                          <a:effectLst/>
                          <a:latin typeface="Calibri" panose="020F0502020204030204" pitchFamily="34" charset="0"/>
                        </a:rPr>
                        <a:t>PDS4 Labels</a:t>
                      </a:r>
                    </a:p>
                  </a:txBody>
                  <a:tcPr marL="5443" marR="5443" marT="5443" marB="0" anchor="ctr"/>
                </a:tc>
                <a:tc>
                  <a:txBody>
                    <a:bodyPr/>
                    <a:lstStyle/>
                    <a:p>
                      <a:pPr algn="ctr" fontAlgn="ctr"/>
                      <a:r>
                        <a:rPr lang="en-US" sz="2400" b="0" i="0" u="none" strike="noStrike">
                          <a:solidFill>
                            <a:schemeClr val="tx1"/>
                          </a:solidFill>
                          <a:effectLst/>
                          <a:latin typeface="Calibri" panose="020F0502020204030204" pitchFamily="34" charset="0"/>
                        </a:rPr>
                        <a:t>email</a:t>
                      </a:r>
                    </a:p>
                  </a:txBody>
                  <a:tcPr marL="5443" marR="5443" marT="5443" marB="0" anchor="ctr"/>
                </a:tc>
                <a:tc>
                  <a:txBody>
                    <a:bodyPr/>
                    <a:lstStyle/>
                    <a:p>
                      <a:pPr algn="ctr" fontAlgn="ctr"/>
                      <a:r>
                        <a:rPr lang="en-US" sz="2400" b="0" i="0" u="none" strike="noStrike">
                          <a:solidFill>
                            <a:schemeClr val="tx1"/>
                          </a:solidFill>
                          <a:effectLst/>
                          <a:latin typeface="+mn-lt"/>
                        </a:rPr>
                        <a:t>6/29/2015</a:t>
                      </a:r>
                    </a:p>
                  </a:txBody>
                  <a:tcPr marL="5443" marR="5443" marT="5443" marB="0" anchor="ctr"/>
                </a:tc>
                <a:tc>
                  <a:txBody>
                    <a:bodyPr/>
                    <a:lstStyle/>
                    <a:p>
                      <a:pPr algn="ctr" fontAlgn="ctr"/>
                      <a:r>
                        <a:rPr lang="en-US" sz="2400" b="0" i="0" u="none" strike="noStrike">
                          <a:solidFill>
                            <a:schemeClr val="tx1"/>
                          </a:solidFill>
                          <a:effectLst/>
                          <a:latin typeface="+mn-lt"/>
                        </a:rPr>
                        <a:t>Gordon</a:t>
                      </a:r>
                    </a:p>
                  </a:txBody>
                  <a:tcPr marL="5443" marR="5443" marT="5443" marB="0" anchor="ctr"/>
                </a:tc>
                <a:tc>
                  <a:txBody>
                    <a:bodyPr/>
                    <a:lstStyle/>
                    <a:p>
                      <a:pPr algn="ctr" fontAlgn="ctr"/>
                      <a:r>
                        <a:rPr lang="en-US" sz="2400" b="0" i="0" u="none" strike="noStrike" dirty="0">
                          <a:solidFill>
                            <a:schemeClr val="tx1"/>
                          </a:solidFill>
                          <a:effectLst/>
                          <a:latin typeface="+mn-lt"/>
                        </a:rPr>
                        <a:t>Addressed</a:t>
                      </a:r>
                    </a:p>
                  </a:txBody>
                  <a:tcPr marL="5443" marR="5443" marT="5443" marB="0" anchor="ctr"/>
                </a:tc>
              </a:tr>
              <a:tr h="370840">
                <a:tc>
                  <a:txBody>
                    <a:bodyPr/>
                    <a:lstStyle/>
                    <a:p>
                      <a:pPr algn="l" fontAlgn="ctr"/>
                      <a:r>
                        <a:rPr lang="en-US" sz="2400" u="none" strike="noStrike" dirty="0" smtClean="0">
                          <a:effectLst/>
                          <a:latin typeface="Calibri" panose="020F0502020204030204" pitchFamily="34" charset="0"/>
                        </a:rPr>
                        <a:t>Comment</a:t>
                      </a:r>
                      <a:endParaRPr lang="en-US" sz="2400" b="0" i="0" u="none" strike="noStrike" dirty="0">
                        <a:solidFill>
                          <a:schemeClr val="tx1"/>
                        </a:solidFill>
                        <a:effectLst/>
                        <a:latin typeface="Calibri" panose="020F0502020204030204" pitchFamily="34" charset="0"/>
                      </a:endParaRPr>
                    </a:p>
                  </a:txBody>
                  <a:tcPr marL="9525" marR="9525" marT="9525" marB="0"/>
                </a:tc>
                <a:tc gridSpan="5">
                  <a:txBody>
                    <a:bodyPr/>
                    <a:lstStyle/>
                    <a:p>
                      <a:pPr algn="l" fontAlgn="ctr"/>
                      <a:r>
                        <a:rPr lang="en-US" sz="2400" b="0" i="0" u="none" strike="noStrike" dirty="0" smtClean="0">
                          <a:solidFill>
                            <a:schemeClr val="tx1"/>
                          </a:solidFill>
                          <a:effectLst/>
                          <a:latin typeface="Calibri" panose="020F0502020204030204" pitchFamily="34" charset="0"/>
                        </a:rPr>
                        <a:t> &lt;Array&gt;</a:t>
                      </a:r>
                    </a:p>
                    <a:p>
                      <a:pPr algn="l" fontAlgn="ctr"/>
                      <a:r>
                        <a:rPr lang="en-US" sz="2400" b="0" i="0" u="none" strike="noStrike" dirty="0" smtClean="0">
                          <a:solidFill>
                            <a:schemeClr val="tx1"/>
                          </a:solidFill>
                          <a:effectLst/>
                          <a:latin typeface="Calibri" panose="020F0502020204030204" pitchFamily="34" charset="0"/>
                        </a:rPr>
                        <a:t>     &lt;name&gt;</a:t>
                      </a:r>
                      <a:r>
                        <a:rPr lang="en-US" sz="2400" b="0" i="0" u="none" strike="noStrike" dirty="0" err="1" smtClean="0">
                          <a:solidFill>
                            <a:schemeClr val="tx1"/>
                          </a:solidFill>
                          <a:effectLst/>
                          <a:latin typeface="Calibri" panose="020F0502020204030204" pitchFamily="34" charset="0"/>
                        </a:rPr>
                        <a:t>theta_coarse</a:t>
                      </a:r>
                      <a:r>
                        <a:rPr lang="en-US" sz="2400" b="0" i="0" u="none" strike="noStrike" dirty="0" smtClean="0">
                          <a:solidFill>
                            <a:schemeClr val="tx1"/>
                          </a:solidFill>
                          <a:effectLst/>
                          <a:latin typeface="Calibri" panose="020F0502020204030204" pitchFamily="34" charset="0"/>
                        </a:rPr>
                        <a:t>&lt;/name&gt;</a:t>
                      </a:r>
                    </a:p>
                    <a:p>
                      <a:pPr algn="l" fontAlgn="ctr"/>
                      <a:r>
                        <a:rPr lang="en-US" sz="2400" b="0" i="0" u="none" strike="noStrike" dirty="0" smtClean="0">
                          <a:solidFill>
                            <a:schemeClr val="tx1"/>
                          </a:solidFill>
                          <a:effectLst/>
                          <a:latin typeface="Calibri" panose="020F0502020204030204" pitchFamily="34" charset="0"/>
                        </a:rPr>
                        <a:t>This array has two axes, of lengths 4 and 48, both with axis names of "index".  Same arguments as above; for a non-CDF user trying to understand the data, this appears unnecessarily obscure.</a:t>
                      </a:r>
                      <a:endParaRPr lang="en-US" sz="2400" b="0" i="0" u="none" strike="noStrike" dirty="0">
                        <a:solidFill>
                          <a:schemeClr val="tx1"/>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r>
              <a:tr h="370840">
                <a:tc>
                  <a:txBody>
                    <a:bodyPr/>
                    <a:lstStyle/>
                    <a:p>
                      <a:pPr algn="l" fontAlgn="ctr"/>
                      <a:r>
                        <a:rPr lang="en-US" sz="2400" u="none" strike="noStrike" dirty="0" smtClean="0">
                          <a:effectLst/>
                          <a:latin typeface="Calibri" panose="020F0502020204030204" pitchFamily="34" charset="0"/>
                        </a:rPr>
                        <a:t>Response</a:t>
                      </a:r>
                      <a:endParaRPr lang="en-US" sz="2400" b="0" i="0" u="none" strike="noStrike" dirty="0">
                        <a:solidFill>
                          <a:schemeClr val="tx1"/>
                        </a:solidFill>
                        <a:effectLst/>
                        <a:latin typeface="Calibri" panose="020F0502020204030204" pitchFamily="34" charset="0"/>
                      </a:endParaRPr>
                    </a:p>
                  </a:txBody>
                  <a:tcPr marL="9525" marR="9525" marT="9525" marB="0"/>
                </a:tc>
                <a:tc gridSpan="5">
                  <a:txBody>
                    <a:bodyPr/>
                    <a:lstStyle/>
                    <a:p>
                      <a:pPr algn="l" fontAlgn="ctr"/>
                      <a:r>
                        <a:rPr lang="en-US" sz="2400" b="0" i="0" u="none" strike="noStrike" dirty="0" smtClean="0">
                          <a:solidFill>
                            <a:schemeClr val="tx1"/>
                          </a:solidFill>
                          <a:effectLst/>
                          <a:latin typeface="Calibri" panose="020F0502020204030204" pitchFamily="34" charset="0"/>
                        </a:rPr>
                        <a:t>The value "index" was used in cases where "the parameter is itself an independent variable". However, since the axis variable references have been moved out of the </a:t>
                      </a:r>
                      <a:r>
                        <a:rPr lang="en-US" sz="2400" b="0" i="0" u="none" strike="noStrike" dirty="0" err="1" smtClean="0">
                          <a:solidFill>
                            <a:schemeClr val="tx1"/>
                          </a:solidFill>
                          <a:effectLst/>
                          <a:latin typeface="Calibri" panose="020F0502020204030204" pitchFamily="34" charset="0"/>
                        </a:rPr>
                        <a:t>File_Area_Observational</a:t>
                      </a:r>
                      <a:r>
                        <a:rPr lang="en-US" sz="2400" b="0" i="0" u="none" strike="noStrike" dirty="0" smtClean="0">
                          <a:solidFill>
                            <a:schemeClr val="tx1"/>
                          </a:solidFill>
                          <a:effectLst/>
                          <a:latin typeface="Calibri" panose="020F0502020204030204" pitchFamily="34" charset="0"/>
                        </a:rPr>
                        <a:t> and into the </a:t>
                      </a:r>
                      <a:r>
                        <a:rPr lang="en-US" sz="2400" b="0" i="0" u="none" strike="noStrike" dirty="0" err="1" smtClean="0">
                          <a:solidFill>
                            <a:schemeClr val="tx1"/>
                          </a:solidFill>
                          <a:effectLst/>
                          <a:latin typeface="Calibri" panose="020F0502020204030204" pitchFamily="34" charset="0"/>
                        </a:rPr>
                        <a:t>Discipline_Area</a:t>
                      </a:r>
                      <a:r>
                        <a:rPr lang="en-US" sz="2400" b="0" i="0" u="none" strike="noStrike" dirty="0" smtClean="0">
                          <a:solidFill>
                            <a:schemeClr val="tx1"/>
                          </a:solidFill>
                          <a:effectLst/>
                          <a:latin typeface="Calibri" panose="020F0502020204030204" pitchFamily="34" charset="0"/>
                        </a:rPr>
                        <a:t>, the approach is now to simply use a descriptive value for the </a:t>
                      </a:r>
                      <a:r>
                        <a:rPr lang="en-US" sz="2400" b="0" i="0" u="none" strike="noStrike" dirty="0" err="1" smtClean="0">
                          <a:solidFill>
                            <a:schemeClr val="tx1"/>
                          </a:solidFill>
                          <a:effectLst/>
                          <a:latin typeface="Calibri" panose="020F0502020204030204" pitchFamily="34" charset="0"/>
                        </a:rPr>
                        <a:t>axis_name</a:t>
                      </a:r>
                      <a:r>
                        <a:rPr lang="en-US" sz="2400" b="0" i="0" u="none" strike="noStrike" dirty="0" smtClean="0">
                          <a:solidFill>
                            <a:schemeClr val="tx1"/>
                          </a:solidFill>
                          <a:effectLst/>
                          <a:latin typeface="Calibri" panose="020F0502020204030204" pitchFamily="34" charset="0"/>
                        </a:rPr>
                        <a:t>. </a:t>
                      </a:r>
                      <a:endParaRPr lang="en-US" sz="2400" b="0" i="0" u="none" strike="noStrike" dirty="0">
                        <a:solidFill>
                          <a:schemeClr val="tx1"/>
                        </a:solidFill>
                        <a:effectLst/>
                        <a:latin typeface="Calibri" panose="020F050202020403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024267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4400"/>
          </a:xfrm>
        </p:spPr>
        <p:txBody>
          <a:bodyPr/>
          <a:lstStyle/>
          <a:p>
            <a:r>
              <a:rPr lang="en-US" dirty="0"/>
              <a:t>PDSMC CDF Review – Row </a:t>
            </a:r>
            <a:r>
              <a:rPr lang="en-US" dirty="0" smtClean="0"/>
              <a:t>#123</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53468084"/>
              </p:ext>
            </p:extLst>
          </p:nvPr>
        </p:nvGraphicFramePr>
        <p:xfrm>
          <a:off x="914400" y="1325571"/>
          <a:ext cx="10439400" cy="4819378"/>
        </p:xfrm>
        <a:graphic>
          <a:graphicData uri="http://schemas.openxmlformats.org/drawingml/2006/table">
            <a:tbl>
              <a:tblPr firstRow="1" bandRow="1">
                <a:tableStyleId>{69012ECD-51FC-41F1-AA8D-1B2483CD663E}</a:tableStyleId>
              </a:tblPr>
              <a:tblGrid>
                <a:gridCol w="1739900"/>
                <a:gridCol w="1739900"/>
                <a:gridCol w="1739900"/>
                <a:gridCol w="1739900"/>
                <a:gridCol w="1739900"/>
                <a:gridCol w="1739900"/>
              </a:tblGrid>
              <a:tr h="370840">
                <a:tc>
                  <a:txBody>
                    <a:bodyPr/>
                    <a:lstStyle/>
                    <a:p>
                      <a:pPr algn="ctr" fontAlgn="ctr"/>
                      <a:r>
                        <a:rPr lang="en-US" sz="2400" b="1" i="0" u="none" strike="noStrike" dirty="0">
                          <a:solidFill>
                            <a:srgbClr val="000000"/>
                          </a:solidFill>
                          <a:effectLst/>
                          <a:latin typeface="Calibri" panose="020F0502020204030204" pitchFamily="34" charset="0"/>
                        </a:rPr>
                        <a:t>Context</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Subject</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Source</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Date</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Reviewer</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Status</a:t>
                      </a:r>
                    </a:p>
                  </a:txBody>
                  <a:tcPr marL="9525" marR="9525" marT="9525" marB="0" anchor="ctr"/>
                </a:tc>
              </a:tr>
              <a:tr h="370840">
                <a:tc>
                  <a:txBody>
                    <a:bodyPr/>
                    <a:lstStyle/>
                    <a:p>
                      <a:pPr algn="ctr" fontAlgn="ctr"/>
                      <a:r>
                        <a:rPr lang="en-US" sz="2400" b="0" i="0" u="none" strike="noStrike" dirty="0">
                          <a:solidFill>
                            <a:schemeClr val="tx1"/>
                          </a:solidFill>
                          <a:effectLst/>
                          <a:latin typeface="Calibri" panose="020F0502020204030204" pitchFamily="34" charset="0"/>
                        </a:rPr>
                        <a:t>PDSMC CDF Review</a:t>
                      </a:r>
                    </a:p>
                  </a:txBody>
                  <a:tcPr marL="5443" marR="5443" marT="5443" marB="0" anchor="ctr"/>
                </a:tc>
                <a:tc>
                  <a:txBody>
                    <a:bodyPr/>
                    <a:lstStyle/>
                    <a:p>
                      <a:pPr algn="ctr" fontAlgn="ctr"/>
                      <a:r>
                        <a:rPr lang="en-US" sz="2000" b="0" i="0" u="none" strike="noStrike" dirty="0" smtClean="0">
                          <a:solidFill>
                            <a:schemeClr val="tx1"/>
                          </a:solidFill>
                          <a:effectLst/>
                          <a:latin typeface="+mn-lt"/>
                        </a:rPr>
                        <a:t>Archive Documentation</a:t>
                      </a:r>
                      <a:endParaRPr lang="en-US" sz="2000" b="0" i="0" u="none" strike="noStrike" dirty="0">
                        <a:solidFill>
                          <a:schemeClr val="tx1"/>
                        </a:solidFill>
                        <a:effectLst/>
                        <a:latin typeface="Calibri" panose="020F0502020204030204" pitchFamily="34" charset="0"/>
                      </a:endParaRPr>
                    </a:p>
                  </a:txBody>
                  <a:tcPr marL="5443" marR="5443" marT="5443" marB="0" anchor="ctr"/>
                </a:tc>
                <a:tc>
                  <a:txBody>
                    <a:bodyPr/>
                    <a:lstStyle/>
                    <a:p>
                      <a:pPr algn="ctr" fontAlgn="ctr"/>
                      <a:r>
                        <a:rPr lang="en-US" sz="2400" b="0" i="0" u="none" strike="noStrike">
                          <a:solidFill>
                            <a:schemeClr val="tx1"/>
                          </a:solidFill>
                          <a:effectLst/>
                          <a:latin typeface="Calibri" panose="020F0502020204030204" pitchFamily="34" charset="0"/>
                        </a:rPr>
                        <a:t>email</a:t>
                      </a:r>
                    </a:p>
                  </a:txBody>
                  <a:tcPr marL="5443" marR="5443" marT="5443" marB="0" anchor="ctr"/>
                </a:tc>
                <a:tc>
                  <a:txBody>
                    <a:bodyPr/>
                    <a:lstStyle/>
                    <a:p>
                      <a:pPr algn="ctr" fontAlgn="ctr"/>
                      <a:r>
                        <a:rPr lang="en-US" sz="2400" b="0" i="0" u="none" strike="noStrike">
                          <a:solidFill>
                            <a:schemeClr val="tx1"/>
                          </a:solidFill>
                          <a:effectLst/>
                          <a:latin typeface="Calibri" panose="020F0502020204030204" pitchFamily="34" charset="0"/>
                        </a:rPr>
                        <a:t>6/29/2015</a:t>
                      </a:r>
                    </a:p>
                  </a:txBody>
                  <a:tcPr marL="5443" marR="5443" marT="5443" marB="0" anchor="ctr"/>
                </a:tc>
                <a:tc>
                  <a:txBody>
                    <a:bodyPr/>
                    <a:lstStyle/>
                    <a:p>
                      <a:pPr algn="ctr" fontAlgn="ctr"/>
                      <a:r>
                        <a:rPr lang="en-US" sz="2400" b="0" i="0" u="none" strike="noStrike">
                          <a:solidFill>
                            <a:schemeClr val="tx1"/>
                          </a:solidFill>
                          <a:effectLst/>
                          <a:latin typeface="Calibri" panose="020F0502020204030204" pitchFamily="34" charset="0"/>
                        </a:rPr>
                        <a:t>Gordon</a:t>
                      </a:r>
                    </a:p>
                  </a:txBody>
                  <a:tcPr marL="5443" marR="5443" marT="5443" marB="0" anchor="ctr"/>
                </a:tc>
                <a:tc>
                  <a:txBody>
                    <a:bodyPr/>
                    <a:lstStyle/>
                    <a:p>
                      <a:pPr algn="ctr" fontAlgn="ctr"/>
                      <a:r>
                        <a:rPr lang="en-US" sz="2400" b="0" i="0" u="none" strike="noStrike" dirty="0" smtClean="0">
                          <a:solidFill>
                            <a:schemeClr val="tx1"/>
                          </a:solidFill>
                          <a:effectLst/>
                          <a:latin typeface="Calibri" panose="020F0502020204030204" pitchFamily="34" charset="0"/>
                        </a:rPr>
                        <a:t>Addressed</a:t>
                      </a:r>
                      <a:r>
                        <a:rPr lang="en-US" sz="2400" b="0" i="0" u="none" strike="noStrike" dirty="0">
                          <a:solidFill>
                            <a:schemeClr val="tx1"/>
                          </a:solidFill>
                          <a:effectLst/>
                          <a:latin typeface="Calibri" panose="020F0502020204030204" pitchFamily="34" charset="0"/>
                        </a:rPr>
                        <a:t> </a:t>
                      </a:r>
                    </a:p>
                  </a:txBody>
                  <a:tcPr marL="5443" marR="5443" marT="5443" marB="0" anchor="ctr"/>
                </a:tc>
              </a:tr>
              <a:tr h="370840">
                <a:tc>
                  <a:txBody>
                    <a:bodyPr/>
                    <a:lstStyle/>
                    <a:p>
                      <a:pPr algn="l" fontAlgn="ctr"/>
                      <a:r>
                        <a:rPr lang="en-US" sz="2400" u="none" strike="noStrike" dirty="0" smtClean="0">
                          <a:effectLst/>
                          <a:latin typeface="Calibri" panose="020F0502020204030204" pitchFamily="34" charset="0"/>
                        </a:rPr>
                        <a:t>Comment</a:t>
                      </a:r>
                      <a:endParaRPr lang="en-US" sz="2400" b="0" i="0" u="none" strike="noStrike" dirty="0">
                        <a:solidFill>
                          <a:schemeClr val="tx1"/>
                        </a:solidFill>
                        <a:effectLst/>
                        <a:latin typeface="Calibri" panose="020F0502020204030204" pitchFamily="34" charset="0"/>
                      </a:endParaRPr>
                    </a:p>
                  </a:txBody>
                  <a:tcPr marL="9525" marR="9525" marT="9525" marB="0"/>
                </a:tc>
                <a:tc gridSpan="5">
                  <a:txBody>
                    <a:bodyPr/>
                    <a:lstStyle/>
                    <a:p>
                      <a:pPr algn="l" fontAlgn="ctr"/>
                      <a:r>
                        <a:rPr lang="en-US" sz="2200" b="0" i="0" u="none" strike="noStrike" dirty="0" smtClean="0">
                          <a:solidFill>
                            <a:schemeClr val="tx1"/>
                          </a:solidFill>
                          <a:effectLst/>
                          <a:latin typeface="Calibri" panose="020F0502020204030204" pitchFamily="34" charset="0"/>
                        </a:rPr>
                        <a:t>Generally if you have a 3D array, you need values for three axes, for a 4D array, values for four axes would seem to be sufficient. So why the "...and, possibly, a face plane"? </a:t>
                      </a:r>
                    </a:p>
                    <a:p>
                      <a:pPr algn="l" fontAlgn="ctr"/>
                      <a:r>
                        <a:rPr lang="en-US" sz="2200" b="0" i="0" u="none" strike="noStrike" dirty="0" smtClean="0">
                          <a:solidFill>
                            <a:schemeClr val="tx1"/>
                          </a:solidFill>
                          <a:effectLst/>
                          <a:latin typeface="Calibri" panose="020F0502020204030204" pitchFamily="34" charset="0"/>
                        </a:rPr>
                        <a:t>…the overview [says] the primary data is in"... 3 Dimensional arrays with the axis of the look directions (Phi and Theta) and energy level..." with time as a fourth dimension. However it appears that Theta is not a axis of the 4D arrays, it as a face of the 4D arrays which really have axes of Phi, </a:t>
                      </a:r>
                      <a:r>
                        <a:rPr lang="en-US" sz="2200" b="0" i="0" u="none" strike="noStrike" dirty="0" err="1" smtClean="0">
                          <a:solidFill>
                            <a:schemeClr val="tx1"/>
                          </a:solidFill>
                          <a:effectLst/>
                          <a:latin typeface="Calibri" panose="020F0502020204030204" pitchFamily="34" charset="0"/>
                        </a:rPr>
                        <a:t>dindex</a:t>
                      </a:r>
                      <a:r>
                        <a:rPr lang="en-US" sz="2200" b="0" i="0" u="none" strike="noStrike" dirty="0" smtClean="0">
                          <a:solidFill>
                            <a:schemeClr val="tx1"/>
                          </a:solidFill>
                          <a:effectLst/>
                          <a:latin typeface="Calibri" panose="020F0502020204030204" pitchFamily="34" charset="0"/>
                        </a:rPr>
                        <a:t>, Energy, and Time.  </a:t>
                      </a:r>
                      <a:endParaRPr lang="en-US" sz="2200" b="0" i="0" u="none" strike="noStrike" dirty="0">
                        <a:solidFill>
                          <a:schemeClr val="tx1"/>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r>
              <a:tr h="370840">
                <a:tc>
                  <a:txBody>
                    <a:bodyPr/>
                    <a:lstStyle/>
                    <a:p>
                      <a:pPr algn="l" fontAlgn="ctr"/>
                      <a:r>
                        <a:rPr lang="en-US" sz="2400" u="none" strike="noStrike" dirty="0" smtClean="0">
                          <a:effectLst/>
                          <a:latin typeface="Calibri" panose="020F0502020204030204" pitchFamily="34" charset="0"/>
                        </a:rPr>
                        <a:t>Response</a:t>
                      </a:r>
                      <a:endParaRPr lang="en-US" sz="2400" b="0" i="0" u="none" strike="noStrike" dirty="0">
                        <a:solidFill>
                          <a:schemeClr val="tx1"/>
                        </a:solidFill>
                        <a:effectLst/>
                        <a:latin typeface="Calibri" panose="020F0502020204030204" pitchFamily="34" charset="0"/>
                      </a:endParaRPr>
                    </a:p>
                  </a:txBody>
                  <a:tcPr marL="9525" marR="9525" marT="9525" marB="0"/>
                </a:tc>
                <a:tc gridSpan="5">
                  <a:txBody>
                    <a:bodyPr/>
                    <a:lstStyle/>
                    <a:p>
                      <a:pPr algn="l" fontAlgn="ctr"/>
                      <a:r>
                        <a:rPr lang="en-US" sz="2200" b="0" i="0" u="none" strike="noStrike" dirty="0" smtClean="0">
                          <a:solidFill>
                            <a:schemeClr val="tx1"/>
                          </a:solidFill>
                          <a:effectLst/>
                          <a:latin typeface="Calibri" panose="020F0502020204030204" pitchFamily="34" charset="0"/>
                        </a:rPr>
                        <a:t>The SWIA data arrays are 4-D arrays, with axes: energy, 2 angles (theta, phi), and time. However, the theta angle is itself dependent upon energy, making it a 2-D array which aligns with the energy-theta plane of the data array. </a:t>
                      </a:r>
                      <a:endParaRPr lang="en-US" sz="2200" b="0" i="0" u="none" strike="noStrike" dirty="0">
                        <a:solidFill>
                          <a:schemeClr val="tx1"/>
                        </a:solidFill>
                        <a:effectLst/>
                        <a:latin typeface="Calibri" panose="020F050202020403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871007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4400"/>
          </a:xfrm>
        </p:spPr>
        <p:txBody>
          <a:bodyPr/>
          <a:lstStyle/>
          <a:p>
            <a:r>
              <a:rPr lang="en-US" dirty="0" smtClean="0"/>
              <a:t>PDS4 CDF Archiving Timeline</a:t>
            </a:r>
            <a:endParaRPr lang="en-US" dirty="0"/>
          </a:p>
        </p:txBody>
      </p:sp>
      <p:sp>
        <p:nvSpPr>
          <p:cNvPr id="3" name="Content Placeholder 2"/>
          <p:cNvSpPr>
            <a:spLocks noGrp="1"/>
          </p:cNvSpPr>
          <p:nvPr>
            <p:ph idx="1"/>
          </p:nvPr>
        </p:nvSpPr>
        <p:spPr>
          <a:xfrm>
            <a:off x="838200" y="1279524"/>
            <a:ext cx="10515600" cy="5228852"/>
          </a:xfrm>
        </p:spPr>
        <p:txBody>
          <a:bodyPr>
            <a:normAutofit fontScale="92500" lnSpcReduction="10000"/>
          </a:bodyPr>
          <a:lstStyle/>
          <a:p>
            <a:r>
              <a:rPr lang="en-US" dirty="0" smtClean="0"/>
              <a:t>22 Jan 2010</a:t>
            </a:r>
            <a:r>
              <a:rPr lang="en-US" dirty="0"/>
              <a:t>	</a:t>
            </a:r>
            <a:r>
              <a:rPr lang="en-US" dirty="0" smtClean="0"/>
              <a:t>	MAVEN initial contact (MAVEN PSG, Boulder)</a:t>
            </a:r>
          </a:p>
          <a:p>
            <a:r>
              <a:rPr lang="en-US" dirty="0"/>
              <a:t>07 May 2013		PDS4 V1.0.0.0</a:t>
            </a:r>
          </a:p>
          <a:p>
            <a:r>
              <a:rPr lang="en-US" dirty="0" smtClean="0"/>
              <a:t>10 Jun 2013		MC </a:t>
            </a:r>
            <a:r>
              <a:rPr lang="en-US" dirty="0" err="1" smtClean="0"/>
              <a:t>Telecon</a:t>
            </a:r>
            <a:r>
              <a:rPr lang="en-US" dirty="0" smtClean="0"/>
              <a:t>: CDF to be described using PDS4 Array objects</a:t>
            </a:r>
          </a:p>
          <a:p>
            <a:r>
              <a:rPr lang="en-US" dirty="0" smtClean="0"/>
              <a:t>26 Jul 2013		PDS4 CDF White Paper</a:t>
            </a:r>
          </a:p>
          <a:p>
            <a:r>
              <a:rPr lang="en-US" dirty="0" smtClean="0"/>
              <a:t>18 Nov 2013		MAVEN launch</a:t>
            </a:r>
          </a:p>
          <a:p>
            <a:r>
              <a:rPr lang="en-US" dirty="0" smtClean="0"/>
              <a:t>13 Mar 2014		MAVEN PDS4 archive CDF constraints document</a:t>
            </a:r>
          </a:p>
          <a:p>
            <a:r>
              <a:rPr lang="en-US" dirty="0" smtClean="0"/>
              <a:t>Jul-Sep 2014		MAVEN preliminary peer reviews</a:t>
            </a:r>
          </a:p>
          <a:p>
            <a:r>
              <a:rPr lang="en-US" dirty="0" smtClean="0"/>
              <a:t>Jan-Feb 2015		PDS CDF Tiger Team Review</a:t>
            </a:r>
          </a:p>
          <a:p>
            <a:r>
              <a:rPr lang="en-US" dirty="0" smtClean="0"/>
              <a:t>26 Feb 2015		CDF-A Specification document</a:t>
            </a:r>
          </a:p>
          <a:p>
            <a:r>
              <a:rPr lang="en-US" dirty="0" smtClean="0"/>
              <a:t>Apr-Sep 2015		MAVEN delta peer reviews</a:t>
            </a:r>
          </a:p>
          <a:p>
            <a:r>
              <a:rPr lang="en-US" dirty="0" smtClean="0"/>
              <a:t>May-Jun 2015</a:t>
            </a:r>
            <a:r>
              <a:rPr lang="en-US" dirty="0"/>
              <a:t>	</a:t>
            </a:r>
            <a:r>
              <a:rPr lang="en-US" dirty="0" smtClean="0"/>
              <a:t>	PDSMC </a:t>
            </a:r>
            <a:r>
              <a:rPr lang="en-US" dirty="0"/>
              <a:t>MAVEN CDF review (</a:t>
            </a:r>
            <a:r>
              <a:rPr lang="en-US" dirty="0" smtClean="0"/>
              <a:t>2015-04-21/02)</a:t>
            </a:r>
          </a:p>
          <a:p>
            <a:r>
              <a:rPr lang="en-US" dirty="0" smtClean="0"/>
              <a:t>Jun-Jul 2015		MAVEN Release #1</a:t>
            </a:r>
          </a:p>
          <a:p>
            <a:r>
              <a:rPr lang="en-US" dirty="0" smtClean="0"/>
              <a:t>8 Jun 2015		How to Guide for Reading PDS4 Labeled Array Data</a:t>
            </a:r>
          </a:p>
        </p:txBody>
      </p:sp>
    </p:spTree>
    <p:extLst>
      <p:ext uri="{BB962C8B-B14F-4D97-AF65-F5344CB8AC3E}">
        <p14:creationId xmlns:p14="http://schemas.microsoft.com/office/powerpoint/2010/main" val="2171491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4400"/>
          </a:xfrm>
        </p:spPr>
        <p:txBody>
          <a:bodyPr/>
          <a:lstStyle/>
          <a:p>
            <a:r>
              <a:rPr lang="en-US" dirty="0" smtClean="0"/>
              <a:t>Comment Timeline</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194098996"/>
              </p:ext>
            </p:extLst>
          </p:nvPr>
        </p:nvGraphicFramePr>
        <p:xfrm>
          <a:off x="838200" y="1279525"/>
          <a:ext cx="1051560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0870278" y="1823258"/>
            <a:ext cx="1019695" cy="523220"/>
          </a:xfrm>
          <a:prstGeom prst="rect">
            <a:avLst/>
          </a:prstGeom>
          <a:noFill/>
        </p:spPr>
        <p:txBody>
          <a:bodyPr wrap="square" rtlCol="0">
            <a:spAutoFit/>
          </a:bodyPr>
          <a:lstStyle/>
          <a:p>
            <a:r>
              <a:rPr lang="en-US" sz="1400" dirty="0" smtClean="0"/>
              <a:t>Document Releases</a:t>
            </a:r>
            <a:endParaRPr lang="en-US" sz="1400" dirty="0"/>
          </a:p>
        </p:txBody>
      </p:sp>
      <p:sp>
        <p:nvSpPr>
          <p:cNvPr id="5" name="Flowchart: Punched Tape 4"/>
          <p:cNvSpPr/>
          <p:nvPr/>
        </p:nvSpPr>
        <p:spPr>
          <a:xfrm rot="16200000">
            <a:off x="2107096" y="1905964"/>
            <a:ext cx="251791" cy="238539"/>
          </a:xfrm>
          <a:prstGeom prst="flowChartPunchedTape">
            <a:avLst/>
          </a:prstGeom>
          <a:solidFill>
            <a:srgbClr val="FFFF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Punched Tape 6"/>
          <p:cNvSpPr/>
          <p:nvPr/>
        </p:nvSpPr>
        <p:spPr>
          <a:xfrm rot="16200000">
            <a:off x="7081540" y="1905539"/>
            <a:ext cx="251791" cy="238539"/>
          </a:xfrm>
          <a:prstGeom prst="flowChartPunchedTape">
            <a:avLst/>
          </a:prstGeom>
          <a:solidFill>
            <a:srgbClr val="FFFF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Punched Tape 8"/>
          <p:cNvSpPr/>
          <p:nvPr/>
        </p:nvSpPr>
        <p:spPr>
          <a:xfrm rot="16200000">
            <a:off x="8408505" y="1907465"/>
            <a:ext cx="251791" cy="238539"/>
          </a:xfrm>
          <a:prstGeom prst="flowChartPunchedTape">
            <a:avLst/>
          </a:prstGeom>
          <a:solidFill>
            <a:srgbClr val="FFFF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048539" y="2492338"/>
            <a:ext cx="1186070" cy="182880"/>
          </a:xfrm>
          <a:prstGeom prst="rect">
            <a:avLst/>
          </a:prstGeom>
          <a:solidFill>
            <a:srgbClr val="00B0F0"/>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n>
                  <a:solidFill>
                    <a:schemeClr val="bg1"/>
                  </a:solidFill>
                </a:ln>
                <a:solidFill>
                  <a:schemeClr val="bg1"/>
                </a:solidFill>
              </a:rPr>
              <a:t>MVN Prelim.</a:t>
            </a:r>
            <a:endParaRPr lang="en-US" sz="1200" dirty="0">
              <a:ln>
                <a:solidFill>
                  <a:schemeClr val="bg1"/>
                </a:solidFill>
              </a:ln>
              <a:solidFill>
                <a:schemeClr val="bg1"/>
              </a:solidFill>
            </a:endParaRPr>
          </a:p>
        </p:txBody>
      </p:sp>
      <p:sp>
        <p:nvSpPr>
          <p:cNvPr id="10" name="TextBox 9"/>
          <p:cNvSpPr txBox="1"/>
          <p:nvPr/>
        </p:nvSpPr>
        <p:spPr>
          <a:xfrm>
            <a:off x="10870278" y="2448062"/>
            <a:ext cx="1019695" cy="523220"/>
          </a:xfrm>
          <a:prstGeom prst="rect">
            <a:avLst/>
          </a:prstGeom>
          <a:noFill/>
        </p:spPr>
        <p:txBody>
          <a:bodyPr wrap="square" rtlCol="0">
            <a:spAutoFit/>
          </a:bodyPr>
          <a:lstStyle/>
          <a:p>
            <a:r>
              <a:rPr lang="en-US" sz="1400" dirty="0" smtClean="0"/>
              <a:t>Peer Reviews</a:t>
            </a:r>
            <a:endParaRPr lang="en-US" sz="1400" dirty="0"/>
          </a:p>
        </p:txBody>
      </p:sp>
      <p:sp>
        <p:nvSpPr>
          <p:cNvPr id="12" name="Rectangle 11"/>
          <p:cNvSpPr/>
          <p:nvPr/>
        </p:nvSpPr>
        <p:spPr>
          <a:xfrm>
            <a:off x="7692887" y="2492338"/>
            <a:ext cx="2103120" cy="182880"/>
          </a:xfrm>
          <a:prstGeom prst="rect">
            <a:avLst/>
          </a:prstGeom>
          <a:solidFill>
            <a:srgbClr val="00B0F0"/>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n>
                  <a:solidFill>
                    <a:schemeClr val="bg1"/>
                  </a:solidFill>
                </a:ln>
                <a:solidFill>
                  <a:schemeClr val="bg1"/>
                </a:solidFill>
              </a:rPr>
              <a:t>MVN Delta</a:t>
            </a:r>
            <a:endParaRPr lang="en-US" sz="1200" dirty="0">
              <a:ln>
                <a:solidFill>
                  <a:schemeClr val="bg1"/>
                </a:solidFill>
              </a:ln>
              <a:solidFill>
                <a:schemeClr val="bg1"/>
              </a:solidFill>
            </a:endParaRPr>
          </a:p>
        </p:txBody>
      </p:sp>
      <p:sp>
        <p:nvSpPr>
          <p:cNvPr id="14" name="Rectangle 13"/>
          <p:cNvSpPr/>
          <p:nvPr/>
        </p:nvSpPr>
        <p:spPr>
          <a:xfrm>
            <a:off x="6596269" y="2747706"/>
            <a:ext cx="457200" cy="182880"/>
          </a:xfrm>
          <a:prstGeom prst="rect">
            <a:avLst/>
          </a:prstGeom>
          <a:solidFill>
            <a:srgbClr val="FF0000"/>
          </a:solidFill>
          <a:ln>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n>
                  <a:solidFill>
                    <a:schemeClr val="bg1"/>
                  </a:solidFill>
                </a:ln>
                <a:solidFill>
                  <a:schemeClr val="bg1"/>
                </a:solidFill>
              </a:rPr>
              <a:t>TT</a:t>
            </a:r>
            <a:endParaRPr lang="en-US" sz="1400" dirty="0">
              <a:ln>
                <a:solidFill>
                  <a:schemeClr val="bg1"/>
                </a:solidFill>
              </a:ln>
              <a:solidFill>
                <a:schemeClr val="bg1"/>
              </a:solidFill>
            </a:endParaRPr>
          </a:p>
        </p:txBody>
      </p:sp>
      <p:sp>
        <p:nvSpPr>
          <p:cNvPr id="15" name="Rectangle 14"/>
          <p:cNvSpPr/>
          <p:nvPr/>
        </p:nvSpPr>
        <p:spPr>
          <a:xfrm>
            <a:off x="8255442" y="2747706"/>
            <a:ext cx="457200" cy="182880"/>
          </a:xfrm>
          <a:prstGeom prst="rect">
            <a:avLst/>
          </a:prstGeom>
          <a:solidFill>
            <a:srgbClr val="FF0000"/>
          </a:solidFill>
          <a:ln>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n>
                  <a:solidFill>
                    <a:schemeClr val="bg1"/>
                  </a:solidFill>
                </a:ln>
                <a:solidFill>
                  <a:schemeClr val="bg1"/>
                </a:solidFill>
              </a:rPr>
              <a:t>MC</a:t>
            </a:r>
            <a:endParaRPr lang="en-US" sz="1200" dirty="0">
              <a:ln>
                <a:solidFill>
                  <a:schemeClr val="bg1"/>
                </a:solidFill>
              </a:ln>
              <a:solidFill>
                <a:schemeClr val="bg1"/>
              </a:solidFill>
            </a:endParaRPr>
          </a:p>
        </p:txBody>
      </p:sp>
      <p:sp>
        <p:nvSpPr>
          <p:cNvPr id="16" name="TextBox 15"/>
          <p:cNvSpPr txBox="1"/>
          <p:nvPr/>
        </p:nvSpPr>
        <p:spPr>
          <a:xfrm>
            <a:off x="1696277" y="2135526"/>
            <a:ext cx="1073427" cy="30777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400" dirty="0" smtClean="0"/>
              <a:t>Constraints</a:t>
            </a:r>
            <a:endParaRPr lang="en-US" sz="1400" dirty="0"/>
          </a:p>
        </p:txBody>
      </p:sp>
      <p:sp>
        <p:nvSpPr>
          <p:cNvPr id="17" name="TextBox 16"/>
          <p:cNvSpPr txBox="1"/>
          <p:nvPr/>
        </p:nvSpPr>
        <p:spPr>
          <a:xfrm>
            <a:off x="6670721" y="2150704"/>
            <a:ext cx="1073427" cy="30777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400" dirty="0" smtClean="0"/>
              <a:t>CDF-A</a:t>
            </a:r>
            <a:endParaRPr lang="en-US" sz="1400" dirty="0"/>
          </a:p>
        </p:txBody>
      </p:sp>
      <p:sp>
        <p:nvSpPr>
          <p:cNvPr id="18" name="TextBox 17"/>
          <p:cNvSpPr txBox="1"/>
          <p:nvPr/>
        </p:nvSpPr>
        <p:spPr>
          <a:xfrm>
            <a:off x="7997686" y="2150704"/>
            <a:ext cx="1073427" cy="30777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400" dirty="0" smtClean="0"/>
              <a:t>How to…</a:t>
            </a:r>
            <a:endParaRPr lang="en-US" sz="1400" dirty="0"/>
          </a:p>
        </p:txBody>
      </p:sp>
    </p:spTree>
    <p:extLst>
      <p:ext uri="{BB962C8B-B14F-4D97-AF65-F5344CB8AC3E}">
        <p14:creationId xmlns:p14="http://schemas.microsoft.com/office/powerpoint/2010/main" val="2434940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4400"/>
          </a:xfrm>
        </p:spPr>
        <p:txBody>
          <a:bodyPr/>
          <a:lstStyle/>
          <a:p>
            <a:r>
              <a:rPr lang="en-US" dirty="0" smtClean="0"/>
              <a:t>CDF Review Commenters</a:t>
            </a:r>
            <a:endParaRPr lang="en-US" dirty="0"/>
          </a:p>
        </p:txBody>
      </p:sp>
      <p:sp>
        <p:nvSpPr>
          <p:cNvPr id="3" name="Content Placeholder 2"/>
          <p:cNvSpPr>
            <a:spLocks noGrp="1"/>
          </p:cNvSpPr>
          <p:nvPr>
            <p:ph idx="1"/>
          </p:nvPr>
        </p:nvSpPr>
        <p:spPr>
          <a:xfrm>
            <a:off x="838200" y="1279525"/>
            <a:ext cx="10515600" cy="5029200"/>
          </a:xfrm>
        </p:spPr>
        <p:txBody>
          <a:bodyPr/>
          <a:lstStyle/>
          <a:p>
            <a:r>
              <a:rPr lang="en-US" dirty="0" smtClean="0"/>
              <a:t>MAVEN Archive Peer Reviews</a:t>
            </a:r>
          </a:p>
          <a:p>
            <a:pPr lvl="1"/>
            <a:r>
              <a:rPr lang="en-US" dirty="0" smtClean="0"/>
              <a:t>MAVEN instrument/project personnel</a:t>
            </a:r>
          </a:p>
          <a:p>
            <a:pPr lvl="1"/>
            <a:r>
              <a:rPr lang="en-US" dirty="0" smtClean="0"/>
              <a:t>Science data users</a:t>
            </a:r>
          </a:p>
          <a:p>
            <a:pPr lvl="1"/>
            <a:r>
              <a:rPr lang="en-US" dirty="0" smtClean="0"/>
              <a:t>NASA Space Physics Data Facility (SPDF) </a:t>
            </a:r>
          </a:p>
          <a:p>
            <a:r>
              <a:rPr lang="en-US" dirty="0" smtClean="0"/>
              <a:t>PDS Internal Review</a:t>
            </a:r>
          </a:p>
          <a:p>
            <a:pPr lvl="1"/>
            <a:r>
              <a:rPr lang="en-US" dirty="0" smtClean="0"/>
              <a:t>DDWG</a:t>
            </a:r>
          </a:p>
          <a:p>
            <a:pPr lvl="1"/>
            <a:r>
              <a:rPr lang="en-US" dirty="0" smtClean="0"/>
              <a:t>PDS MC</a:t>
            </a:r>
          </a:p>
          <a:p>
            <a:pPr lvl="1"/>
            <a:r>
              <a:rPr lang="en-US" dirty="0" smtClean="0"/>
              <a:t>CDF Tiger Team</a:t>
            </a:r>
          </a:p>
        </p:txBody>
      </p:sp>
    </p:spTree>
    <p:extLst>
      <p:ext uri="{BB962C8B-B14F-4D97-AF65-F5344CB8AC3E}">
        <p14:creationId xmlns:p14="http://schemas.microsoft.com/office/powerpoint/2010/main" val="751735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4400"/>
          </a:xfrm>
        </p:spPr>
        <p:txBody>
          <a:bodyPr/>
          <a:lstStyle/>
          <a:p>
            <a:r>
              <a:rPr lang="en-US" dirty="0" smtClean="0"/>
              <a:t>CDF Review Comment Overview</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1699181"/>
              </p:ext>
            </p:extLst>
          </p:nvPr>
        </p:nvGraphicFramePr>
        <p:xfrm>
          <a:off x="1120775" y="1287745"/>
          <a:ext cx="6858000" cy="4297680"/>
        </p:xfrm>
        <a:graphic>
          <a:graphicData uri="http://schemas.openxmlformats.org/drawingml/2006/table">
            <a:tbl>
              <a:tblPr firstRow="1" bandRow="1">
                <a:tableStyleId>{BC89EF96-8CEA-46FF-86C4-4CE0E7609802}</a:tableStyleId>
              </a:tblPr>
              <a:tblGrid>
                <a:gridCol w="2286000"/>
                <a:gridCol w="4572000"/>
              </a:tblGrid>
              <a:tr h="370840">
                <a:tc>
                  <a:txBody>
                    <a:bodyPr/>
                    <a:lstStyle/>
                    <a:p>
                      <a:r>
                        <a:rPr lang="en-US" sz="2000" b="1" dirty="0" smtClean="0"/>
                        <a:t>Type</a:t>
                      </a:r>
                      <a:endParaRPr lang="en-US" sz="2000" b="1" dirty="0"/>
                    </a:p>
                  </a:txBody>
                  <a:tcPr/>
                </a:tc>
                <a:tc>
                  <a:txBody>
                    <a:bodyPr/>
                    <a:lstStyle/>
                    <a:p>
                      <a:r>
                        <a:rPr lang="en-US" sz="2000" b="1" dirty="0" smtClean="0"/>
                        <a:t>Context</a:t>
                      </a:r>
                      <a:endParaRPr lang="en-US" sz="2000" b="1" dirty="0"/>
                    </a:p>
                  </a:txBody>
                  <a:tcPr/>
                </a:tc>
              </a:tr>
              <a:tr h="370840">
                <a:tc>
                  <a:txBody>
                    <a:bodyPr/>
                    <a:lstStyle/>
                    <a:p>
                      <a:r>
                        <a:rPr lang="en-US" sz="2000" dirty="0" smtClean="0"/>
                        <a:t>Existential</a:t>
                      </a:r>
                      <a:endParaRPr lang="en-US" sz="2000" dirty="0"/>
                    </a:p>
                  </a:txBody>
                  <a:tcPr/>
                </a:tc>
                <a:tc>
                  <a:txBody>
                    <a:bodyPr/>
                    <a:lstStyle/>
                    <a:p>
                      <a:r>
                        <a:rPr lang="en-US" sz="2000" dirty="0" smtClean="0"/>
                        <a:t>CDF</a:t>
                      </a:r>
                      <a:r>
                        <a:rPr lang="en-US" sz="2000" baseline="0" dirty="0" smtClean="0"/>
                        <a:t> Tiger Team</a:t>
                      </a:r>
                      <a:endParaRPr lang="en-US" sz="2000" dirty="0"/>
                    </a:p>
                  </a:txBody>
                  <a:tcPr/>
                </a:tc>
              </a:tr>
              <a:tr h="370840">
                <a:tc>
                  <a:txBody>
                    <a:bodyPr/>
                    <a:lstStyle/>
                    <a:p>
                      <a:r>
                        <a:rPr lang="en-US" sz="2000" dirty="0" smtClean="0"/>
                        <a:t>Archive Documentation</a:t>
                      </a:r>
                      <a:endParaRPr lang="en-US" sz="2000" dirty="0"/>
                    </a:p>
                  </a:txBody>
                  <a:tcPr/>
                </a:tc>
                <a:tc>
                  <a:txBody>
                    <a:bodyPr/>
                    <a:lstStyle/>
                    <a:p>
                      <a:r>
                        <a:rPr lang="en-US" sz="2000" dirty="0" smtClean="0"/>
                        <a:t>MAVEN Peer Reviews</a:t>
                      </a:r>
                    </a:p>
                    <a:p>
                      <a:r>
                        <a:rPr lang="en-US" sz="2000" dirty="0" smtClean="0"/>
                        <a:t>PDS CDF</a:t>
                      </a:r>
                      <a:r>
                        <a:rPr lang="en-US" sz="2000" baseline="0" dirty="0" smtClean="0"/>
                        <a:t> Documentation Reviews</a:t>
                      </a:r>
                    </a:p>
                    <a:p>
                      <a:r>
                        <a:rPr lang="en-US" sz="2000" baseline="0" dirty="0" smtClean="0"/>
                        <a:t>PDSMC CDF Review</a:t>
                      </a:r>
                      <a:endParaRPr lang="en-US" sz="2000" dirty="0"/>
                    </a:p>
                  </a:txBody>
                  <a:tcPr/>
                </a:tc>
              </a:tr>
              <a:tr h="370840">
                <a:tc>
                  <a:txBody>
                    <a:bodyPr/>
                    <a:lstStyle/>
                    <a:p>
                      <a:r>
                        <a:rPr lang="en-US" sz="2000" dirty="0" smtClean="0"/>
                        <a:t>CDF</a:t>
                      </a:r>
                      <a:r>
                        <a:rPr lang="en-US" sz="2000" baseline="0" dirty="0" smtClean="0"/>
                        <a:t> Metadata</a:t>
                      </a:r>
                      <a:endParaRPr lang="en-US" sz="2000" dirty="0"/>
                    </a:p>
                  </a:txBody>
                  <a:tcPr/>
                </a:tc>
                <a:tc>
                  <a:txBody>
                    <a:bodyPr/>
                    <a:lstStyle/>
                    <a:p>
                      <a:r>
                        <a:rPr lang="en-US" sz="2000" dirty="0" smtClean="0"/>
                        <a:t>MAVEN Peer Reviews</a:t>
                      </a:r>
                      <a:endParaRPr lang="en-US" sz="2000" dirty="0"/>
                    </a:p>
                  </a:txBody>
                  <a:tcPr/>
                </a:tc>
              </a:tr>
              <a:tr h="370840">
                <a:tc>
                  <a:txBody>
                    <a:bodyPr/>
                    <a:lstStyle/>
                    <a:p>
                      <a:r>
                        <a:rPr lang="en-US" sz="2000" dirty="0" smtClean="0"/>
                        <a:t>CDF Data</a:t>
                      </a:r>
                      <a:endParaRPr lang="en-US" sz="2000" dirty="0"/>
                    </a:p>
                  </a:txBody>
                  <a:tcPr/>
                </a:tc>
                <a:tc>
                  <a:txBody>
                    <a:bodyPr/>
                    <a:lstStyle/>
                    <a:p>
                      <a:r>
                        <a:rPr lang="en-US" sz="2000" dirty="0" smtClean="0"/>
                        <a:t>MAVEN Peer</a:t>
                      </a:r>
                      <a:r>
                        <a:rPr lang="en-US" sz="2000" baseline="0" dirty="0" smtClean="0"/>
                        <a:t> Reviews</a:t>
                      </a:r>
                      <a:endParaRPr lang="en-US" sz="2000" dirty="0"/>
                    </a:p>
                  </a:txBody>
                  <a:tcPr/>
                </a:tc>
              </a:tr>
              <a:tr h="370840">
                <a:tc>
                  <a:txBody>
                    <a:bodyPr/>
                    <a:lstStyle/>
                    <a:p>
                      <a:r>
                        <a:rPr lang="en-US" sz="2000" dirty="0" smtClean="0"/>
                        <a:t>PDS4 Labels</a:t>
                      </a:r>
                      <a:endParaRPr lang="en-US" sz="2000" dirty="0"/>
                    </a:p>
                  </a:txBody>
                  <a:tcPr/>
                </a:tc>
                <a:tc>
                  <a:txBody>
                    <a:bodyPr/>
                    <a:lstStyle/>
                    <a:p>
                      <a:r>
                        <a:rPr lang="en-US" sz="2000" dirty="0" smtClean="0"/>
                        <a:t>MAVEN Peer Reviews</a:t>
                      </a:r>
                    </a:p>
                    <a:p>
                      <a:r>
                        <a:rPr lang="en-US" sz="2000" dirty="0" smtClean="0"/>
                        <a:t>PDSMC</a:t>
                      </a:r>
                      <a:r>
                        <a:rPr lang="en-US" sz="2000" baseline="0" dirty="0" smtClean="0"/>
                        <a:t> CDF Review</a:t>
                      </a:r>
                      <a:endParaRPr lang="en-US" sz="2000" dirty="0"/>
                    </a:p>
                  </a:txBody>
                  <a:tcPr/>
                </a:tc>
              </a:tr>
              <a:tr h="370840">
                <a:tc>
                  <a:txBody>
                    <a:bodyPr/>
                    <a:lstStyle/>
                    <a:p>
                      <a:r>
                        <a:rPr lang="en-US" sz="2000" dirty="0" smtClean="0"/>
                        <a:t>PDS4 Tool Support</a:t>
                      </a:r>
                      <a:endParaRPr lang="en-US" sz="2000" dirty="0"/>
                    </a:p>
                  </a:txBody>
                  <a:tcPr/>
                </a:tc>
                <a:tc>
                  <a:txBody>
                    <a:bodyPr/>
                    <a:lstStyle/>
                    <a:p>
                      <a:r>
                        <a:rPr lang="en-US" sz="2000" dirty="0" smtClean="0"/>
                        <a:t>CDF</a:t>
                      </a:r>
                      <a:r>
                        <a:rPr lang="en-US" sz="2000" baseline="0" dirty="0" smtClean="0"/>
                        <a:t> Tiger Team</a:t>
                      </a:r>
                    </a:p>
                    <a:p>
                      <a:r>
                        <a:rPr lang="en-US" sz="2000" baseline="0" dirty="0" smtClean="0"/>
                        <a:t>MAVEN Peer Reviews</a:t>
                      </a:r>
                    </a:p>
                    <a:p>
                      <a:r>
                        <a:rPr lang="en-US" sz="2000" baseline="0" dirty="0" smtClean="0"/>
                        <a:t>PDSMC CDF Review</a:t>
                      </a:r>
                      <a:endParaRPr lang="en-US" sz="2000" dirty="0"/>
                    </a:p>
                  </a:txBody>
                  <a:tcPr/>
                </a:tc>
              </a:tr>
            </a:tbl>
          </a:graphicData>
        </a:graphic>
      </p:graphicFrame>
    </p:spTree>
    <p:extLst>
      <p:ext uri="{BB962C8B-B14F-4D97-AF65-F5344CB8AC3E}">
        <p14:creationId xmlns:p14="http://schemas.microsoft.com/office/powerpoint/2010/main" val="22135436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4400"/>
          </a:xfrm>
        </p:spPr>
        <p:txBody>
          <a:bodyPr/>
          <a:lstStyle/>
          <a:p>
            <a:r>
              <a:rPr lang="en-US" dirty="0" smtClean="0"/>
              <a:t>CDF Review Comment Status Statistics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19793312"/>
              </p:ext>
            </p:extLst>
          </p:nvPr>
        </p:nvGraphicFramePr>
        <p:xfrm>
          <a:off x="1120775" y="1287745"/>
          <a:ext cx="9144000" cy="3870960"/>
        </p:xfrm>
        <a:graphic>
          <a:graphicData uri="http://schemas.openxmlformats.org/drawingml/2006/table">
            <a:tbl>
              <a:tblPr firstRow="1" bandRow="1">
                <a:tableStyleId>{BC89EF96-8CEA-46FF-86C4-4CE0E7609802}</a:tableStyleId>
              </a:tblPr>
              <a:tblGrid>
                <a:gridCol w="2286000"/>
                <a:gridCol w="1371600"/>
                <a:gridCol w="1371600"/>
                <a:gridCol w="1371600"/>
                <a:gridCol w="1371600"/>
                <a:gridCol w="1371600"/>
              </a:tblGrid>
              <a:tr h="370840">
                <a:tc>
                  <a:txBody>
                    <a:bodyPr/>
                    <a:lstStyle/>
                    <a:p>
                      <a:r>
                        <a:rPr lang="en-US" sz="2000" b="1" dirty="0" smtClean="0"/>
                        <a:t>Type</a:t>
                      </a:r>
                      <a:endParaRPr lang="en-US" sz="2000" b="1" dirty="0"/>
                    </a:p>
                  </a:txBody>
                  <a:tcPr/>
                </a:tc>
                <a:tc>
                  <a:txBody>
                    <a:bodyPr/>
                    <a:lstStyle/>
                    <a:p>
                      <a:pPr algn="ctr"/>
                      <a:r>
                        <a:rPr lang="en-US" sz="2000" b="1" dirty="0" smtClean="0"/>
                        <a:t>TOTAL</a:t>
                      </a:r>
                      <a:endParaRPr lang="en-US" sz="2000" b="1" dirty="0"/>
                    </a:p>
                  </a:txBody>
                  <a:tcPr/>
                </a:tc>
                <a:tc>
                  <a:txBody>
                    <a:bodyPr/>
                    <a:lstStyle/>
                    <a:p>
                      <a:pPr algn="ctr"/>
                      <a:r>
                        <a:rPr lang="en-US" sz="2000" b="1" dirty="0" smtClean="0"/>
                        <a:t>Addressed</a:t>
                      </a:r>
                      <a:endParaRPr lang="en-US" sz="2000" b="1" dirty="0"/>
                    </a:p>
                  </a:txBody>
                  <a:tcPr/>
                </a:tc>
                <a:tc>
                  <a:txBody>
                    <a:bodyPr/>
                    <a:lstStyle/>
                    <a:p>
                      <a:pPr algn="ctr"/>
                      <a:r>
                        <a:rPr lang="en-US" sz="2000" b="1" dirty="0" smtClean="0"/>
                        <a:t>Open</a:t>
                      </a:r>
                      <a:endParaRPr lang="en-US" sz="2000" b="1" dirty="0"/>
                    </a:p>
                  </a:txBody>
                  <a:tcPr/>
                </a:tc>
                <a:tc>
                  <a:txBody>
                    <a:bodyPr/>
                    <a:lstStyle/>
                    <a:p>
                      <a:pPr algn="ctr"/>
                      <a:r>
                        <a:rPr lang="en-US" sz="2000" b="1" dirty="0" smtClean="0"/>
                        <a:t>Closed</a:t>
                      </a:r>
                      <a:endParaRPr lang="en-US" sz="2000" b="1" dirty="0"/>
                    </a:p>
                  </a:txBody>
                  <a:tcPr/>
                </a:tc>
                <a:tc>
                  <a:txBody>
                    <a:bodyPr/>
                    <a:lstStyle/>
                    <a:p>
                      <a:pPr algn="ctr"/>
                      <a:r>
                        <a:rPr lang="en-US" sz="1800" b="1" dirty="0" smtClean="0"/>
                        <a:t>Superseded</a:t>
                      </a:r>
                      <a:endParaRPr lang="en-US" sz="1800" b="1" dirty="0"/>
                    </a:p>
                  </a:txBody>
                  <a:tcPr/>
                </a:tc>
              </a:tr>
              <a:tr h="370840">
                <a:tc>
                  <a:txBody>
                    <a:bodyPr/>
                    <a:lstStyle/>
                    <a:p>
                      <a:r>
                        <a:rPr lang="en-US" sz="2000" dirty="0" smtClean="0"/>
                        <a:t>Existential</a:t>
                      </a:r>
                      <a:endParaRPr lang="en-US" sz="2000" dirty="0"/>
                    </a:p>
                  </a:txBody>
                  <a:tcPr/>
                </a:tc>
                <a:tc>
                  <a:txBody>
                    <a:bodyPr/>
                    <a:lstStyle/>
                    <a:p>
                      <a:pPr algn="ctr"/>
                      <a:r>
                        <a:rPr lang="en-US" sz="2000" b="1" dirty="0" smtClean="0"/>
                        <a:t>5</a:t>
                      </a:r>
                      <a:endParaRPr lang="en-US" sz="2000" b="1"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5</a:t>
                      </a:r>
                      <a:endParaRPr lang="en-US" sz="2000" dirty="0"/>
                    </a:p>
                  </a:txBody>
                  <a:tcPr anchor="ctr"/>
                </a:tc>
                <a:tc>
                  <a:txBody>
                    <a:bodyPr/>
                    <a:lstStyle/>
                    <a:p>
                      <a:pPr algn="ctr"/>
                      <a:r>
                        <a:rPr lang="en-US" sz="2000" dirty="0" smtClean="0"/>
                        <a:t>0</a:t>
                      </a:r>
                      <a:endParaRPr lang="en-US" sz="2000" dirty="0"/>
                    </a:p>
                  </a:txBody>
                  <a:tcPr anchor="ctr"/>
                </a:tc>
              </a:tr>
              <a:tr h="370840">
                <a:tc>
                  <a:txBody>
                    <a:bodyPr/>
                    <a:lstStyle/>
                    <a:p>
                      <a:r>
                        <a:rPr lang="en-US" sz="2000" dirty="0" smtClean="0"/>
                        <a:t>Archive Documentation</a:t>
                      </a:r>
                      <a:endParaRPr lang="en-US" sz="2000" dirty="0"/>
                    </a:p>
                  </a:txBody>
                  <a:tcPr/>
                </a:tc>
                <a:tc>
                  <a:txBody>
                    <a:bodyPr/>
                    <a:lstStyle/>
                    <a:p>
                      <a:pPr algn="ctr"/>
                      <a:r>
                        <a:rPr lang="en-US" sz="2000" b="1" dirty="0" smtClean="0"/>
                        <a:t>36</a:t>
                      </a:r>
                      <a:endParaRPr lang="en-US" sz="2000" b="1" dirty="0"/>
                    </a:p>
                  </a:txBody>
                  <a:tcPr anchor="ctr"/>
                </a:tc>
                <a:tc>
                  <a:txBody>
                    <a:bodyPr/>
                    <a:lstStyle/>
                    <a:p>
                      <a:pPr algn="ctr"/>
                      <a:r>
                        <a:rPr lang="en-US" sz="2000" dirty="0" smtClean="0"/>
                        <a:t>25</a:t>
                      </a:r>
                      <a:endParaRPr lang="en-US" sz="2000" dirty="0"/>
                    </a:p>
                  </a:txBody>
                  <a:tcPr anchor="ctr"/>
                </a:tc>
                <a:tc>
                  <a:txBody>
                    <a:bodyPr/>
                    <a:lstStyle/>
                    <a:p>
                      <a:pPr algn="ctr"/>
                      <a:r>
                        <a:rPr lang="en-US" sz="2000" dirty="0" smtClean="0"/>
                        <a:t>7</a:t>
                      </a:r>
                      <a:endParaRPr lang="en-US" sz="2000" dirty="0"/>
                    </a:p>
                  </a:txBody>
                  <a:tcPr anchor="ctr"/>
                </a:tc>
                <a:tc>
                  <a:txBody>
                    <a:bodyPr/>
                    <a:lstStyle/>
                    <a:p>
                      <a:pPr algn="ctr"/>
                      <a:r>
                        <a:rPr lang="en-US" sz="2000" dirty="0" smtClean="0"/>
                        <a:t>3</a:t>
                      </a:r>
                      <a:endParaRPr lang="en-US" sz="2000" dirty="0"/>
                    </a:p>
                  </a:txBody>
                  <a:tcPr anchor="ctr"/>
                </a:tc>
                <a:tc>
                  <a:txBody>
                    <a:bodyPr/>
                    <a:lstStyle/>
                    <a:p>
                      <a:pPr algn="ctr"/>
                      <a:r>
                        <a:rPr lang="en-US" sz="2000" dirty="0" smtClean="0"/>
                        <a:t>1</a:t>
                      </a:r>
                      <a:endParaRPr lang="en-US" sz="2000" dirty="0"/>
                    </a:p>
                  </a:txBody>
                  <a:tcPr anchor="ctr"/>
                </a:tc>
              </a:tr>
              <a:tr h="370840">
                <a:tc>
                  <a:txBody>
                    <a:bodyPr/>
                    <a:lstStyle/>
                    <a:p>
                      <a:r>
                        <a:rPr lang="en-US" sz="2000" dirty="0" smtClean="0"/>
                        <a:t>CDF Metadata</a:t>
                      </a:r>
                      <a:endParaRPr lang="en-US" sz="2000" dirty="0"/>
                    </a:p>
                  </a:txBody>
                  <a:tcPr/>
                </a:tc>
                <a:tc>
                  <a:txBody>
                    <a:bodyPr/>
                    <a:lstStyle/>
                    <a:p>
                      <a:pPr algn="ctr"/>
                      <a:r>
                        <a:rPr lang="en-US" sz="2000" b="1" dirty="0" smtClean="0"/>
                        <a:t>34</a:t>
                      </a:r>
                      <a:endParaRPr lang="en-US" sz="2000" b="1" dirty="0"/>
                    </a:p>
                  </a:txBody>
                  <a:tcPr anchor="ctr"/>
                </a:tc>
                <a:tc>
                  <a:txBody>
                    <a:bodyPr/>
                    <a:lstStyle/>
                    <a:p>
                      <a:pPr algn="ctr"/>
                      <a:r>
                        <a:rPr lang="en-US" sz="2000" dirty="0" smtClean="0"/>
                        <a:t>29</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4</a:t>
                      </a:r>
                      <a:endParaRPr lang="en-US" sz="2000" dirty="0"/>
                    </a:p>
                  </a:txBody>
                  <a:tcPr anchor="ctr"/>
                </a:tc>
                <a:tc>
                  <a:txBody>
                    <a:bodyPr/>
                    <a:lstStyle/>
                    <a:p>
                      <a:pPr algn="ctr"/>
                      <a:r>
                        <a:rPr lang="en-US" sz="2000" dirty="0" smtClean="0"/>
                        <a:t>0</a:t>
                      </a:r>
                      <a:endParaRPr lang="en-US" sz="2000" dirty="0"/>
                    </a:p>
                  </a:txBody>
                  <a:tcPr anchor="ctr"/>
                </a:tc>
              </a:tr>
              <a:tr h="370840">
                <a:tc>
                  <a:txBody>
                    <a:bodyPr/>
                    <a:lstStyle/>
                    <a:p>
                      <a:r>
                        <a:rPr lang="en-US" sz="2000" dirty="0" smtClean="0"/>
                        <a:t>CDF</a:t>
                      </a:r>
                      <a:r>
                        <a:rPr lang="en-US" sz="2000" baseline="0" dirty="0" smtClean="0"/>
                        <a:t> Data</a:t>
                      </a:r>
                      <a:endParaRPr lang="en-US" sz="2000" dirty="0"/>
                    </a:p>
                  </a:txBody>
                  <a:tcPr/>
                </a:tc>
                <a:tc>
                  <a:txBody>
                    <a:bodyPr/>
                    <a:lstStyle/>
                    <a:p>
                      <a:pPr algn="ctr"/>
                      <a:r>
                        <a:rPr lang="en-US" sz="2000" b="1" dirty="0" smtClean="0"/>
                        <a:t>5</a:t>
                      </a:r>
                    </a:p>
                  </a:txBody>
                  <a:tcPr anchor="ctr"/>
                </a:tc>
                <a:tc>
                  <a:txBody>
                    <a:bodyPr/>
                    <a:lstStyle/>
                    <a:p>
                      <a:pPr algn="ctr"/>
                      <a:r>
                        <a:rPr lang="en-US" sz="2000" dirty="0" smtClean="0"/>
                        <a:t>5</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0</a:t>
                      </a:r>
                      <a:endParaRPr lang="en-US" sz="2000" dirty="0"/>
                    </a:p>
                  </a:txBody>
                  <a:tcPr anchor="ct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PDS4 Label</a:t>
                      </a:r>
                      <a:r>
                        <a:rPr lang="en-US" sz="2000" dirty="0"/>
                        <a:t>s</a:t>
                      </a:r>
                      <a:endParaRPr lang="en-US" sz="2000" dirty="0" smtClean="0"/>
                    </a:p>
                  </a:txBody>
                  <a:tcPr/>
                </a:tc>
                <a:tc>
                  <a:txBody>
                    <a:bodyPr/>
                    <a:lstStyle/>
                    <a:p>
                      <a:pPr algn="ctr"/>
                      <a:r>
                        <a:rPr lang="en-US" sz="2000" b="1" dirty="0" smtClean="0"/>
                        <a:t>29</a:t>
                      </a:r>
                      <a:endParaRPr lang="en-US" sz="2000" b="1" dirty="0"/>
                    </a:p>
                  </a:txBody>
                  <a:tcPr anchor="ctr"/>
                </a:tc>
                <a:tc>
                  <a:txBody>
                    <a:bodyPr/>
                    <a:lstStyle/>
                    <a:p>
                      <a:pPr algn="ctr"/>
                      <a:r>
                        <a:rPr lang="en-US" sz="2000" dirty="0" smtClean="0"/>
                        <a:t>23</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5</a:t>
                      </a:r>
                      <a:endParaRPr lang="en-US" sz="2000" dirty="0"/>
                    </a:p>
                  </a:txBody>
                  <a:tcPr anchor="ctr"/>
                </a:tc>
                <a:tc>
                  <a:txBody>
                    <a:bodyPr/>
                    <a:lstStyle/>
                    <a:p>
                      <a:pPr algn="ctr"/>
                      <a:r>
                        <a:rPr lang="en-US" sz="2000" dirty="0" smtClean="0"/>
                        <a:t>0</a:t>
                      </a:r>
                      <a:endParaRPr lang="en-US" sz="2000" dirty="0"/>
                    </a:p>
                  </a:txBody>
                  <a:tcPr anchor="ct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PDS4 Tool Support</a:t>
                      </a:r>
                    </a:p>
                  </a:txBody>
                  <a:tcPr/>
                </a:tc>
                <a:tc>
                  <a:txBody>
                    <a:bodyPr/>
                    <a:lstStyle/>
                    <a:p>
                      <a:pPr algn="ctr"/>
                      <a:r>
                        <a:rPr lang="en-US" sz="2000" b="1" dirty="0" smtClean="0"/>
                        <a:t>3</a:t>
                      </a:r>
                      <a:endParaRPr lang="en-US" sz="2000" b="1"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3</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0</a:t>
                      </a:r>
                      <a:endParaRPr lang="en-US" sz="2000" dirty="0"/>
                    </a:p>
                  </a:txBody>
                  <a:tcPr anchor="ctr"/>
                </a:tc>
              </a:tr>
              <a:tr h="370840">
                <a:tc>
                  <a:txBody>
                    <a:bodyPr/>
                    <a:lstStyle/>
                    <a:p>
                      <a:r>
                        <a:rPr lang="en-US" sz="2000" dirty="0" smtClean="0"/>
                        <a:t>Unclassified</a:t>
                      </a:r>
                      <a:endParaRPr lang="en-US" sz="2000" dirty="0"/>
                    </a:p>
                  </a:txBody>
                  <a:tcPr/>
                </a:tc>
                <a:tc>
                  <a:txBody>
                    <a:bodyPr/>
                    <a:lstStyle/>
                    <a:p>
                      <a:pPr algn="ctr"/>
                      <a:r>
                        <a:rPr lang="en-US" sz="2000" b="1" dirty="0" smtClean="0"/>
                        <a:t>21</a:t>
                      </a:r>
                      <a:endParaRPr lang="en-US" sz="2000" b="1" dirty="0"/>
                    </a:p>
                  </a:txBody>
                  <a:tcPr anchor="ctr"/>
                </a:tc>
                <a:tc>
                  <a:txBody>
                    <a:bodyPr/>
                    <a:lstStyle/>
                    <a:p>
                      <a:pPr algn="ctr"/>
                      <a:r>
                        <a:rPr lang="en-US" sz="2000" dirty="0" smtClean="0"/>
                        <a:t>10</a:t>
                      </a:r>
                      <a:endParaRPr lang="en-US" sz="2000" dirty="0"/>
                    </a:p>
                  </a:txBody>
                  <a:tcPr anchor="ctr"/>
                </a:tc>
                <a:tc>
                  <a:txBody>
                    <a:bodyPr/>
                    <a:lstStyle/>
                    <a:p>
                      <a:pPr algn="ctr"/>
                      <a:r>
                        <a:rPr lang="en-US" sz="2000" dirty="0" smtClean="0"/>
                        <a:t>3</a:t>
                      </a:r>
                      <a:endParaRPr lang="en-US" sz="2000" dirty="0"/>
                    </a:p>
                  </a:txBody>
                  <a:tcPr anchor="ctr"/>
                </a:tc>
                <a:tc>
                  <a:txBody>
                    <a:bodyPr/>
                    <a:lstStyle/>
                    <a:p>
                      <a:pPr algn="ctr"/>
                      <a:r>
                        <a:rPr lang="en-US" sz="2000" dirty="0" smtClean="0"/>
                        <a:t>6</a:t>
                      </a:r>
                      <a:endParaRPr lang="en-US" sz="2000" dirty="0"/>
                    </a:p>
                  </a:txBody>
                  <a:tcPr anchor="ctr"/>
                </a:tc>
                <a:tc>
                  <a:txBody>
                    <a:bodyPr/>
                    <a:lstStyle/>
                    <a:p>
                      <a:pPr algn="ctr"/>
                      <a:r>
                        <a:rPr lang="en-US" sz="2000" dirty="0" smtClean="0"/>
                        <a:t>2</a:t>
                      </a:r>
                      <a:endParaRPr lang="en-US" sz="2000" dirty="0"/>
                    </a:p>
                  </a:txBody>
                  <a:tcPr anchor="ctr"/>
                </a:tc>
              </a:tr>
              <a:tr h="370840">
                <a:tc>
                  <a:txBody>
                    <a:bodyPr/>
                    <a:lstStyle/>
                    <a:p>
                      <a:r>
                        <a:rPr lang="en-US" sz="2000" b="1" dirty="0" smtClean="0"/>
                        <a:t>TOTAL</a:t>
                      </a:r>
                      <a:endParaRPr lang="en-US" sz="2000" b="1" dirty="0"/>
                    </a:p>
                  </a:txBody>
                  <a:tcPr/>
                </a:tc>
                <a:tc>
                  <a:txBody>
                    <a:bodyPr/>
                    <a:lstStyle/>
                    <a:p>
                      <a:pPr algn="ctr"/>
                      <a:r>
                        <a:rPr lang="en-US" sz="2000" b="1" dirty="0" smtClean="0"/>
                        <a:t>133</a:t>
                      </a:r>
                      <a:endParaRPr lang="en-US" sz="2000" b="1" dirty="0"/>
                    </a:p>
                  </a:txBody>
                  <a:tcPr/>
                </a:tc>
                <a:tc>
                  <a:txBody>
                    <a:bodyPr/>
                    <a:lstStyle/>
                    <a:p>
                      <a:pPr algn="ctr"/>
                      <a:r>
                        <a:rPr lang="en-US" sz="2000" b="1" dirty="0" smtClean="0"/>
                        <a:t>82</a:t>
                      </a:r>
                      <a:endParaRPr lang="en-US" sz="2000" b="1" dirty="0"/>
                    </a:p>
                  </a:txBody>
                  <a:tcPr/>
                </a:tc>
                <a:tc>
                  <a:txBody>
                    <a:bodyPr/>
                    <a:lstStyle/>
                    <a:p>
                      <a:pPr algn="ctr"/>
                      <a:r>
                        <a:rPr lang="en-US" sz="2000" b="1" dirty="0" smtClean="0"/>
                        <a:t>8</a:t>
                      </a:r>
                      <a:endParaRPr lang="en-US" sz="2000" b="1" dirty="0"/>
                    </a:p>
                  </a:txBody>
                  <a:tcPr/>
                </a:tc>
                <a:tc>
                  <a:txBody>
                    <a:bodyPr/>
                    <a:lstStyle/>
                    <a:p>
                      <a:pPr algn="ctr"/>
                      <a:r>
                        <a:rPr lang="en-US" sz="2000" b="1" dirty="0" smtClean="0"/>
                        <a:t>16</a:t>
                      </a:r>
                      <a:endParaRPr lang="en-US" sz="2000" b="1" dirty="0"/>
                    </a:p>
                  </a:txBody>
                  <a:tcPr/>
                </a:tc>
                <a:tc>
                  <a:txBody>
                    <a:bodyPr/>
                    <a:lstStyle/>
                    <a:p>
                      <a:pPr algn="ctr"/>
                      <a:r>
                        <a:rPr lang="en-US" sz="2000" b="1" dirty="0" smtClean="0"/>
                        <a:t>3</a:t>
                      </a:r>
                      <a:endParaRPr lang="en-US" sz="2000" b="1" dirty="0"/>
                    </a:p>
                  </a:txBody>
                  <a:tcPr/>
                </a:tc>
              </a:tr>
            </a:tbl>
          </a:graphicData>
        </a:graphic>
      </p:graphicFrame>
    </p:spTree>
    <p:extLst>
      <p:ext uri="{BB962C8B-B14F-4D97-AF65-F5344CB8AC3E}">
        <p14:creationId xmlns:p14="http://schemas.microsoft.com/office/powerpoint/2010/main" val="11159335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4400"/>
          </a:xfrm>
        </p:spPr>
        <p:txBody>
          <a:bodyPr/>
          <a:lstStyle/>
          <a:p>
            <a:r>
              <a:rPr lang="en-US" dirty="0"/>
              <a:t>MAVEN Review Comment – Row </a:t>
            </a:r>
            <a:r>
              <a:rPr lang="en-US" dirty="0" smtClean="0"/>
              <a:t>#41</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30537240"/>
              </p:ext>
            </p:extLst>
          </p:nvPr>
        </p:nvGraphicFramePr>
        <p:xfrm>
          <a:off x="914400" y="1325571"/>
          <a:ext cx="10439400" cy="4788898"/>
        </p:xfrm>
        <a:graphic>
          <a:graphicData uri="http://schemas.openxmlformats.org/drawingml/2006/table">
            <a:tbl>
              <a:tblPr firstRow="1" bandRow="1">
                <a:tableStyleId>{69012ECD-51FC-41F1-AA8D-1B2483CD663E}</a:tableStyleId>
              </a:tblPr>
              <a:tblGrid>
                <a:gridCol w="1739900"/>
                <a:gridCol w="1739900"/>
                <a:gridCol w="1739900"/>
                <a:gridCol w="1739900"/>
                <a:gridCol w="1739900"/>
                <a:gridCol w="1739900"/>
              </a:tblGrid>
              <a:tr h="370840">
                <a:tc>
                  <a:txBody>
                    <a:bodyPr/>
                    <a:lstStyle/>
                    <a:p>
                      <a:pPr algn="ctr" fontAlgn="ctr"/>
                      <a:r>
                        <a:rPr lang="en-US" sz="2400" b="1" i="0" u="none" strike="noStrike" dirty="0">
                          <a:solidFill>
                            <a:srgbClr val="000000"/>
                          </a:solidFill>
                          <a:effectLst/>
                          <a:latin typeface="Calibri" panose="020F0502020204030204" pitchFamily="34" charset="0"/>
                        </a:rPr>
                        <a:t>Context</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Subject</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Source</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Date</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Reviewer</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Status</a:t>
                      </a:r>
                    </a:p>
                  </a:txBody>
                  <a:tcPr marL="9525" marR="9525" marT="9525" marB="0" anchor="ctr"/>
                </a:tc>
              </a:tr>
              <a:tr h="370840">
                <a:tc>
                  <a:txBody>
                    <a:bodyPr/>
                    <a:lstStyle/>
                    <a:p>
                      <a:pPr algn="ctr" fontAlgn="ctr"/>
                      <a:r>
                        <a:rPr lang="en-US" sz="2400" b="0" i="0" u="none" strike="noStrike" dirty="0">
                          <a:solidFill>
                            <a:schemeClr val="tx1"/>
                          </a:solidFill>
                          <a:effectLst/>
                          <a:latin typeface="+mn-lt"/>
                        </a:rPr>
                        <a:t>MAVEN Preliminary Reviews</a:t>
                      </a:r>
                    </a:p>
                  </a:txBody>
                  <a:tcPr marL="5443" marR="5443" marT="5443" marB="0" anchor="ctr"/>
                </a:tc>
                <a:tc>
                  <a:txBody>
                    <a:bodyPr/>
                    <a:lstStyle/>
                    <a:p>
                      <a:pPr algn="ctr" fontAlgn="ctr"/>
                      <a:r>
                        <a:rPr lang="en-US" sz="2400" b="0" i="0" u="none" strike="noStrike" dirty="0">
                          <a:solidFill>
                            <a:schemeClr val="tx1"/>
                          </a:solidFill>
                          <a:effectLst/>
                          <a:latin typeface="+mn-lt"/>
                        </a:rPr>
                        <a:t>PDS4 Labels</a:t>
                      </a:r>
                    </a:p>
                  </a:txBody>
                  <a:tcPr marL="5443" marR="5443" marT="5443" marB="0" anchor="ctr"/>
                </a:tc>
                <a:tc>
                  <a:txBody>
                    <a:bodyPr/>
                    <a:lstStyle/>
                    <a:p>
                      <a:pPr algn="ctr" fontAlgn="ctr"/>
                      <a:r>
                        <a:rPr lang="en-US" sz="2400" b="0" i="0" u="none" strike="noStrike">
                          <a:solidFill>
                            <a:schemeClr val="tx1"/>
                          </a:solidFill>
                          <a:effectLst/>
                          <a:latin typeface="+mn-lt"/>
                        </a:rPr>
                        <a:t>LPW Prelim. Review</a:t>
                      </a:r>
                    </a:p>
                  </a:txBody>
                  <a:tcPr marL="5443" marR="5443" marT="5443" marB="0" anchor="ctr"/>
                </a:tc>
                <a:tc>
                  <a:txBody>
                    <a:bodyPr/>
                    <a:lstStyle/>
                    <a:p>
                      <a:pPr algn="ctr" fontAlgn="ctr"/>
                      <a:r>
                        <a:rPr lang="en-US" sz="2400" b="0" i="0" u="none" strike="noStrike">
                          <a:solidFill>
                            <a:schemeClr val="tx1"/>
                          </a:solidFill>
                          <a:effectLst/>
                          <a:latin typeface="+mn-lt"/>
                        </a:rPr>
                        <a:t>8/12/2014</a:t>
                      </a:r>
                    </a:p>
                  </a:txBody>
                  <a:tcPr marL="5443" marR="5443" marT="5443" marB="0" anchor="ctr"/>
                </a:tc>
                <a:tc>
                  <a:txBody>
                    <a:bodyPr/>
                    <a:lstStyle/>
                    <a:p>
                      <a:pPr algn="ctr" fontAlgn="ctr"/>
                      <a:r>
                        <a:rPr lang="en-US" sz="2400" b="0" i="0" u="none" strike="noStrike">
                          <a:solidFill>
                            <a:schemeClr val="tx1"/>
                          </a:solidFill>
                          <a:effectLst/>
                          <a:latin typeface="+mn-lt"/>
                        </a:rPr>
                        <a:t>Martin</a:t>
                      </a:r>
                    </a:p>
                  </a:txBody>
                  <a:tcPr marL="5443" marR="5443" marT="5443" marB="0" anchor="ctr"/>
                </a:tc>
                <a:tc>
                  <a:txBody>
                    <a:bodyPr/>
                    <a:lstStyle/>
                    <a:p>
                      <a:pPr algn="ctr" fontAlgn="ctr"/>
                      <a:r>
                        <a:rPr lang="en-US" sz="2400" b="0" i="0" u="none" strike="noStrike" dirty="0">
                          <a:solidFill>
                            <a:schemeClr val="tx1"/>
                          </a:solidFill>
                          <a:effectLst/>
                          <a:latin typeface="+mn-lt"/>
                        </a:rPr>
                        <a:t>Addressed</a:t>
                      </a:r>
                    </a:p>
                  </a:txBody>
                  <a:tcPr marL="5443" marR="5443" marT="5443" marB="0" anchor="ctr"/>
                </a:tc>
              </a:tr>
              <a:tr h="370840">
                <a:tc>
                  <a:txBody>
                    <a:bodyPr/>
                    <a:lstStyle/>
                    <a:p>
                      <a:pPr algn="l" fontAlgn="ctr"/>
                      <a:r>
                        <a:rPr lang="en-US" sz="2400" u="none" strike="noStrike" dirty="0" smtClean="0">
                          <a:effectLst/>
                        </a:rPr>
                        <a:t>Comment</a:t>
                      </a:r>
                      <a:endParaRPr lang="en-US" sz="2400" b="0" i="0" u="none" strike="noStrike" dirty="0">
                        <a:solidFill>
                          <a:schemeClr val="tx1"/>
                        </a:solidFill>
                        <a:effectLst/>
                        <a:latin typeface="Calibri" panose="020F0502020204030204" pitchFamily="34" charset="0"/>
                      </a:endParaRPr>
                    </a:p>
                  </a:txBody>
                  <a:tcPr marL="9525" marR="9525" marT="9525" marB="0"/>
                </a:tc>
                <a:tc gridSpan="5">
                  <a:txBody>
                    <a:bodyPr/>
                    <a:lstStyle/>
                    <a:p>
                      <a:pPr algn="l" fontAlgn="ctr"/>
                      <a:r>
                        <a:rPr lang="en-US" sz="2400" u="none" strike="noStrike" dirty="0" smtClean="0">
                          <a:effectLst/>
                        </a:rPr>
                        <a:t>There is a lot more product metadata in the CDF labels than is provided in the PDS4 labels.  If we are really using PDS4 to create archive products that can be used hundreds of years from now then all the metadata buried in the CDF labels needs to be exposed in the PDS4 labels. Otherwise, this is not a PDS4 archive, it is a CDF archive. Possibly the detailed metadata could be extracted from the CDF's and put into some kind of PDS4 supplementary table.</a:t>
                      </a:r>
                      <a:endParaRPr lang="en-US" sz="2400" b="0" i="0" u="none" strike="noStrike" dirty="0">
                        <a:solidFill>
                          <a:schemeClr val="tx1"/>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r>
              <a:tr h="370840">
                <a:tc>
                  <a:txBody>
                    <a:bodyPr/>
                    <a:lstStyle/>
                    <a:p>
                      <a:pPr algn="l" fontAlgn="ctr"/>
                      <a:r>
                        <a:rPr lang="en-US" sz="2400" u="none" strike="noStrike" dirty="0" smtClean="0">
                          <a:effectLst/>
                        </a:rPr>
                        <a:t>Response</a:t>
                      </a:r>
                      <a:endParaRPr lang="en-US" sz="2400" b="0" i="0" u="none" strike="noStrike" dirty="0">
                        <a:solidFill>
                          <a:schemeClr val="tx1"/>
                        </a:solidFill>
                        <a:effectLst/>
                        <a:latin typeface="Calibri" panose="020F0502020204030204" pitchFamily="34" charset="0"/>
                      </a:endParaRPr>
                    </a:p>
                  </a:txBody>
                  <a:tcPr marL="9525" marR="9525" marT="9525" marB="0"/>
                </a:tc>
                <a:tc gridSpan="5">
                  <a:txBody>
                    <a:bodyPr/>
                    <a:lstStyle/>
                    <a:p>
                      <a:pPr algn="l" fontAlgn="ctr"/>
                      <a:r>
                        <a:rPr lang="en-US" sz="2400" b="0" i="0" u="none" strike="noStrike" dirty="0" smtClean="0">
                          <a:solidFill>
                            <a:schemeClr val="tx1"/>
                          </a:solidFill>
                          <a:effectLst/>
                          <a:latin typeface="+mn-lt"/>
                        </a:rPr>
                        <a:t>Expanded</a:t>
                      </a:r>
                      <a:r>
                        <a:rPr lang="en-US" sz="2400" b="0" i="0" u="none" strike="noStrike" baseline="0" dirty="0" smtClean="0">
                          <a:solidFill>
                            <a:schemeClr val="tx1"/>
                          </a:solidFill>
                          <a:effectLst/>
                          <a:latin typeface="+mn-lt"/>
                        </a:rPr>
                        <a:t> content of PDS4 labels to include all relevant CDF metadata.</a:t>
                      </a:r>
                      <a:endParaRPr lang="en-US" sz="2400" b="0" i="0" u="none" strike="noStrike" dirty="0">
                        <a:solidFill>
                          <a:schemeClr val="tx1"/>
                        </a:solidFill>
                        <a:effectLst/>
                        <a:latin typeface="+mn-lt"/>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579888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4400"/>
          </a:xfrm>
        </p:spPr>
        <p:txBody>
          <a:bodyPr/>
          <a:lstStyle/>
          <a:p>
            <a:r>
              <a:rPr lang="en-US" dirty="0"/>
              <a:t>MAVEN Review Comment – Row </a:t>
            </a:r>
            <a:r>
              <a:rPr lang="en-US" dirty="0" smtClean="0"/>
              <a:t>#42</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65790276"/>
              </p:ext>
            </p:extLst>
          </p:nvPr>
        </p:nvGraphicFramePr>
        <p:xfrm>
          <a:off x="914400" y="1325571"/>
          <a:ext cx="10439400" cy="4057378"/>
        </p:xfrm>
        <a:graphic>
          <a:graphicData uri="http://schemas.openxmlformats.org/drawingml/2006/table">
            <a:tbl>
              <a:tblPr firstRow="1" bandRow="1">
                <a:tableStyleId>{69012ECD-51FC-41F1-AA8D-1B2483CD663E}</a:tableStyleId>
              </a:tblPr>
              <a:tblGrid>
                <a:gridCol w="1739900"/>
                <a:gridCol w="1739900"/>
                <a:gridCol w="1739900"/>
                <a:gridCol w="1739900"/>
                <a:gridCol w="1739900"/>
                <a:gridCol w="1739900"/>
              </a:tblGrid>
              <a:tr h="370840">
                <a:tc>
                  <a:txBody>
                    <a:bodyPr/>
                    <a:lstStyle/>
                    <a:p>
                      <a:pPr algn="ctr" fontAlgn="ctr"/>
                      <a:r>
                        <a:rPr lang="en-US" sz="2400" b="1" i="0" u="none" strike="noStrike" dirty="0">
                          <a:solidFill>
                            <a:srgbClr val="000000"/>
                          </a:solidFill>
                          <a:effectLst/>
                          <a:latin typeface="Calibri" panose="020F0502020204030204" pitchFamily="34" charset="0"/>
                        </a:rPr>
                        <a:t>Context</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Subject</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Source</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Date</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Reviewer</a:t>
                      </a:r>
                    </a:p>
                  </a:txBody>
                  <a:tcPr marL="9525" marR="9525" marT="9525" marB="0" anchor="ctr"/>
                </a:tc>
                <a:tc>
                  <a:txBody>
                    <a:bodyPr/>
                    <a:lstStyle/>
                    <a:p>
                      <a:pPr algn="ctr" fontAlgn="ctr"/>
                      <a:r>
                        <a:rPr lang="en-US" sz="2400" b="1" i="0" u="none" strike="noStrike" dirty="0">
                          <a:solidFill>
                            <a:srgbClr val="000000"/>
                          </a:solidFill>
                          <a:effectLst/>
                          <a:latin typeface="Calibri" panose="020F0502020204030204" pitchFamily="34" charset="0"/>
                        </a:rPr>
                        <a:t>Status</a:t>
                      </a:r>
                    </a:p>
                  </a:txBody>
                  <a:tcPr marL="9525" marR="9525" marT="9525" marB="0" anchor="ctr"/>
                </a:tc>
              </a:tr>
              <a:tr h="370840">
                <a:tc>
                  <a:txBody>
                    <a:bodyPr/>
                    <a:lstStyle/>
                    <a:p>
                      <a:pPr algn="ctr" fontAlgn="ctr"/>
                      <a:r>
                        <a:rPr lang="en-US" sz="2400" b="0" i="0" u="none" strike="noStrike" dirty="0">
                          <a:solidFill>
                            <a:schemeClr val="tx1"/>
                          </a:solidFill>
                          <a:effectLst/>
                          <a:latin typeface="+mn-lt"/>
                        </a:rPr>
                        <a:t>MAVEN Preliminary Reviews</a:t>
                      </a:r>
                    </a:p>
                  </a:txBody>
                  <a:tcPr marL="5443" marR="5443" marT="5443" marB="0" anchor="ctr"/>
                </a:tc>
                <a:tc>
                  <a:txBody>
                    <a:bodyPr/>
                    <a:lstStyle/>
                    <a:p>
                      <a:pPr algn="ctr" fontAlgn="ctr"/>
                      <a:r>
                        <a:rPr lang="en-US" sz="2400" b="0" i="0" u="none" strike="noStrike">
                          <a:solidFill>
                            <a:schemeClr val="tx1"/>
                          </a:solidFill>
                          <a:effectLst/>
                          <a:latin typeface="+mn-lt"/>
                        </a:rPr>
                        <a:t>PDS4 Labels</a:t>
                      </a:r>
                    </a:p>
                  </a:txBody>
                  <a:tcPr marL="5443" marR="5443" marT="5443" marB="0" anchor="ctr"/>
                </a:tc>
                <a:tc>
                  <a:txBody>
                    <a:bodyPr/>
                    <a:lstStyle/>
                    <a:p>
                      <a:pPr algn="ctr" fontAlgn="ctr"/>
                      <a:r>
                        <a:rPr lang="en-US" sz="2400" b="0" i="0" u="none" strike="noStrike">
                          <a:solidFill>
                            <a:schemeClr val="tx1"/>
                          </a:solidFill>
                          <a:effectLst/>
                          <a:latin typeface="+mn-lt"/>
                        </a:rPr>
                        <a:t>LPW Prelim. Review</a:t>
                      </a:r>
                    </a:p>
                  </a:txBody>
                  <a:tcPr marL="5443" marR="5443" marT="5443" marB="0" anchor="ctr"/>
                </a:tc>
                <a:tc>
                  <a:txBody>
                    <a:bodyPr/>
                    <a:lstStyle/>
                    <a:p>
                      <a:pPr algn="ctr" fontAlgn="ctr"/>
                      <a:r>
                        <a:rPr lang="en-US" sz="2400" b="0" i="0" u="none" strike="noStrike">
                          <a:solidFill>
                            <a:schemeClr val="tx1"/>
                          </a:solidFill>
                          <a:effectLst/>
                          <a:latin typeface="+mn-lt"/>
                        </a:rPr>
                        <a:t>8/12/2014</a:t>
                      </a:r>
                    </a:p>
                  </a:txBody>
                  <a:tcPr marL="5443" marR="5443" marT="5443" marB="0" anchor="ctr"/>
                </a:tc>
                <a:tc>
                  <a:txBody>
                    <a:bodyPr/>
                    <a:lstStyle/>
                    <a:p>
                      <a:pPr algn="ctr" fontAlgn="ctr"/>
                      <a:r>
                        <a:rPr lang="en-US" sz="2400" b="0" i="0" u="none" strike="noStrike">
                          <a:solidFill>
                            <a:schemeClr val="tx1"/>
                          </a:solidFill>
                          <a:effectLst/>
                          <a:latin typeface="+mn-lt"/>
                        </a:rPr>
                        <a:t>Martin</a:t>
                      </a:r>
                    </a:p>
                  </a:txBody>
                  <a:tcPr marL="5443" marR="5443" marT="5443" marB="0" anchor="ctr"/>
                </a:tc>
                <a:tc>
                  <a:txBody>
                    <a:bodyPr/>
                    <a:lstStyle/>
                    <a:p>
                      <a:pPr algn="ctr" fontAlgn="ctr"/>
                      <a:r>
                        <a:rPr lang="en-US" sz="2400" b="0" i="0" u="none" strike="noStrike" dirty="0">
                          <a:solidFill>
                            <a:schemeClr val="tx1"/>
                          </a:solidFill>
                          <a:effectLst/>
                          <a:latin typeface="+mn-lt"/>
                        </a:rPr>
                        <a:t>Addressed</a:t>
                      </a:r>
                    </a:p>
                  </a:txBody>
                  <a:tcPr marL="5443" marR="5443" marT="5443" marB="0" anchor="ctr"/>
                </a:tc>
              </a:tr>
              <a:tr h="370840">
                <a:tc>
                  <a:txBody>
                    <a:bodyPr/>
                    <a:lstStyle/>
                    <a:p>
                      <a:pPr algn="l" fontAlgn="ctr"/>
                      <a:r>
                        <a:rPr lang="en-US" sz="2400" u="none" strike="noStrike" dirty="0" smtClean="0">
                          <a:effectLst/>
                        </a:rPr>
                        <a:t>Comment</a:t>
                      </a:r>
                      <a:endParaRPr lang="en-US" sz="2400" b="0" i="0" u="none" strike="noStrike" dirty="0">
                        <a:solidFill>
                          <a:schemeClr val="tx1"/>
                        </a:solidFill>
                        <a:effectLst/>
                        <a:latin typeface="Calibri" panose="020F0502020204030204" pitchFamily="34" charset="0"/>
                      </a:endParaRPr>
                    </a:p>
                  </a:txBody>
                  <a:tcPr marL="9525" marR="9525" marT="9525" marB="0"/>
                </a:tc>
                <a:tc gridSpan="5">
                  <a:txBody>
                    <a:bodyPr/>
                    <a:lstStyle/>
                    <a:p>
                      <a:pPr algn="l" fontAlgn="ctr"/>
                      <a:r>
                        <a:rPr lang="en-US" sz="2400" b="0" i="0" u="none" strike="noStrike" dirty="0" smtClean="0">
                          <a:solidFill>
                            <a:schemeClr val="tx1"/>
                          </a:solidFill>
                          <a:effectLst/>
                          <a:latin typeface="+mn-lt"/>
                        </a:rPr>
                        <a:t>Regarding all the array products.  From the labels there is really no way to know how the array components relate to each other.  Each array could be completely independent.  It seems like there should be some kind of explicit association that indicates that the several 1d array elements correspond (time[0] goes with density[0]).</a:t>
                      </a:r>
                      <a:endParaRPr lang="en-US" sz="2400" b="0" i="0" u="none" strike="noStrike" dirty="0">
                        <a:solidFill>
                          <a:schemeClr val="tx1"/>
                        </a:solidFill>
                        <a:effectLst/>
                        <a:latin typeface="+mn-lt"/>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r>
              <a:tr h="370840">
                <a:tc>
                  <a:txBody>
                    <a:bodyPr/>
                    <a:lstStyle/>
                    <a:p>
                      <a:pPr algn="l" fontAlgn="ctr"/>
                      <a:r>
                        <a:rPr lang="en-US" sz="2400" u="none" strike="noStrike" dirty="0" smtClean="0">
                          <a:effectLst/>
                        </a:rPr>
                        <a:t>Response</a:t>
                      </a:r>
                      <a:endParaRPr lang="en-US" sz="2400" b="0" i="0" u="none" strike="noStrike" dirty="0">
                        <a:solidFill>
                          <a:schemeClr val="tx1"/>
                        </a:solidFill>
                        <a:effectLst/>
                        <a:latin typeface="Calibri" panose="020F0502020204030204" pitchFamily="34" charset="0"/>
                      </a:endParaRPr>
                    </a:p>
                  </a:txBody>
                  <a:tcPr marL="9525" marR="9525" marT="9525" marB="0"/>
                </a:tc>
                <a:tc gridSpan="5">
                  <a:txBody>
                    <a:bodyPr/>
                    <a:lstStyle/>
                    <a:p>
                      <a:pPr algn="l" fontAlgn="ctr"/>
                      <a:r>
                        <a:rPr lang="en-US" sz="2400" b="0" i="0" u="none" strike="noStrike" dirty="0" smtClean="0">
                          <a:solidFill>
                            <a:schemeClr val="tx1"/>
                          </a:solidFill>
                          <a:effectLst/>
                          <a:latin typeface="+mn-lt"/>
                        </a:rPr>
                        <a:t>Developed </a:t>
                      </a:r>
                      <a:r>
                        <a:rPr lang="en-US" sz="2400" b="0" i="0" u="none" strike="noStrike" dirty="0" err="1" smtClean="0">
                          <a:solidFill>
                            <a:schemeClr val="tx1"/>
                          </a:solidFill>
                          <a:effectLst/>
                          <a:latin typeface="+mn-lt"/>
                        </a:rPr>
                        <a:t>Discipline_Area.Particle_Observation</a:t>
                      </a:r>
                      <a:r>
                        <a:rPr lang="en-US" sz="2400" b="0" i="0" u="none" strike="noStrike" dirty="0" smtClean="0">
                          <a:solidFill>
                            <a:schemeClr val="tx1"/>
                          </a:solidFill>
                          <a:effectLst/>
                          <a:latin typeface="+mn-lt"/>
                        </a:rPr>
                        <a:t> class to provide associations</a:t>
                      </a:r>
                      <a:r>
                        <a:rPr lang="en-US" sz="2400" b="0" i="0" u="none" strike="noStrike" baseline="0" dirty="0" smtClean="0">
                          <a:solidFill>
                            <a:schemeClr val="tx1"/>
                          </a:solidFill>
                          <a:effectLst/>
                          <a:latin typeface="+mn-lt"/>
                        </a:rPr>
                        <a:t> between array objects.</a:t>
                      </a:r>
                      <a:endParaRPr lang="en-US" sz="2400" b="0" i="0" u="none" strike="noStrike" dirty="0">
                        <a:solidFill>
                          <a:schemeClr val="tx1"/>
                        </a:solidFill>
                        <a:effectLst/>
                        <a:latin typeface="+mn-lt"/>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6139831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3EC26C"/>
      </a:accent1>
      <a:accent2>
        <a:srgbClr val="B3D463"/>
      </a:accent2>
      <a:accent3>
        <a:srgbClr val="3BBC9D"/>
      </a:accent3>
      <a:accent4>
        <a:srgbClr val="97AF75"/>
      </a:accent4>
      <a:accent5>
        <a:srgbClr val="6BA841"/>
      </a:accent5>
      <a:accent6>
        <a:srgbClr val="79AE90"/>
      </a:accent6>
      <a:hlink>
        <a:srgbClr val="85E4A6"/>
      </a:hlink>
      <a:folHlink>
        <a:srgbClr val="BDF3D0"/>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43372978-11FE-4814-AC26-BC300187D8C7}"/>
    </a:ext>
  </a:extLst>
</a:theme>
</file>

<file path=docProps/app.xml><?xml version="1.0" encoding="utf-8"?>
<Properties xmlns="http://schemas.openxmlformats.org/officeDocument/2006/extended-properties" xmlns:vt="http://schemas.openxmlformats.org/officeDocument/2006/docPropsVTypes">
  <Template>TM04033929[[fn=Slate]]</Template>
  <TotalTime>2197</TotalTime>
  <Words>1575</Words>
  <Application>Microsoft Office PowerPoint</Application>
  <PresentationFormat>Widescreen</PresentationFormat>
  <Paragraphs>361</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Calibri</vt:lpstr>
      <vt:lpstr>Calisto MT</vt:lpstr>
      <vt:lpstr>Trebuchet MS</vt:lpstr>
      <vt:lpstr>Wingdings 2</vt:lpstr>
      <vt:lpstr>Slate</vt:lpstr>
      <vt:lpstr>CDF Review &amp; Responses</vt:lpstr>
      <vt:lpstr>Overview</vt:lpstr>
      <vt:lpstr>PDS4 CDF Archiving Timeline</vt:lpstr>
      <vt:lpstr>Comment Timeline</vt:lpstr>
      <vt:lpstr>CDF Review Commenters</vt:lpstr>
      <vt:lpstr>CDF Review Comment Overview</vt:lpstr>
      <vt:lpstr>CDF Review Comment Status Statistics</vt:lpstr>
      <vt:lpstr>MAVEN Review Comment – Row #41</vt:lpstr>
      <vt:lpstr>MAVEN Review Comment – Row #42</vt:lpstr>
      <vt:lpstr>MAVEN Review Comment – Row #64</vt:lpstr>
      <vt:lpstr>MAVEN Review Comment – Row #84</vt:lpstr>
      <vt:lpstr>MAVEN Review Comment – Row #88</vt:lpstr>
      <vt:lpstr>CDF Tiger Team Finding – Row #89</vt:lpstr>
      <vt:lpstr>CDF Tiger Team Finding – Row #90</vt:lpstr>
      <vt:lpstr>CDF Tiger Team Finding – Row #91</vt:lpstr>
      <vt:lpstr>CDF Tiger Team Finding – Row #92</vt:lpstr>
      <vt:lpstr>MAVEN Review Comment – Row #104</vt:lpstr>
      <vt:lpstr>PDSMC CDF Review – Row #120</vt:lpstr>
      <vt:lpstr>PDSMC CDF Review – Row #121</vt:lpstr>
      <vt:lpstr>PDSMC CDF Review – Row #122</vt:lpstr>
      <vt:lpstr>PDSMC CDF Review – Row #123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Mafi</dc:creator>
  <cp:lastModifiedBy>jmafi</cp:lastModifiedBy>
  <cp:revision>46</cp:revision>
  <dcterms:created xsi:type="dcterms:W3CDTF">2016-02-02T21:06:05Z</dcterms:created>
  <dcterms:modified xsi:type="dcterms:W3CDTF">2016-02-05T15:27:59Z</dcterms:modified>
</cp:coreProperties>
</file>